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3"/>
  </p:notesMasterIdLst>
  <p:sldIdLst>
    <p:sldId id="340" r:id="rId2"/>
    <p:sldId id="345" r:id="rId3"/>
    <p:sldId id="366" r:id="rId4"/>
    <p:sldId id="302" r:id="rId5"/>
    <p:sldId id="349" r:id="rId6"/>
    <p:sldId id="266" r:id="rId7"/>
    <p:sldId id="279" r:id="rId8"/>
    <p:sldId id="342" r:id="rId9"/>
    <p:sldId id="343" r:id="rId10"/>
    <p:sldId id="344" r:id="rId11"/>
    <p:sldId id="309" r:id="rId12"/>
    <p:sldId id="310" r:id="rId13"/>
    <p:sldId id="311" r:id="rId14"/>
    <p:sldId id="350" r:id="rId15"/>
    <p:sldId id="282" r:id="rId16"/>
    <p:sldId id="351" r:id="rId17"/>
    <p:sldId id="283" r:id="rId18"/>
    <p:sldId id="285" r:id="rId19"/>
    <p:sldId id="313" r:id="rId20"/>
    <p:sldId id="286" r:id="rId21"/>
    <p:sldId id="290" r:id="rId22"/>
    <p:sldId id="291" r:id="rId23"/>
    <p:sldId id="328" r:id="rId24"/>
    <p:sldId id="292" r:id="rId25"/>
    <p:sldId id="314" r:id="rId26"/>
    <p:sldId id="337" r:id="rId27"/>
    <p:sldId id="294" r:id="rId28"/>
    <p:sldId id="320" r:id="rId29"/>
    <p:sldId id="321" r:id="rId30"/>
    <p:sldId id="322" r:id="rId31"/>
    <p:sldId id="327" r:id="rId32"/>
    <p:sldId id="323" r:id="rId33"/>
    <p:sldId id="324" r:id="rId34"/>
    <p:sldId id="338" r:id="rId35"/>
    <p:sldId id="261" r:id="rId36"/>
    <p:sldId id="262" r:id="rId37"/>
    <p:sldId id="263" r:id="rId38"/>
    <p:sldId id="355" r:id="rId39"/>
    <p:sldId id="295" r:id="rId40"/>
    <p:sldId id="330" r:id="rId41"/>
    <p:sldId id="331" r:id="rId42"/>
    <p:sldId id="332" r:id="rId43"/>
    <p:sldId id="341" r:id="rId44"/>
    <p:sldId id="296" r:id="rId45"/>
    <p:sldId id="298" r:id="rId46"/>
    <p:sldId id="339" r:id="rId47"/>
    <p:sldId id="301" r:id="rId48"/>
    <p:sldId id="333" r:id="rId49"/>
    <p:sldId id="352" r:id="rId50"/>
    <p:sldId id="299" r:id="rId51"/>
    <p:sldId id="353" r:id="rId52"/>
    <p:sldId id="300" r:id="rId53"/>
    <p:sldId id="354" r:id="rId54"/>
    <p:sldId id="334" r:id="rId55"/>
    <p:sldId id="335" r:id="rId56"/>
    <p:sldId id="336" r:id="rId57"/>
    <p:sldId id="308" r:id="rId58"/>
    <p:sldId id="304" r:id="rId59"/>
    <p:sldId id="346" r:id="rId60"/>
    <p:sldId id="367" r:id="rId61"/>
    <p:sldId id="347" r:id="rId6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llivan, Jeneane E" initials="SJE" lastIdx="9" clrIdx="0">
    <p:extLst>
      <p:ext uri="{19B8F6BF-5375-455C-9EA6-DF929625EA0E}">
        <p15:presenceInfo xmlns:p15="http://schemas.microsoft.com/office/powerpoint/2012/main" userId="S-1-5-21-1275210071-220523388-725345543-32280" providerId="AD"/>
      </p:ext>
    </p:extLst>
  </p:cmAuthor>
  <p:cmAuthor id="2" name="Wendy Landier" initials="WL" lastIdx="27" clrIdx="1">
    <p:extLst>
      <p:ext uri="{19B8F6BF-5375-455C-9EA6-DF929625EA0E}">
        <p15:presenceInfo xmlns:p15="http://schemas.microsoft.com/office/powerpoint/2012/main" userId="Wendy Landi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F0"/>
    <a:srgbClr val="006579"/>
    <a:srgbClr val="D6D6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65" autoAdjust="0"/>
    <p:restoredTop sz="64008" autoAdjust="0"/>
  </p:normalViewPr>
  <p:slideViewPr>
    <p:cSldViewPr snapToGrid="0" showGuides="1">
      <p:cViewPr varScale="1">
        <p:scale>
          <a:sx n="67" d="100"/>
          <a:sy n="67" d="100"/>
        </p:scale>
        <p:origin x="1152" y="60"/>
      </p:cViewPr>
      <p:guideLst>
        <p:guide orient="horz" pos="2160"/>
        <p:guide pos="2880"/>
      </p:guideLst>
    </p:cSldViewPr>
  </p:slideViewPr>
  <p:outlineViewPr>
    <p:cViewPr>
      <p:scale>
        <a:sx n="33" d="100"/>
        <a:sy n="33" d="100"/>
      </p:scale>
      <p:origin x="0" y="-30"/>
    </p:cViewPr>
  </p:outlineViewPr>
  <p:notesTextViewPr>
    <p:cViewPr>
      <p:scale>
        <a:sx n="1" d="1"/>
        <a:sy n="1" d="1"/>
      </p:scale>
      <p:origin x="0" y="0"/>
    </p:cViewPr>
  </p:notesTextViewPr>
  <p:sorterViewPr>
    <p:cViewPr>
      <p:scale>
        <a:sx n="200" d="100"/>
        <a:sy n="200" d="100"/>
      </p:scale>
      <p:origin x="0" y="-4890"/>
    </p:cViewPr>
  </p:sorterViewPr>
  <p:notesViewPr>
    <p:cSldViewPr snapToGrid="0">
      <p:cViewPr varScale="1">
        <p:scale>
          <a:sx n="82" d="100"/>
          <a:sy n="82" d="100"/>
        </p:scale>
        <p:origin x="1908"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19B96F-8834-42BD-8173-008AF4E9D8C7}" type="datetimeFigureOut">
              <a:rPr lang="en-US" smtClean="0"/>
              <a:pPr/>
              <a:t>7/23/2024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3E9208-8A84-4205-96E0-9B8811C00D9D}" type="slidenum">
              <a:rPr lang="en-US" smtClean="0"/>
              <a:pPr/>
              <a:t>‹#›</a:t>
            </a:fld>
            <a:endParaRPr lang="en-US"/>
          </a:p>
        </p:txBody>
      </p:sp>
    </p:spTree>
    <p:extLst>
      <p:ext uri="{BB962C8B-B14F-4D97-AF65-F5344CB8AC3E}">
        <p14:creationId xmlns:p14="http://schemas.microsoft.com/office/powerpoint/2010/main" val="1243507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pPr>
            <a:r>
              <a:rPr lang="en-US" b="1" dirty="0"/>
              <a:t>Caring for Your Child at Home</a:t>
            </a:r>
          </a:p>
          <a:p>
            <a:pPr>
              <a:lnSpc>
                <a:spcPct val="120000"/>
              </a:lnSpc>
            </a:pPr>
            <a:endParaRPr lang="en-US" b="1" dirty="0"/>
          </a:p>
          <a:p>
            <a:pPr marL="171450" indent="-171450">
              <a:lnSpc>
                <a:spcPct val="120000"/>
              </a:lnSpc>
              <a:buFont typeface="Arial" panose="020B0604020202020204" pitchFamily="34" charset="0"/>
              <a:buChar char="•"/>
            </a:pPr>
            <a:r>
              <a:rPr lang="en-US" dirty="0"/>
              <a:t>We understand that this is an overwhelming and stressful time for you and your family. </a:t>
            </a:r>
          </a:p>
          <a:p>
            <a:pPr marL="171450" indent="-171450">
              <a:lnSpc>
                <a:spcPct val="120000"/>
              </a:lnSpc>
              <a:buFont typeface="Arial" panose="020B0604020202020204" pitchFamily="34" charset="0"/>
              <a:buChar char="•"/>
            </a:pPr>
            <a:r>
              <a:rPr lang="en-US" dirty="0"/>
              <a:t>Our goal is to help you focus on the </a:t>
            </a:r>
            <a:r>
              <a:rPr lang="en-US" b="1" dirty="0"/>
              <a:t>most important information </a:t>
            </a:r>
            <a:r>
              <a:rPr lang="en-US" dirty="0"/>
              <a:t>that you need right now. </a:t>
            </a:r>
          </a:p>
          <a:p>
            <a:pPr marL="171450" indent="-171450">
              <a:lnSpc>
                <a:spcPct val="120000"/>
              </a:lnSpc>
              <a:buFont typeface="Arial" panose="020B0604020202020204" pitchFamily="34" charset="0"/>
              <a:buChar char="•"/>
            </a:pPr>
            <a:r>
              <a:rPr lang="en-US" dirty="0"/>
              <a:t>We will continue to review important information with you throughout your child’s treatment. </a:t>
            </a:r>
          </a:p>
          <a:p>
            <a:pPr marL="171450" indent="-171450">
              <a:lnSpc>
                <a:spcPct val="120000"/>
              </a:lnSpc>
              <a:buFont typeface="Arial" panose="020B0604020202020204" pitchFamily="34" charset="0"/>
              <a:buChar char="•"/>
            </a:pPr>
            <a:r>
              <a:rPr lang="en-US" dirty="0"/>
              <a:t>Always feel free to stop me to ask questions, and also to ask questions of any member of your health care team</a:t>
            </a:r>
          </a:p>
        </p:txBody>
      </p:sp>
      <p:sp>
        <p:nvSpPr>
          <p:cNvPr id="4" name="Slide Number Placeholder 3"/>
          <p:cNvSpPr>
            <a:spLocks noGrp="1"/>
          </p:cNvSpPr>
          <p:nvPr>
            <p:ph type="sldNum" sz="quarter" idx="10"/>
          </p:nvPr>
        </p:nvSpPr>
        <p:spPr/>
        <p:txBody>
          <a:bodyPr/>
          <a:lstStyle/>
          <a:p>
            <a:fld id="{CB3E9208-8A84-4205-96E0-9B8811C00D9D}" type="slidenum">
              <a:rPr lang="en-US" smtClean="0"/>
              <a:pPr/>
              <a:t>1</a:t>
            </a:fld>
            <a:endParaRPr lang="en-US"/>
          </a:p>
        </p:txBody>
      </p:sp>
    </p:spTree>
    <p:extLst>
      <p:ext uri="{BB962C8B-B14F-4D97-AF65-F5344CB8AC3E}">
        <p14:creationId xmlns:p14="http://schemas.microsoft.com/office/powerpoint/2010/main" val="20188219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a:latin typeface="+mn-lt"/>
                <a:ea typeface="+mn-ea"/>
                <a:cs typeface="+mn-cs"/>
              </a:rPr>
              <a:t>A central venous line: </a:t>
            </a:r>
            <a:r>
              <a:rPr lang="en-US" sz="1200" kern="1200" baseline="0" dirty="0">
                <a:latin typeface="+mn-lt"/>
                <a:ea typeface="+mn-ea"/>
                <a:cs typeface="+mn-cs"/>
              </a:rPr>
              <a:t>provides a safe way to give medicines, including chemotherapy, through a vein.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a:latin typeface="+mn-lt"/>
                <a:ea typeface="+mn-ea"/>
                <a:cs typeface="+mn-cs"/>
              </a:rPr>
              <a:t>A </a:t>
            </a:r>
            <a:r>
              <a:rPr lang="en-US" sz="1200" b="1" kern="1200" baseline="0" dirty="0">
                <a:latin typeface="+mn-lt"/>
                <a:ea typeface="+mn-ea"/>
                <a:cs typeface="+mn-cs"/>
              </a:rPr>
              <a:t>port</a:t>
            </a:r>
            <a:r>
              <a:rPr lang="en-US" sz="1200" kern="1200" baseline="0" dirty="0">
                <a:latin typeface="+mn-lt"/>
                <a:ea typeface="+mn-ea"/>
                <a:cs typeface="+mn-cs"/>
              </a:rPr>
              <a:t> is a catheter under the skin. A special needle is inserted into the port.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a:latin typeface="+mn-lt"/>
                <a:ea typeface="+mn-ea"/>
                <a:cs typeface="+mn-cs"/>
              </a:rPr>
              <a:t>If your child has a </a:t>
            </a:r>
            <a:r>
              <a:rPr lang="en-US" sz="1200" b="0" kern="1200" baseline="0" dirty="0">
                <a:latin typeface="+mn-lt"/>
                <a:ea typeface="+mn-ea"/>
                <a:cs typeface="+mn-cs"/>
              </a:rPr>
              <a:t>port</a:t>
            </a:r>
            <a:r>
              <a:rPr lang="en-US" sz="1200" kern="1200" baseline="0" dirty="0">
                <a:latin typeface="+mn-lt"/>
                <a:ea typeface="+mn-ea"/>
                <a:cs typeface="+mn-cs"/>
              </a:rPr>
              <a:t>, you may be asked to apply a numbing cream on the skin over the port before your child comes to the clinic or Emergency Room. The cream can help make putting the needle in the port easier for your child. Check with your child’s nurse to see if this is something your child will need.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a:t>When your child is not in the hospital or clinic, the needle does not stay in the port. Your child will not have any lines/tubes outside of the skin.</a:t>
            </a:r>
            <a:endParaRPr lang="en-US" dirty="0"/>
          </a:p>
          <a:p>
            <a:endParaRPr lang="en-US" sz="1200" kern="1200" baseline="0" dirty="0">
              <a:latin typeface="+mn-lt"/>
              <a:ea typeface="+mn-ea"/>
              <a:cs typeface="+mn-cs"/>
            </a:endParaRPr>
          </a:p>
        </p:txBody>
      </p:sp>
      <p:sp>
        <p:nvSpPr>
          <p:cNvPr id="4" name="Slide Number Placeholder 3"/>
          <p:cNvSpPr>
            <a:spLocks noGrp="1"/>
          </p:cNvSpPr>
          <p:nvPr>
            <p:ph type="sldNum" sz="quarter" idx="10"/>
          </p:nvPr>
        </p:nvSpPr>
        <p:spPr/>
        <p:txBody>
          <a:bodyPr/>
          <a:lstStyle/>
          <a:p>
            <a:fld id="{0BD0C2F5-0971-479F-8BD7-9E891D3171FC}" type="slidenum">
              <a:rPr lang="en-US" smtClean="0"/>
              <a:pPr/>
              <a:t>10</a:t>
            </a:fld>
            <a:endParaRPr lang="en-US"/>
          </a:p>
        </p:txBody>
      </p:sp>
    </p:spTree>
    <p:extLst>
      <p:ext uri="{BB962C8B-B14F-4D97-AF65-F5344CB8AC3E}">
        <p14:creationId xmlns:p14="http://schemas.microsoft.com/office/powerpoint/2010/main" val="25485903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a:t>Talking with Your Child About Cancer</a:t>
            </a:r>
          </a:p>
          <a:p>
            <a:pPr marL="171450" indent="-171450">
              <a:buFont typeface="Arial" panose="020B0604020202020204" pitchFamily="34" charset="0"/>
              <a:buChar char="•"/>
            </a:pPr>
            <a:r>
              <a:rPr lang="en-US" dirty="0"/>
              <a:t>Children</a:t>
            </a:r>
            <a:r>
              <a:rPr lang="en-US" baseline="0" dirty="0"/>
              <a:t> of different ages understand and react differently to cancer and its treatment</a:t>
            </a:r>
          </a:p>
          <a:p>
            <a:pPr marL="171450" indent="-171450">
              <a:buFont typeface="Arial" panose="020B0604020202020204" pitchFamily="34" charset="0"/>
              <a:buChar char="•"/>
            </a:pPr>
            <a:r>
              <a:rPr lang="en-US" baseline="0" dirty="0"/>
              <a:t>Many things may affect how your child copes with cancer, including his/her age, personality, coping style, support system, and treatment plan</a:t>
            </a:r>
          </a:p>
          <a:p>
            <a:pPr marL="171450" indent="-171450">
              <a:buFont typeface="Arial" panose="020B0604020202020204" pitchFamily="34" charset="0"/>
              <a:buChar char="•"/>
            </a:pPr>
            <a:r>
              <a:rPr lang="en-US" baseline="0" dirty="0"/>
              <a:t>Often parents have a hard time telling their child about cancer</a:t>
            </a:r>
          </a:p>
          <a:p>
            <a:pPr marL="171450" indent="-171450">
              <a:buFont typeface="Arial" panose="020B0604020202020204" pitchFamily="34" charset="0"/>
              <a:buChar char="•"/>
            </a:pPr>
            <a:r>
              <a:rPr lang="en-US" baseline="0" dirty="0"/>
              <a:t>From years of experience, we know that not telling your child about his/her diagnosis and treatment plan can be harmful</a:t>
            </a:r>
          </a:p>
          <a:p>
            <a:pPr marL="171450" indent="-171450">
              <a:buFont typeface="Arial" panose="020B0604020202020204" pitchFamily="34" charset="0"/>
              <a:buChar char="•"/>
            </a:pPr>
            <a:r>
              <a:rPr lang="en-US" baseline="0" dirty="0"/>
              <a:t>Children can quickly sense when something is wrong. They need to know they can trust their parents to always tell them the truth.</a:t>
            </a:r>
          </a:p>
          <a:p>
            <a:pPr marL="171450" indent="-171450">
              <a:buFont typeface="Arial" panose="020B0604020202020204" pitchFamily="34" charset="0"/>
              <a:buChar char="•"/>
            </a:pPr>
            <a:r>
              <a:rPr lang="en-US" baseline="0" dirty="0"/>
              <a:t>There are members of your health care team who are available to help you and your child cope</a:t>
            </a:r>
          </a:p>
          <a:p>
            <a:pPr marL="171450" indent="-171450">
              <a:buFont typeface="Arial" panose="020B0604020202020204" pitchFamily="34" charset="0"/>
              <a:buChar char="•"/>
            </a:pPr>
            <a:r>
              <a:rPr lang="en-US" baseline="0" dirty="0"/>
              <a:t>Talk with your health care team about your needs so that you can get the right support</a:t>
            </a:r>
            <a:endParaRPr lang="en-US" dirty="0"/>
          </a:p>
        </p:txBody>
      </p:sp>
      <p:sp>
        <p:nvSpPr>
          <p:cNvPr id="4" name="Slide Number Placeholder 3"/>
          <p:cNvSpPr>
            <a:spLocks noGrp="1"/>
          </p:cNvSpPr>
          <p:nvPr>
            <p:ph type="sldNum" sz="quarter" idx="10"/>
          </p:nvPr>
        </p:nvSpPr>
        <p:spPr/>
        <p:txBody>
          <a:bodyPr/>
          <a:lstStyle/>
          <a:p>
            <a:fld id="{CB3E9208-8A84-4205-96E0-9B8811C00D9D}" type="slidenum">
              <a:rPr lang="en-US" smtClean="0"/>
              <a:pPr/>
              <a:t>11</a:t>
            </a:fld>
            <a:endParaRPr lang="en-US"/>
          </a:p>
        </p:txBody>
      </p:sp>
    </p:spTree>
    <p:extLst>
      <p:ext uri="{BB962C8B-B14F-4D97-AF65-F5344CB8AC3E}">
        <p14:creationId xmlns:p14="http://schemas.microsoft.com/office/powerpoint/2010/main" val="12545146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a:t>Clinical Trials</a:t>
            </a:r>
          </a:p>
          <a:p>
            <a:pPr marL="171450" indent="-171450">
              <a:buFont typeface="Arial" panose="020B0604020202020204" pitchFamily="34" charset="0"/>
              <a:buChar char="•"/>
            </a:pPr>
            <a:r>
              <a:rPr lang="en-US" dirty="0"/>
              <a:t>Most children with cancer are treated on clinical trials</a:t>
            </a:r>
          </a:p>
          <a:p>
            <a:pPr marL="171450" indent="-171450">
              <a:buFont typeface="Arial" panose="020B0604020202020204" pitchFamily="34" charset="0"/>
              <a:buChar char="•"/>
            </a:pPr>
            <a:r>
              <a:rPr lang="en-US" dirty="0"/>
              <a:t>Clinical trials are research studies done to help</a:t>
            </a:r>
            <a:r>
              <a:rPr lang="en-US" baseline="0" dirty="0"/>
              <a:t> the health care team understand about diseases such as cancer and how best to treat them</a:t>
            </a:r>
          </a:p>
          <a:p>
            <a:pPr marL="171450" indent="-171450">
              <a:buFont typeface="Arial" panose="020B0604020202020204" pitchFamily="34" charset="0"/>
              <a:buChar char="•"/>
            </a:pPr>
            <a:r>
              <a:rPr lang="en-US" baseline="0" dirty="0"/>
              <a:t>Progress in treatment for childhood cancer has been made possible through clinical trials</a:t>
            </a:r>
          </a:p>
          <a:p>
            <a:pPr marL="171450" indent="-171450">
              <a:buFont typeface="Arial" panose="020B0604020202020204" pitchFamily="34" charset="0"/>
              <a:buChar char="•"/>
            </a:pPr>
            <a:r>
              <a:rPr lang="en-US" baseline="0" dirty="0"/>
              <a:t>The Children’s Oncology Group is the largest pediatric clinical trials group in the world; COG has treated more children with cancer than any other organization</a:t>
            </a:r>
          </a:p>
          <a:p>
            <a:pPr marL="171450" indent="-171450">
              <a:buFont typeface="Arial" panose="020B0604020202020204" pitchFamily="34" charset="0"/>
              <a:buChar char="•"/>
            </a:pPr>
            <a:r>
              <a:rPr lang="en-US" baseline="0" dirty="0"/>
              <a:t>Doctors, nurses, and other experts around the world are working to continually improve treatments for childhood cancer</a:t>
            </a:r>
          </a:p>
          <a:p>
            <a:pPr marL="171450" indent="-171450">
              <a:buFont typeface="Arial" panose="020B0604020202020204" pitchFamily="34" charset="0"/>
              <a:buChar char="•"/>
            </a:pPr>
            <a:r>
              <a:rPr lang="en-US" baseline="0" dirty="0"/>
              <a:t>Your doctor and health care team will explain if there are clinical trials available for your child</a:t>
            </a:r>
          </a:p>
          <a:p>
            <a:pPr marL="171450" indent="-171450">
              <a:buFont typeface="Arial" panose="020B0604020202020204" pitchFamily="34" charset="0"/>
              <a:buChar char="•"/>
            </a:pPr>
            <a:r>
              <a:rPr lang="en-US" baseline="0" dirty="0"/>
              <a:t>You may always choose whether or not your child will be part of a clinical trial</a:t>
            </a:r>
          </a:p>
          <a:p>
            <a:pPr marL="171450" indent="-171450">
              <a:buFont typeface="Arial" panose="020B0604020202020204" pitchFamily="34" charset="0"/>
              <a:buChar char="•"/>
            </a:pPr>
            <a:r>
              <a:rPr lang="en-US" baseline="0" dirty="0"/>
              <a:t>If you choose to be part of a clinical trial, you will need to give your permission first. This is called informed consent. </a:t>
            </a:r>
          </a:p>
          <a:p>
            <a:pPr marL="171450" indent="-171450">
              <a:buFont typeface="Arial" panose="020B0604020202020204" pitchFamily="34" charset="0"/>
              <a:buChar char="•"/>
            </a:pPr>
            <a:r>
              <a:rPr lang="en-US" baseline="0" dirty="0"/>
              <a:t>You can talk to your health care team to learn more.</a:t>
            </a:r>
            <a:endParaRPr lang="en-US" dirty="0"/>
          </a:p>
        </p:txBody>
      </p:sp>
      <p:sp>
        <p:nvSpPr>
          <p:cNvPr id="4" name="Slide Number Placeholder 3"/>
          <p:cNvSpPr>
            <a:spLocks noGrp="1"/>
          </p:cNvSpPr>
          <p:nvPr>
            <p:ph type="sldNum" sz="quarter" idx="10"/>
          </p:nvPr>
        </p:nvSpPr>
        <p:spPr/>
        <p:txBody>
          <a:bodyPr/>
          <a:lstStyle/>
          <a:p>
            <a:fld id="{CB3E9208-8A84-4205-96E0-9B8811C00D9D}" type="slidenum">
              <a:rPr lang="en-US" smtClean="0"/>
              <a:pPr/>
              <a:t>12</a:t>
            </a:fld>
            <a:endParaRPr lang="en-US"/>
          </a:p>
        </p:txBody>
      </p:sp>
    </p:spTree>
    <p:extLst>
      <p:ext uri="{BB962C8B-B14F-4D97-AF65-F5344CB8AC3E}">
        <p14:creationId xmlns:p14="http://schemas.microsoft.com/office/powerpoint/2010/main" val="10477874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This </a:t>
            </a:r>
            <a:r>
              <a:rPr lang="en-US" b="1" dirty="0"/>
              <a:t>Treatment Overview </a:t>
            </a:r>
            <a:r>
              <a:rPr lang="en-US" dirty="0"/>
              <a:t>page is included in the beginning of the New Diagnosis Guide</a:t>
            </a:r>
          </a:p>
          <a:p>
            <a:pPr marL="171450" indent="-171450">
              <a:buFont typeface="Arial" panose="020B0604020202020204" pitchFamily="34" charset="0"/>
              <a:buChar char="•"/>
            </a:pPr>
            <a:r>
              <a:rPr lang="en-US" dirty="0"/>
              <a:t>You can use it to record your child’s diagnosis and important treatment information</a:t>
            </a:r>
          </a:p>
          <a:p>
            <a:pPr marL="171450" indent="-171450">
              <a:buFont typeface="Arial" panose="020B0604020202020204" pitchFamily="34" charset="0"/>
              <a:buChar char="•"/>
            </a:pPr>
            <a:r>
              <a:rPr lang="en-US" baseline="0" dirty="0"/>
              <a:t>You can also record what phone numbers to call when you need help</a:t>
            </a:r>
          </a:p>
          <a:p>
            <a:pPr marL="171450" indent="-171450">
              <a:buFont typeface="Arial" panose="020B0604020202020204" pitchFamily="34" charset="0"/>
              <a:buChar char="•"/>
            </a:pPr>
            <a:r>
              <a:rPr lang="en-US" baseline="0" dirty="0"/>
              <a:t>Ask your health care team to help you to complete the Treatment Overview page before you go home</a:t>
            </a:r>
          </a:p>
          <a:p>
            <a:pPr marL="171450" indent="-171450">
              <a:buFont typeface="Arial" panose="020B0604020202020204" pitchFamily="34" charset="0"/>
              <a:buChar char="•"/>
            </a:pPr>
            <a:r>
              <a:rPr lang="en-US" baseline="0" dirty="0"/>
              <a:t>Keep the Treatment Overview page with you and show it when needed, such as when you visit the Emergency Room</a:t>
            </a:r>
            <a:endParaRPr lang="en-US" dirty="0"/>
          </a:p>
        </p:txBody>
      </p:sp>
      <p:sp>
        <p:nvSpPr>
          <p:cNvPr id="4" name="Slide Number Placeholder 3"/>
          <p:cNvSpPr>
            <a:spLocks noGrp="1"/>
          </p:cNvSpPr>
          <p:nvPr>
            <p:ph type="sldNum" sz="quarter" idx="10"/>
          </p:nvPr>
        </p:nvSpPr>
        <p:spPr/>
        <p:txBody>
          <a:bodyPr/>
          <a:lstStyle/>
          <a:p>
            <a:fld id="{CB3E9208-8A84-4205-96E0-9B8811C00D9D}" type="slidenum">
              <a:rPr lang="en-US" smtClean="0"/>
              <a:pPr/>
              <a:t>13</a:t>
            </a:fld>
            <a:endParaRPr lang="en-US"/>
          </a:p>
        </p:txBody>
      </p:sp>
    </p:spTree>
    <p:extLst>
      <p:ext uri="{BB962C8B-B14F-4D97-AF65-F5344CB8AC3E}">
        <p14:creationId xmlns:p14="http://schemas.microsoft.com/office/powerpoint/2010/main" val="17240423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3E9208-8A84-4205-96E0-9B8811C00D9D}" type="slidenum">
              <a:rPr lang="en-US" smtClean="0"/>
              <a:pPr/>
              <a:t>14</a:t>
            </a:fld>
            <a:endParaRPr lang="en-US"/>
          </a:p>
        </p:txBody>
      </p:sp>
    </p:spTree>
    <p:extLst>
      <p:ext uri="{BB962C8B-B14F-4D97-AF65-F5344CB8AC3E}">
        <p14:creationId xmlns:p14="http://schemas.microsoft.com/office/powerpoint/2010/main" val="859242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Font typeface="Arial" panose="020B0604020202020204" pitchFamily="34" charset="0"/>
              <a:buNone/>
            </a:pPr>
            <a:r>
              <a:rPr lang="en-US" b="1" dirty="0"/>
              <a:t>How to Reach Your Health Care Team</a:t>
            </a:r>
            <a:endParaRPr lang="en-US" b="1" i="0" baseline="0" dirty="0"/>
          </a:p>
          <a:p>
            <a:pPr marL="171450" indent="-171450" algn="l">
              <a:buFont typeface="Arial" panose="020B0604020202020204" pitchFamily="34" charset="0"/>
              <a:buChar char="•"/>
            </a:pPr>
            <a:r>
              <a:rPr lang="en-US" i="0" baseline="0" dirty="0"/>
              <a:t>It is important to know who to call if your child develops an emergency or urgent health care problem.  </a:t>
            </a:r>
          </a:p>
          <a:p>
            <a:pPr marL="171450" indent="-171450" algn="l">
              <a:buFont typeface="Arial" panose="020B0604020202020204" pitchFamily="34" charset="0"/>
              <a:buChar char="•"/>
            </a:pPr>
            <a:r>
              <a:rPr lang="en-US" i="0" baseline="0" dirty="0"/>
              <a:t>Keep these important telephone numbers with you at all times.  </a:t>
            </a:r>
          </a:p>
          <a:p>
            <a:pPr marL="171450" indent="-171450" algn="l">
              <a:buFont typeface="Arial" panose="020B0604020202020204" pitchFamily="34" charset="0"/>
              <a:buChar char="•"/>
            </a:pPr>
            <a:r>
              <a:rPr lang="en-US" i="0" baseline="0" dirty="0"/>
              <a:t>You can write these phone numbers on your Treatment Overview page.  </a:t>
            </a:r>
          </a:p>
          <a:p>
            <a:pPr marL="171450" indent="-171450" algn="l">
              <a:buFont typeface="Arial" panose="020B0604020202020204" pitchFamily="34" charset="0"/>
              <a:buChar char="•"/>
            </a:pPr>
            <a:r>
              <a:rPr lang="en-US" i="0" baseline="0" dirty="0"/>
              <a:t>If your child will be cared for by someone else, be sure that they also have these important phone numbers, and that they understand when to call for help.</a:t>
            </a:r>
          </a:p>
          <a:p>
            <a:pPr algn="l"/>
            <a:endParaRPr lang="en-US" i="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Note: Enter</a:t>
            </a:r>
            <a:r>
              <a:rPr lang="en-US" i="1" baseline="0" dirty="0"/>
              <a:t> your hospital specific information here. You can remove the yellow color of the text box once you have entered your hospital info.</a:t>
            </a:r>
          </a:p>
        </p:txBody>
      </p:sp>
      <p:sp>
        <p:nvSpPr>
          <p:cNvPr id="4" name="Slide Number Placeholder 3"/>
          <p:cNvSpPr>
            <a:spLocks noGrp="1"/>
          </p:cNvSpPr>
          <p:nvPr>
            <p:ph type="sldNum" sz="quarter" idx="10"/>
          </p:nvPr>
        </p:nvSpPr>
        <p:spPr/>
        <p:txBody>
          <a:bodyPr/>
          <a:lstStyle/>
          <a:p>
            <a:fld id="{CB3E9208-8A84-4205-96E0-9B8811C00D9D}" type="slidenum">
              <a:rPr lang="en-US" smtClean="0"/>
              <a:pPr/>
              <a:t>15</a:t>
            </a:fld>
            <a:endParaRPr lang="en-US"/>
          </a:p>
        </p:txBody>
      </p:sp>
    </p:spTree>
    <p:extLst>
      <p:ext uri="{BB962C8B-B14F-4D97-AF65-F5344CB8AC3E}">
        <p14:creationId xmlns:p14="http://schemas.microsoft.com/office/powerpoint/2010/main" val="4230555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3E9208-8A84-4205-96E0-9B8811C00D9D}" type="slidenum">
              <a:rPr lang="en-US" smtClean="0"/>
              <a:pPr/>
              <a:t>16</a:t>
            </a:fld>
            <a:endParaRPr lang="en-US"/>
          </a:p>
        </p:txBody>
      </p:sp>
    </p:spTree>
    <p:extLst>
      <p:ext uri="{BB962C8B-B14F-4D97-AF65-F5344CB8AC3E}">
        <p14:creationId xmlns:p14="http://schemas.microsoft.com/office/powerpoint/2010/main" val="15082786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dirty="0"/>
              <a:t>Emergency Help</a:t>
            </a:r>
          </a:p>
          <a:p>
            <a:pPr algn="l"/>
            <a:r>
              <a:rPr lang="en-US" dirty="0"/>
              <a:t>Sometimes children with cancer will have symptoms that are warning signs of a serious condition. Your health care team considers these symptoms a sign of an emergency.  In an emergency, you need to take action right away.</a:t>
            </a:r>
          </a:p>
          <a:p>
            <a:pPr algn="l"/>
            <a:endParaRPr lang="en-US" i="1" dirty="0"/>
          </a:p>
          <a:p>
            <a:pPr algn="l"/>
            <a:r>
              <a:rPr lang="en-US" i="0" dirty="0"/>
              <a:t>Call</a:t>
            </a:r>
            <a:r>
              <a:rPr lang="en-US" i="0" baseline="0" dirty="0"/>
              <a:t> 911 immediately if your child:</a:t>
            </a:r>
          </a:p>
          <a:p>
            <a:pPr marL="171450" indent="-171450" algn="l">
              <a:buFont typeface="Arial" panose="020B0604020202020204" pitchFamily="34" charset="0"/>
              <a:buChar char="•"/>
            </a:pPr>
            <a:r>
              <a:rPr lang="en-US" i="0" dirty="0"/>
              <a:t>is not breathing or has severe difficulty breathing </a:t>
            </a:r>
          </a:p>
          <a:p>
            <a:pPr marL="171450" indent="-171450" algn="l">
              <a:buFont typeface="Arial" panose="020B0604020202020204" pitchFamily="34" charset="0"/>
              <a:buChar char="•"/>
            </a:pPr>
            <a:r>
              <a:rPr lang="en-US" i="0" dirty="0"/>
              <a:t>has skin and/or lips that look blue</a:t>
            </a:r>
          </a:p>
          <a:p>
            <a:pPr marL="171450" indent="-171450" algn="l">
              <a:buFont typeface="Arial" panose="020B0604020202020204" pitchFamily="34" charset="0"/>
              <a:buChar char="•"/>
            </a:pPr>
            <a:r>
              <a:rPr lang="en-US" i="0" dirty="0"/>
              <a:t>is having a seizure – and</a:t>
            </a:r>
            <a:r>
              <a:rPr lang="en-US" i="0" baseline="0" dirty="0"/>
              <a:t> you have not been told how to manage this at home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does not wake up after you have tried to wake them – this is known as “loss of consciousness”</a:t>
            </a:r>
          </a:p>
          <a:p>
            <a:pPr marL="0" indent="0" algn="l">
              <a:buFont typeface="Arial" panose="020B0604020202020204" pitchFamily="34" charset="0"/>
              <a:buNone/>
            </a:pPr>
            <a:endParaRPr lang="en-US" i="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i="1" dirty="0"/>
              <a:t>Note: This</a:t>
            </a:r>
            <a:r>
              <a:rPr lang="en-US" i="1" baseline="0" dirty="0"/>
              <a:t> slide applies to hospitals in the US and Canada. Please insert appropriate emergency response slide for hospital in other countries.</a:t>
            </a:r>
          </a:p>
          <a:p>
            <a:pPr marL="0" indent="0" algn="l">
              <a:buFont typeface="Arial" panose="020B0604020202020204" pitchFamily="34" charset="0"/>
              <a:buNone/>
            </a:pPr>
            <a:endParaRPr lang="en-US" i="0" dirty="0"/>
          </a:p>
          <a:p>
            <a:pPr algn="l"/>
            <a:endParaRPr lang="en-US" i="0" dirty="0"/>
          </a:p>
        </p:txBody>
      </p:sp>
      <p:sp>
        <p:nvSpPr>
          <p:cNvPr id="4" name="Slide Number Placeholder 3"/>
          <p:cNvSpPr>
            <a:spLocks noGrp="1"/>
          </p:cNvSpPr>
          <p:nvPr>
            <p:ph type="sldNum" sz="quarter" idx="10"/>
          </p:nvPr>
        </p:nvSpPr>
        <p:spPr/>
        <p:txBody>
          <a:bodyPr/>
          <a:lstStyle/>
          <a:p>
            <a:fld id="{CB3E9208-8A84-4205-96E0-9B8811C00D9D}" type="slidenum">
              <a:rPr lang="en-US" smtClean="0"/>
              <a:pPr/>
              <a:t>17</a:t>
            </a:fld>
            <a:endParaRPr lang="en-US"/>
          </a:p>
        </p:txBody>
      </p:sp>
    </p:spTree>
    <p:extLst>
      <p:ext uri="{BB962C8B-B14F-4D97-AF65-F5344CB8AC3E}">
        <p14:creationId xmlns:p14="http://schemas.microsoft.com/office/powerpoint/2010/main" val="3355352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When to Call for Immediate Help</a:t>
            </a:r>
          </a:p>
          <a:p>
            <a:pPr marL="171450" indent="-171450" algn="l">
              <a:buFont typeface="Arial" panose="020B0604020202020204" pitchFamily="34" charset="0"/>
              <a:buChar char="•"/>
            </a:pPr>
            <a:r>
              <a:rPr lang="en-US" dirty="0"/>
              <a:t>A fever may be a sign of a serious infection. </a:t>
            </a:r>
          </a:p>
          <a:p>
            <a:pPr marL="171450" indent="-171450" algn="l">
              <a:buFont typeface="Arial" panose="020B0604020202020204" pitchFamily="34" charset="0"/>
              <a:buChar char="•"/>
            </a:pPr>
            <a:r>
              <a:rPr lang="en-US" dirty="0"/>
              <a:t>Children who receive cancer treatment are at high risk for getting serious infections. </a:t>
            </a:r>
          </a:p>
          <a:p>
            <a:pPr marL="171450" indent="-171450" algn="l">
              <a:buFont typeface="Arial" panose="020B0604020202020204" pitchFamily="34" charset="0"/>
              <a:buChar char="•"/>
            </a:pPr>
            <a:r>
              <a:rPr lang="en-US" dirty="0"/>
              <a:t>If your child has a fever and does not get medical care right away, your child could get very sick and this could be life-threatening. · </a:t>
            </a:r>
          </a:p>
          <a:p>
            <a:pPr marL="171450" indent="-171450" algn="l">
              <a:buFont typeface="Arial" panose="020B0604020202020204" pitchFamily="34" charset="0"/>
              <a:buChar char="•"/>
            </a:pPr>
            <a:r>
              <a:rPr lang="en-US" dirty="0"/>
              <a:t>Call your health care team immediately if your child has a fever. Do not wait for the clinic to open.</a:t>
            </a:r>
          </a:p>
          <a:p>
            <a:pPr marL="628650" lvl="1" indent="-171450" algn="l">
              <a:buFont typeface="Arial" panose="020B0604020202020204" pitchFamily="34" charset="0"/>
              <a:buChar char="•"/>
            </a:pPr>
            <a:r>
              <a:rPr lang="en-US" dirty="0"/>
              <a:t>Do NOT give your child aspirin (salicylate), acetaminophen (Tylenol®), or ibuprofen (Motrin®, Advil®, and </a:t>
            </a:r>
            <a:r>
              <a:rPr lang="en-US" dirty="0" err="1"/>
              <a:t>Pediaprofen</a:t>
            </a:r>
            <a:r>
              <a:rPr lang="en-US" dirty="0"/>
              <a:t>™) unless you are told to do so by your health care team. </a:t>
            </a:r>
          </a:p>
          <a:p>
            <a:pPr marL="171450" lvl="0" indent="-171450" algn="l">
              <a:buFont typeface="Arial" panose="020B0604020202020204" pitchFamily="34" charset="0"/>
              <a:buChar char="•"/>
            </a:pPr>
            <a:r>
              <a:rPr lang="en-US" dirty="0"/>
              <a:t>Sometimes an infection can occur without fever. Any time your child has chills or you are concerned that they do not look well, even if there is no fever, call your health care team immediately. Do not wait for the clinic to open. </a:t>
            </a:r>
          </a:p>
          <a:p>
            <a:pPr marL="171450" lvl="0" indent="-171450" algn="l">
              <a:buFont typeface="Arial" panose="020B0604020202020204" pitchFamily="34" charset="0"/>
              <a:buChar char="•"/>
            </a:pPr>
            <a:r>
              <a:rPr lang="en-US" dirty="0"/>
              <a:t>If your child becomes ill or has a fever, there is a chance your child will need to be admitted to the hospital for antibiotics and care. </a:t>
            </a:r>
            <a:endParaRPr lang="en-US" i="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i="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i="1" dirty="0"/>
              <a:t>Note: Enter your</a:t>
            </a:r>
            <a:r>
              <a:rPr lang="en-US" i="1" baseline="0" dirty="0"/>
              <a:t> hospital/clinic phone numbers. You can remove the yellow color of the text box once you have entered your hospital info.</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Note:</a:t>
            </a:r>
            <a:r>
              <a:rPr lang="en-US" i="1" baseline="0" dirty="0"/>
              <a:t> </a:t>
            </a:r>
            <a:r>
              <a:rPr lang="en-US" i="1" dirty="0"/>
              <a:t>Enter your</a:t>
            </a:r>
            <a:r>
              <a:rPr lang="en-US" i="1" baseline="0" dirty="0"/>
              <a:t> hospital fever guidelines. You can remove the yellow color of the text box once you have entered your hospital info.</a:t>
            </a:r>
          </a:p>
          <a:p>
            <a:pPr algn="l"/>
            <a:endParaRPr lang="en-US" i="1" baseline="0" dirty="0"/>
          </a:p>
        </p:txBody>
      </p:sp>
      <p:sp>
        <p:nvSpPr>
          <p:cNvPr id="4" name="Slide Number Placeholder 3"/>
          <p:cNvSpPr>
            <a:spLocks noGrp="1"/>
          </p:cNvSpPr>
          <p:nvPr>
            <p:ph type="sldNum" sz="quarter" idx="10"/>
          </p:nvPr>
        </p:nvSpPr>
        <p:spPr/>
        <p:txBody>
          <a:bodyPr/>
          <a:lstStyle/>
          <a:p>
            <a:fld id="{CB3E9208-8A84-4205-96E0-9B8811C00D9D}" type="slidenum">
              <a:rPr lang="en-US" smtClean="0"/>
              <a:pPr/>
              <a:t>18</a:t>
            </a:fld>
            <a:endParaRPr lang="en-US"/>
          </a:p>
        </p:txBody>
      </p:sp>
    </p:spTree>
    <p:extLst>
      <p:ext uri="{BB962C8B-B14F-4D97-AF65-F5344CB8AC3E}">
        <p14:creationId xmlns:p14="http://schemas.microsoft.com/office/powerpoint/2010/main" val="39775836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a:buFont typeface="Arial" panose="020B0604020202020204" pitchFamily="34" charset="0"/>
              <a:buNone/>
            </a:pPr>
            <a:r>
              <a:rPr lang="en-US" b="1" dirty="0"/>
              <a:t>Taking your</a:t>
            </a:r>
            <a:r>
              <a:rPr lang="en-US" b="1" baseline="0" dirty="0"/>
              <a:t> child’s temperature:</a:t>
            </a:r>
          </a:p>
          <a:p>
            <a:pPr marL="171450" lvl="0" indent="-171450" algn="l">
              <a:buFont typeface="Arial" panose="020B0604020202020204" pitchFamily="34" charset="0"/>
              <a:buChar char="•"/>
            </a:pPr>
            <a:r>
              <a:rPr lang="en-US" dirty="0"/>
              <a:t>Make sure that you have a thermometer at home that works, and that you know how to use it. </a:t>
            </a:r>
          </a:p>
          <a:p>
            <a:pPr marL="171450" lvl="0" indent="-171450" algn="l">
              <a:buFont typeface="Arial" panose="020B0604020202020204" pitchFamily="34" charset="0"/>
              <a:buChar char="•"/>
            </a:pPr>
            <a:r>
              <a:rPr lang="en-US" dirty="0"/>
              <a:t>Take the temperature if your child feels warm to touch or does not look or feel well. </a:t>
            </a:r>
          </a:p>
          <a:p>
            <a:pPr marL="171450" lvl="0" indent="-171450" algn="l">
              <a:buFont typeface="Arial" panose="020B0604020202020204" pitchFamily="34" charset="0"/>
              <a:buChar char="•"/>
            </a:pPr>
            <a:r>
              <a:rPr lang="en-US" dirty="0"/>
              <a:t>Take the temperature as you have been taught by your health care team. </a:t>
            </a:r>
          </a:p>
          <a:p>
            <a:pPr marL="171450" lvl="0" indent="-171450" algn="l">
              <a:buFont typeface="Arial" panose="020B0604020202020204" pitchFamily="34" charset="0"/>
              <a:buChar char="•"/>
            </a:pPr>
            <a:r>
              <a:rPr lang="en-US" dirty="0"/>
              <a:t>Do not take a rectal temperature as this could cause bleeding or infection. </a:t>
            </a:r>
          </a:p>
          <a:p>
            <a:pPr lvl="0"/>
            <a:endParaRPr lang="en-US" dirty="0"/>
          </a:p>
        </p:txBody>
      </p:sp>
      <p:sp>
        <p:nvSpPr>
          <p:cNvPr id="4" name="Slide Number Placeholder 3"/>
          <p:cNvSpPr>
            <a:spLocks noGrp="1"/>
          </p:cNvSpPr>
          <p:nvPr>
            <p:ph type="sldNum" sz="quarter" idx="10"/>
          </p:nvPr>
        </p:nvSpPr>
        <p:spPr/>
        <p:txBody>
          <a:bodyPr/>
          <a:lstStyle/>
          <a:p>
            <a:fld id="{CB3E9208-8A84-4205-96E0-9B8811C00D9D}" type="slidenum">
              <a:rPr lang="en-US" smtClean="0"/>
              <a:pPr/>
              <a:t>19</a:t>
            </a:fld>
            <a:endParaRPr lang="en-US"/>
          </a:p>
        </p:txBody>
      </p:sp>
    </p:spTree>
    <p:extLst>
      <p:ext uri="{BB962C8B-B14F-4D97-AF65-F5344CB8AC3E}">
        <p14:creationId xmlns:p14="http://schemas.microsoft.com/office/powerpoint/2010/main" val="1357376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1" baseline="0" dirty="0"/>
              <a:t>Delete this slide before printing or viewing with a patient and family. </a:t>
            </a:r>
          </a:p>
          <a:p>
            <a:endParaRPr lang="en-US" dirty="0"/>
          </a:p>
        </p:txBody>
      </p:sp>
      <p:sp>
        <p:nvSpPr>
          <p:cNvPr id="4" name="Slide Number Placeholder 3"/>
          <p:cNvSpPr>
            <a:spLocks noGrp="1"/>
          </p:cNvSpPr>
          <p:nvPr>
            <p:ph type="sldNum" sz="quarter" idx="10"/>
          </p:nvPr>
        </p:nvSpPr>
        <p:spPr/>
        <p:txBody>
          <a:bodyPr/>
          <a:lstStyle/>
          <a:p>
            <a:fld id="{CB3E9208-8A84-4205-96E0-9B8811C00D9D}" type="slidenum">
              <a:rPr lang="en-US" smtClean="0"/>
              <a:pPr/>
              <a:t>2</a:t>
            </a:fld>
            <a:endParaRPr lang="en-US"/>
          </a:p>
        </p:txBody>
      </p:sp>
    </p:spTree>
    <p:extLst>
      <p:ext uri="{BB962C8B-B14F-4D97-AF65-F5344CB8AC3E}">
        <p14:creationId xmlns:p14="http://schemas.microsoft.com/office/powerpoint/2010/main" val="40607195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trike="noStrike" dirty="0">
                <a:effectLst>
                  <a:outerShdw blurRad="38100" dist="38100" dir="2700000" algn="tl">
                    <a:srgbClr val="000000">
                      <a:alpha val="43137"/>
                    </a:srgbClr>
                  </a:outerShdw>
                </a:effectLst>
              </a:rPr>
              <a:t>Call</a:t>
            </a:r>
            <a:r>
              <a:rPr lang="en-US" strike="noStrike" baseline="0" dirty="0">
                <a:effectLst>
                  <a:outerShdw blurRad="38100" dist="38100" dir="2700000" algn="tl">
                    <a:srgbClr val="000000">
                      <a:alpha val="43137"/>
                    </a:srgbClr>
                  </a:outerShdw>
                </a:effectLst>
              </a:rPr>
              <a:t> your health care team right away if your child has:</a:t>
            </a:r>
            <a:endParaRPr lang="en-US" strike="noStrike" dirty="0">
              <a:effectLst>
                <a:outerShdw blurRad="38100" dist="38100" dir="2700000" algn="tl">
                  <a:srgbClr val="000000">
                    <a:alpha val="43137"/>
                  </a:srgbClr>
                </a:outerShdw>
              </a:effectLst>
            </a:endParaRPr>
          </a:p>
          <a:p>
            <a:pPr marL="285750" indent="-285750">
              <a:buFont typeface="Arial" panose="020B0604020202020204" pitchFamily="34" charset="0"/>
              <a:buChar char="•"/>
            </a:pPr>
            <a:r>
              <a:rPr lang="en-US" dirty="0"/>
              <a:t>Trouble with breathing</a:t>
            </a:r>
          </a:p>
          <a:p>
            <a:pPr marL="285750" indent="-285750">
              <a:buFont typeface="Arial" panose="020B0604020202020204" pitchFamily="34" charset="0"/>
              <a:buChar char="•"/>
            </a:pPr>
            <a:r>
              <a:rPr lang="en-US" dirty="0"/>
              <a:t>Bleeding that does not stop within 5 to 10 minutes</a:t>
            </a:r>
          </a:p>
          <a:p>
            <a:pPr algn="l"/>
            <a:endParaRPr lang="en-US" i="0" dirty="0"/>
          </a:p>
        </p:txBody>
      </p:sp>
      <p:sp>
        <p:nvSpPr>
          <p:cNvPr id="4" name="Slide Number Placeholder 3"/>
          <p:cNvSpPr>
            <a:spLocks noGrp="1"/>
          </p:cNvSpPr>
          <p:nvPr>
            <p:ph type="sldNum" sz="quarter" idx="10"/>
          </p:nvPr>
        </p:nvSpPr>
        <p:spPr/>
        <p:txBody>
          <a:bodyPr/>
          <a:lstStyle/>
          <a:p>
            <a:fld id="{CB3E9208-8A84-4205-96E0-9B8811C00D9D}" type="slidenum">
              <a:rPr lang="en-US" smtClean="0"/>
              <a:pPr/>
              <a:t>20</a:t>
            </a:fld>
            <a:endParaRPr lang="en-US"/>
          </a:p>
        </p:txBody>
      </p:sp>
    </p:spTree>
    <p:extLst>
      <p:ext uri="{BB962C8B-B14F-4D97-AF65-F5344CB8AC3E}">
        <p14:creationId xmlns:p14="http://schemas.microsoft.com/office/powerpoint/2010/main" val="14153423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trike="noStrike" dirty="0">
                <a:effectLst>
                  <a:outerShdw blurRad="38100" dist="38100" dir="2700000" algn="tl">
                    <a:srgbClr val="000000">
                      <a:alpha val="43137"/>
                    </a:srgbClr>
                  </a:outerShdw>
                </a:effectLst>
              </a:rPr>
              <a:t>Call</a:t>
            </a:r>
            <a:r>
              <a:rPr lang="en-US" strike="noStrike" baseline="0" dirty="0">
                <a:effectLst>
                  <a:outerShdw blurRad="38100" dist="38100" dir="2700000" algn="tl">
                    <a:srgbClr val="000000">
                      <a:alpha val="43137"/>
                    </a:srgbClr>
                  </a:outerShdw>
                </a:effectLst>
              </a:rPr>
              <a:t> your health care team right away if your child has:</a:t>
            </a:r>
            <a:endParaRPr lang="en-US" i="0" dirty="0"/>
          </a:p>
          <a:p>
            <a:pPr marL="171450" indent="-171450" algn="l">
              <a:buFont typeface="Arial" panose="020B0604020202020204" pitchFamily="34" charset="0"/>
              <a:buChar char="•"/>
            </a:pPr>
            <a:r>
              <a:rPr lang="en-US" i="0" dirty="0"/>
              <a:t>Change in behavior, such as becoming very sleepy or irritable, or not making sense</a:t>
            </a:r>
          </a:p>
          <a:p>
            <a:pPr marL="171450" indent="-171450" algn="l">
              <a:buFont typeface="Arial" panose="020B0604020202020204" pitchFamily="34" charset="0"/>
              <a:buChar char="•"/>
            </a:pPr>
            <a:r>
              <a:rPr lang="en-US" i="0" dirty="0"/>
              <a:t>A sudden change in vision</a:t>
            </a:r>
          </a:p>
          <a:p>
            <a:pPr marL="171450" indent="-171450" algn="l">
              <a:buFont typeface="Arial" panose="020B0604020202020204" pitchFamily="34" charset="0"/>
              <a:buChar char="•"/>
            </a:pPr>
            <a:r>
              <a:rPr lang="en-US" i="0" dirty="0"/>
              <a:t>A severe headache, or repeated headaches</a:t>
            </a:r>
          </a:p>
          <a:p>
            <a:pPr algn="l"/>
            <a:endParaRPr lang="en-US" i="0" dirty="0"/>
          </a:p>
        </p:txBody>
      </p:sp>
      <p:sp>
        <p:nvSpPr>
          <p:cNvPr id="4" name="Slide Number Placeholder 3"/>
          <p:cNvSpPr>
            <a:spLocks noGrp="1"/>
          </p:cNvSpPr>
          <p:nvPr>
            <p:ph type="sldNum" sz="quarter" idx="10"/>
          </p:nvPr>
        </p:nvSpPr>
        <p:spPr/>
        <p:txBody>
          <a:bodyPr/>
          <a:lstStyle/>
          <a:p>
            <a:fld id="{CB3E9208-8A84-4205-96E0-9B8811C00D9D}" type="slidenum">
              <a:rPr lang="en-US" smtClean="0"/>
              <a:pPr/>
              <a:t>21</a:t>
            </a:fld>
            <a:endParaRPr lang="en-US"/>
          </a:p>
        </p:txBody>
      </p:sp>
    </p:spTree>
    <p:extLst>
      <p:ext uri="{BB962C8B-B14F-4D97-AF65-F5344CB8AC3E}">
        <p14:creationId xmlns:p14="http://schemas.microsoft.com/office/powerpoint/2010/main" val="557014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trike="noStrike" dirty="0">
                <a:effectLst>
                  <a:outerShdw blurRad="38100" dist="38100" dir="2700000" algn="tl">
                    <a:srgbClr val="000000">
                      <a:alpha val="43137"/>
                    </a:srgbClr>
                  </a:outerShdw>
                </a:effectLst>
              </a:rPr>
              <a:t>Call</a:t>
            </a:r>
            <a:r>
              <a:rPr lang="en-US" strike="noStrike" baseline="0" dirty="0">
                <a:effectLst>
                  <a:outerShdw blurRad="38100" dist="38100" dir="2700000" algn="tl">
                    <a:srgbClr val="000000">
                      <a:alpha val="43137"/>
                    </a:srgbClr>
                  </a:outerShdw>
                </a:effectLst>
              </a:rPr>
              <a:t> your health care team right away if your child has:</a:t>
            </a:r>
            <a:endParaRPr lang="en-US" i="0" dirty="0"/>
          </a:p>
          <a:p>
            <a:pPr marL="171450" indent="-171450" algn="l">
              <a:buFont typeface="Arial" panose="020B0604020202020204" pitchFamily="34" charset="0"/>
              <a:buChar char="•"/>
            </a:pPr>
            <a:r>
              <a:rPr lang="en-US" i="0" dirty="0"/>
              <a:t>New weakness of the face, arm or leg</a:t>
            </a:r>
          </a:p>
          <a:p>
            <a:pPr marL="171450" indent="-171450" algn="l">
              <a:buFont typeface="Arial" panose="020B0604020202020204" pitchFamily="34" charset="0"/>
              <a:buChar char="•"/>
            </a:pPr>
            <a:r>
              <a:rPr lang="en-US" i="0" dirty="0"/>
              <a:t>Pain that is not controlled with prescribed medicine</a:t>
            </a:r>
          </a:p>
          <a:p>
            <a:pPr marL="171450" indent="-171450" algn="l">
              <a:buFont typeface="Arial" panose="020B0604020202020204" pitchFamily="34" charset="0"/>
              <a:buChar char="•"/>
            </a:pPr>
            <a:r>
              <a:rPr lang="en-US" i="0" dirty="0"/>
              <a:t>A</a:t>
            </a:r>
            <a:r>
              <a:rPr lang="en-US" i="0" baseline="0" dirty="0"/>
              <a:t> break or leak in the central line</a:t>
            </a:r>
            <a:endParaRPr lang="en-US" i="0" dirty="0"/>
          </a:p>
          <a:p>
            <a:pPr algn="l"/>
            <a:endParaRPr lang="en-US" i="0" dirty="0"/>
          </a:p>
        </p:txBody>
      </p:sp>
      <p:sp>
        <p:nvSpPr>
          <p:cNvPr id="4" name="Slide Number Placeholder 3"/>
          <p:cNvSpPr>
            <a:spLocks noGrp="1"/>
          </p:cNvSpPr>
          <p:nvPr>
            <p:ph type="sldNum" sz="quarter" idx="10"/>
          </p:nvPr>
        </p:nvSpPr>
        <p:spPr/>
        <p:txBody>
          <a:bodyPr/>
          <a:lstStyle/>
          <a:p>
            <a:fld id="{CB3E9208-8A84-4205-96E0-9B8811C00D9D}" type="slidenum">
              <a:rPr lang="en-US" smtClean="0"/>
              <a:pPr/>
              <a:t>22</a:t>
            </a:fld>
            <a:endParaRPr lang="en-US"/>
          </a:p>
        </p:txBody>
      </p:sp>
    </p:spTree>
    <p:extLst>
      <p:ext uri="{BB962C8B-B14F-4D97-AF65-F5344CB8AC3E}">
        <p14:creationId xmlns:p14="http://schemas.microsoft.com/office/powerpoint/2010/main" val="285366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trike="noStrike" dirty="0">
                <a:effectLst>
                  <a:outerShdw blurRad="38100" dist="38100" dir="2700000" algn="tl">
                    <a:srgbClr val="000000">
                      <a:alpha val="43137"/>
                    </a:srgbClr>
                  </a:outerShdw>
                </a:effectLst>
              </a:rPr>
              <a:t>Call</a:t>
            </a:r>
            <a:r>
              <a:rPr lang="en-US" strike="noStrike" baseline="0" dirty="0">
                <a:effectLst>
                  <a:outerShdw blurRad="38100" dist="38100" dir="2700000" algn="tl">
                    <a:srgbClr val="000000">
                      <a:alpha val="43137"/>
                    </a:srgbClr>
                  </a:outerShdw>
                </a:effectLst>
              </a:rPr>
              <a:t> your health care team right away if your child has:</a:t>
            </a:r>
            <a:endParaRPr lang="en-US" i="0" dirty="0"/>
          </a:p>
          <a:p>
            <a:pPr marL="171450" indent="-171450" algn="l">
              <a:buFont typeface="Arial" panose="020B0604020202020204" pitchFamily="34" charset="0"/>
              <a:buChar char="•"/>
            </a:pPr>
            <a:r>
              <a:rPr lang="en-US" i="0" baseline="0" dirty="0"/>
              <a:t>Repeated vomiting or diarrhea</a:t>
            </a:r>
            <a:endParaRPr lang="en-US" i="0" dirty="0"/>
          </a:p>
          <a:p>
            <a:pPr marL="171450" indent="-171450" algn="l">
              <a:buFont typeface="Arial" panose="020B0604020202020204" pitchFamily="34" charset="0"/>
              <a:buChar char="•"/>
            </a:pPr>
            <a:r>
              <a:rPr lang="en-US" i="0" dirty="0"/>
              <a:t>Being</a:t>
            </a:r>
            <a:r>
              <a:rPr lang="en-US" i="0" baseline="0" dirty="0"/>
              <a:t> unable to drink fluids</a:t>
            </a:r>
            <a:endParaRPr lang="en-US" i="0" dirty="0"/>
          </a:p>
          <a:p>
            <a:pPr marL="171450" indent="-171450" algn="l">
              <a:buFont typeface="Arial" panose="020B0604020202020204" pitchFamily="34" charset="0"/>
              <a:buChar char="•"/>
            </a:pPr>
            <a:r>
              <a:rPr lang="en-US" i="0" dirty="0"/>
              <a:t>Being</a:t>
            </a:r>
            <a:r>
              <a:rPr lang="en-US" i="0" baseline="0" dirty="0"/>
              <a:t> exposed to chickenpox or shingles</a:t>
            </a:r>
          </a:p>
          <a:p>
            <a:pPr marL="0" indent="0" algn="l">
              <a:buFont typeface="Arial" panose="020B0604020202020204" pitchFamily="34" charset="0"/>
              <a:buNone/>
            </a:pPr>
            <a:endParaRPr lang="en-US" i="0" baseline="0" dirty="0"/>
          </a:p>
          <a:p>
            <a:pPr marL="0" indent="0" algn="l">
              <a:buFont typeface="Arial" panose="020B0604020202020204" pitchFamily="34" charset="0"/>
              <a:buNone/>
            </a:pPr>
            <a:r>
              <a:rPr lang="en-US" i="0" baseline="0" dirty="0"/>
              <a:t>For any of these problems, remember, call your health care team right away. Do not wait until the clinic opens!</a:t>
            </a:r>
            <a:endParaRPr lang="en-US" i="0" dirty="0"/>
          </a:p>
          <a:p>
            <a:pPr algn="l"/>
            <a:endParaRPr lang="en-US" i="0" dirty="0"/>
          </a:p>
        </p:txBody>
      </p:sp>
      <p:sp>
        <p:nvSpPr>
          <p:cNvPr id="4" name="Slide Number Placeholder 3"/>
          <p:cNvSpPr>
            <a:spLocks noGrp="1"/>
          </p:cNvSpPr>
          <p:nvPr>
            <p:ph type="sldNum" sz="quarter" idx="10"/>
          </p:nvPr>
        </p:nvSpPr>
        <p:spPr/>
        <p:txBody>
          <a:bodyPr/>
          <a:lstStyle/>
          <a:p>
            <a:fld id="{CB3E9208-8A84-4205-96E0-9B8811C00D9D}" type="slidenum">
              <a:rPr lang="en-US" smtClean="0"/>
              <a:pPr/>
              <a:t>23</a:t>
            </a:fld>
            <a:endParaRPr lang="en-US"/>
          </a:p>
        </p:txBody>
      </p:sp>
    </p:spTree>
    <p:extLst>
      <p:ext uri="{BB962C8B-B14F-4D97-AF65-F5344CB8AC3E}">
        <p14:creationId xmlns:p14="http://schemas.microsoft.com/office/powerpoint/2010/main" val="9424362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r>
              <a:rPr lang="en-US" sz="1200" b="1" dirty="0">
                <a:latin typeface="Calibri" pitchFamily="34" charset="0"/>
              </a:rPr>
              <a:t>If you are unsure or uneasy about </a:t>
            </a:r>
            <a:r>
              <a:rPr lang="en-US" sz="1200" b="1" i="1" dirty="0">
                <a:latin typeface="Calibri" pitchFamily="34" charset="0"/>
              </a:rPr>
              <a:t>anything</a:t>
            </a:r>
            <a:r>
              <a:rPr lang="en-US" sz="1200" b="1" dirty="0">
                <a:latin typeface="Calibri" pitchFamily="34" charset="0"/>
              </a:rPr>
              <a:t>, it is always better to call than not call!</a:t>
            </a:r>
          </a:p>
          <a:p>
            <a:pPr algn="l"/>
            <a:endParaRPr lang="en-US" i="0" dirty="0"/>
          </a:p>
        </p:txBody>
      </p:sp>
      <p:sp>
        <p:nvSpPr>
          <p:cNvPr id="4" name="Slide Number Placeholder 3"/>
          <p:cNvSpPr>
            <a:spLocks noGrp="1"/>
          </p:cNvSpPr>
          <p:nvPr>
            <p:ph type="sldNum" sz="quarter" idx="10"/>
          </p:nvPr>
        </p:nvSpPr>
        <p:spPr/>
        <p:txBody>
          <a:bodyPr/>
          <a:lstStyle/>
          <a:p>
            <a:fld id="{CB3E9208-8A84-4205-96E0-9B8811C00D9D}" type="slidenum">
              <a:rPr lang="en-US" smtClean="0"/>
              <a:pPr/>
              <a:t>24</a:t>
            </a:fld>
            <a:endParaRPr lang="en-US"/>
          </a:p>
        </p:txBody>
      </p:sp>
    </p:spTree>
    <p:extLst>
      <p:ext uri="{BB962C8B-B14F-4D97-AF65-F5344CB8AC3E}">
        <p14:creationId xmlns:p14="http://schemas.microsoft.com/office/powerpoint/2010/main" val="36026926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Visiting the Emergency Room (ER)</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If your child has</a:t>
            </a:r>
            <a:r>
              <a:rPr lang="en-US" baseline="0" dirty="0"/>
              <a:t> a fever or other emergency, your health care team may tell you to go to the Emergency Room.</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When you arrive in the Emergency Room, tell them:</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Your child’s type of cancer</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Date of your child’s most recent cancer treatment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That your child must be seen right away for a fever and given antibiotics promptly</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That your child cannot wait in an area with other people who may be sick</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That your child cannot have a rectal temperature, enema, or suppository</a:t>
            </a:r>
            <a:endParaRPr lang="en-US"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Ask your health care team for a letter that explains your child’s diagnosis and possible needs in the Emergency Room. Bring this letter with you any time you take your child to any Emergency Room.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Bring</a:t>
            </a:r>
            <a:r>
              <a:rPr lang="en-US" baseline="0" dirty="0"/>
              <a:t> your</a:t>
            </a:r>
            <a:r>
              <a:rPr lang="en-US" dirty="0"/>
              <a:t> Treatment Overview page with you when you visit the Emergency Room.</a:t>
            </a:r>
          </a:p>
        </p:txBody>
      </p:sp>
      <p:sp>
        <p:nvSpPr>
          <p:cNvPr id="4" name="Slide Number Placeholder 3"/>
          <p:cNvSpPr>
            <a:spLocks noGrp="1"/>
          </p:cNvSpPr>
          <p:nvPr>
            <p:ph type="sldNum" sz="quarter" idx="10"/>
          </p:nvPr>
        </p:nvSpPr>
        <p:spPr/>
        <p:txBody>
          <a:bodyPr/>
          <a:lstStyle/>
          <a:p>
            <a:fld id="{0BD0C2F5-0971-479F-8BD7-9E891D3171FC}" type="slidenum">
              <a:rPr lang="en-US" smtClean="0"/>
              <a:pPr/>
              <a:t>25</a:t>
            </a:fld>
            <a:endParaRPr lang="en-US"/>
          </a:p>
        </p:txBody>
      </p:sp>
    </p:spTree>
    <p:extLst>
      <p:ext uri="{BB962C8B-B14F-4D97-AF65-F5344CB8AC3E}">
        <p14:creationId xmlns:p14="http://schemas.microsoft.com/office/powerpoint/2010/main" val="33392942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Managing Symptoms: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Our goal is to keep your child safe and feeling as well as possible during treatment. By understanding the side effects of treatment, you will know how to support your child and when to call the health care team for help. It is always OK to ask for help if your child is not feeling well or is uncomfortable, whether your child is in the hospital or at home.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the next slides,</a:t>
            </a:r>
            <a:r>
              <a:rPr lang="en-US" baseline="0" dirty="0"/>
              <a:t> we are going to talk about some of the side effects of treatment and how to manage symptoms.</a:t>
            </a:r>
            <a:endParaRPr lang="en-US" b="1" dirty="0">
              <a:solidFill>
                <a:schemeClr val="accent6"/>
              </a:solidFill>
            </a:endParaRPr>
          </a:p>
          <a:p>
            <a:endParaRPr lang="en-US" dirty="0"/>
          </a:p>
        </p:txBody>
      </p:sp>
      <p:sp>
        <p:nvSpPr>
          <p:cNvPr id="4" name="Slide Number Placeholder 3"/>
          <p:cNvSpPr>
            <a:spLocks noGrp="1"/>
          </p:cNvSpPr>
          <p:nvPr>
            <p:ph type="sldNum" sz="quarter" idx="10"/>
          </p:nvPr>
        </p:nvSpPr>
        <p:spPr/>
        <p:txBody>
          <a:bodyPr/>
          <a:lstStyle/>
          <a:p>
            <a:fld id="{CB3E9208-8A84-4205-96E0-9B8811C00D9D}" type="slidenum">
              <a:rPr lang="en-US" smtClean="0"/>
              <a:pPr/>
              <a:t>26</a:t>
            </a:fld>
            <a:endParaRPr lang="en-US"/>
          </a:p>
        </p:txBody>
      </p:sp>
    </p:spTree>
    <p:extLst>
      <p:ext uri="{BB962C8B-B14F-4D97-AF65-F5344CB8AC3E}">
        <p14:creationId xmlns:p14="http://schemas.microsoft.com/office/powerpoint/2010/main" val="1393072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Bleeding and Feeling Very Tired</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Cancer treatment can lower your child’s blood counts. This can cause bleeding or make your child feel very tired.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Call your health care team if your child: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is very tired</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pale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complains of headache or dizziness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bruising more easily than usual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has small red dots on the skin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has bleeding from the nose, gums, or around the central venous line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Call your health care team immediately if your child has bleeding that does not stop within 5 to 10 minutes.</a:t>
            </a:r>
          </a:p>
        </p:txBody>
      </p:sp>
      <p:sp>
        <p:nvSpPr>
          <p:cNvPr id="4" name="Slide Number Placeholder 3"/>
          <p:cNvSpPr>
            <a:spLocks noGrp="1"/>
          </p:cNvSpPr>
          <p:nvPr>
            <p:ph type="sldNum" sz="quarter" idx="10"/>
          </p:nvPr>
        </p:nvSpPr>
        <p:spPr/>
        <p:txBody>
          <a:bodyPr/>
          <a:lstStyle/>
          <a:p>
            <a:fld id="{0BD0C2F5-0971-479F-8BD7-9E891D3171FC}" type="slidenum">
              <a:rPr lang="en-US" smtClean="0"/>
              <a:pPr/>
              <a:t>27</a:t>
            </a:fld>
            <a:endParaRPr lang="en-US"/>
          </a:p>
        </p:txBody>
      </p:sp>
    </p:spTree>
    <p:extLst>
      <p:ext uri="{BB962C8B-B14F-4D97-AF65-F5344CB8AC3E}">
        <p14:creationId xmlns:p14="http://schemas.microsoft.com/office/powerpoint/2010/main" val="28438071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To prevent bleeding: </a:t>
            </a:r>
            <a:endParaRPr lang="en-US" b="1" cap="all"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avoid rough play and contact sports</a:t>
            </a:r>
          </a:p>
          <a:p>
            <a:pPr marL="1714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use a soft toothbrush </a:t>
            </a:r>
          </a:p>
          <a:p>
            <a:pPr marL="1714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avoid giving</a:t>
            </a:r>
            <a:r>
              <a:rPr lang="en-US" baseline="0" dirty="0"/>
              <a:t> your child</a:t>
            </a:r>
            <a:r>
              <a:rPr lang="en-US" dirty="0"/>
              <a:t> aspirin or ibuprofen during times when the blood counts are low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10"/>
          </p:nvPr>
        </p:nvSpPr>
        <p:spPr/>
        <p:txBody>
          <a:bodyPr/>
          <a:lstStyle/>
          <a:p>
            <a:fld id="{0BD0C2F5-0971-479F-8BD7-9E891D3171FC}" type="slidenum">
              <a:rPr lang="en-US" smtClean="0"/>
              <a:pPr/>
              <a:t>28</a:t>
            </a:fld>
            <a:endParaRPr lang="en-US"/>
          </a:p>
        </p:txBody>
      </p:sp>
    </p:spTree>
    <p:extLst>
      <p:ext uri="{BB962C8B-B14F-4D97-AF65-F5344CB8AC3E}">
        <p14:creationId xmlns:p14="http://schemas.microsoft.com/office/powerpoint/2010/main" val="10764912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Pain</a:t>
            </a:r>
            <a:r>
              <a:rPr lang="en-US" baseline="0" dirty="0"/>
              <a:t> in children with cancer c</a:t>
            </a:r>
            <a:r>
              <a:rPr lang="en-US" dirty="0"/>
              <a:t>an be from many causes. Cancer cells in the body can cause bone or tissue pain. Some side effects of cancer treatment, such as mouth or skin sores, can be painful. Recovering from some surgery can also be painful.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Call your health care team if your child has:</a:t>
            </a:r>
            <a:endParaRPr lang="en-US" cap="all"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new or increasing pain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pain that is not getting better with the pain medicines you have been given to use at home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10"/>
          </p:nvPr>
        </p:nvSpPr>
        <p:spPr/>
        <p:txBody>
          <a:bodyPr/>
          <a:lstStyle/>
          <a:p>
            <a:fld id="{0BD0C2F5-0971-479F-8BD7-9E891D3171FC}" type="slidenum">
              <a:rPr lang="en-US" smtClean="0"/>
              <a:pPr/>
              <a:t>29</a:t>
            </a:fld>
            <a:endParaRPr lang="en-US"/>
          </a:p>
        </p:txBody>
      </p:sp>
    </p:spTree>
    <p:extLst>
      <p:ext uri="{BB962C8B-B14F-4D97-AF65-F5344CB8AC3E}">
        <p14:creationId xmlns:p14="http://schemas.microsoft.com/office/powerpoint/2010/main" val="31244318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9457">
              <a:defRPr/>
            </a:pPr>
            <a:r>
              <a:rPr lang="en-US" b="1" dirty="0"/>
              <a:t>THE CHILDREN’S ONCOLOGY GROUP KIDSCARE APP</a:t>
            </a:r>
          </a:p>
          <a:p>
            <a:pPr marL="172398" indent="-172398" defTabSz="919457">
              <a:buFont typeface="Arial" panose="020B0604020202020204" pitchFamily="34" charset="0"/>
              <a:buChar char="•"/>
              <a:defRPr/>
            </a:pPr>
            <a:r>
              <a:rPr lang="en-US" dirty="0"/>
              <a:t>The COG </a:t>
            </a:r>
            <a:r>
              <a:rPr lang="en-US" dirty="0" err="1"/>
              <a:t>KidsCare</a:t>
            </a:r>
            <a:r>
              <a:rPr lang="en-US" dirty="0"/>
              <a:t> App contains all of the information in the New Diagnosis Guide and Family Handbook.</a:t>
            </a:r>
          </a:p>
          <a:p>
            <a:pPr marL="172398" indent="-172398" defTabSz="919457">
              <a:buFont typeface="Arial" panose="020B0604020202020204" pitchFamily="34" charset="0"/>
              <a:buChar char="•"/>
              <a:defRPr/>
            </a:pPr>
            <a:r>
              <a:rPr lang="en-US" baseline="0" dirty="0"/>
              <a:t>You</a:t>
            </a:r>
            <a:r>
              <a:rPr lang="en-US" dirty="0"/>
              <a:t> can download the App from the Apple App Store (for iPhones) or from Google Play (for Android phones).</a:t>
            </a:r>
            <a:endParaRPr lang="en-US" baseline="0" dirty="0"/>
          </a:p>
        </p:txBody>
      </p:sp>
      <p:sp>
        <p:nvSpPr>
          <p:cNvPr id="4" name="Slide Number Placeholder 3"/>
          <p:cNvSpPr>
            <a:spLocks noGrp="1"/>
          </p:cNvSpPr>
          <p:nvPr>
            <p:ph type="sldNum" sz="quarter" idx="10"/>
          </p:nvPr>
        </p:nvSpPr>
        <p:spPr/>
        <p:txBody>
          <a:bodyPr/>
          <a:lstStyle/>
          <a:p>
            <a:fld id="{0BD0C2F5-0971-479F-8BD7-9E891D3171FC}" type="slidenum">
              <a:rPr lang="en-US" smtClean="0"/>
              <a:pPr/>
              <a:t>3</a:t>
            </a:fld>
            <a:endParaRPr lang="en-US"/>
          </a:p>
        </p:txBody>
      </p:sp>
    </p:spTree>
    <p:extLst>
      <p:ext uri="{BB962C8B-B14F-4D97-AF65-F5344CB8AC3E}">
        <p14:creationId xmlns:p14="http://schemas.microsoft.com/office/powerpoint/2010/main" val="37831426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Nausea, Vomiting, Diarrhea</a:t>
            </a: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Cancer therapy can cause nausea,</a:t>
            </a:r>
            <a:r>
              <a:rPr lang="en-US" baseline="0" dirty="0"/>
              <a:t> </a:t>
            </a:r>
            <a:r>
              <a:rPr lang="en-US" dirty="0"/>
              <a:t>vomiting and</a:t>
            </a:r>
            <a:r>
              <a:rPr lang="en-US" baseline="0" dirty="0"/>
              <a:t> diarrhea (frequent, watery stools)</a:t>
            </a:r>
            <a:r>
              <a:rPr lang="en-US"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You may be sent home with medicines to give at home to help with nausea and vomiting or diarrhea. Follow the instructions carefully.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If your child has nausea or vomiting or diarrhea, you can also offer sips of cool, clear liquids or small bites of foods that are easy to digest, such as crackers or rice.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10"/>
          </p:nvPr>
        </p:nvSpPr>
        <p:spPr/>
        <p:txBody>
          <a:bodyPr/>
          <a:lstStyle/>
          <a:p>
            <a:fld id="{0BD0C2F5-0971-479F-8BD7-9E891D3171FC}" type="slidenum">
              <a:rPr lang="en-US" smtClean="0"/>
              <a:pPr/>
              <a:t>30</a:t>
            </a:fld>
            <a:endParaRPr lang="en-US"/>
          </a:p>
        </p:txBody>
      </p:sp>
    </p:spTree>
    <p:extLst>
      <p:ext uri="{BB962C8B-B14F-4D97-AF65-F5344CB8AC3E}">
        <p14:creationId xmlns:p14="http://schemas.microsoft.com/office/powerpoint/2010/main" val="13519769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Dehydration: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Vomiting and diarrhea can place your child at risk for dehydration (not enough liquid in the body).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Call your health care team immediately if your child has signs of dehydration, which may include: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dry mouth or lips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no tears when crying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urinating less than normal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dark urine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has repeated vomiting or diarrhea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is not able to drink fluids</a:t>
            </a:r>
          </a:p>
        </p:txBody>
      </p:sp>
      <p:sp>
        <p:nvSpPr>
          <p:cNvPr id="4" name="Slide Number Placeholder 3"/>
          <p:cNvSpPr>
            <a:spLocks noGrp="1"/>
          </p:cNvSpPr>
          <p:nvPr>
            <p:ph type="sldNum" sz="quarter" idx="10"/>
          </p:nvPr>
        </p:nvSpPr>
        <p:spPr/>
        <p:txBody>
          <a:bodyPr/>
          <a:lstStyle/>
          <a:p>
            <a:fld id="{0BD0C2F5-0971-479F-8BD7-9E891D3171FC}" type="slidenum">
              <a:rPr lang="en-US" smtClean="0"/>
              <a:pPr/>
              <a:t>31</a:t>
            </a:fld>
            <a:endParaRPr lang="en-US"/>
          </a:p>
        </p:txBody>
      </p:sp>
    </p:spTree>
    <p:extLst>
      <p:ext uri="{BB962C8B-B14F-4D97-AF65-F5344CB8AC3E}">
        <p14:creationId xmlns:p14="http://schemas.microsoft.com/office/powerpoint/2010/main" val="35653544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0" indent="0">
              <a:lnSpc>
                <a:spcPct val="100000"/>
              </a:lnSpc>
              <a:spcBef>
                <a:spcPts val="0"/>
              </a:spcBef>
              <a:buClrTx/>
              <a:buNone/>
              <a:defRPr/>
            </a:pPr>
            <a:r>
              <a:rPr lang="en-US" b="1" dirty="0"/>
              <a:t>Constipation</a:t>
            </a:r>
            <a:r>
              <a:rPr lang="en-US" b="0" dirty="0"/>
              <a:t> is </a:t>
            </a:r>
            <a:r>
              <a:rPr lang="en-US" dirty="0"/>
              <a:t>when a child has hard stools (bowel movements) that happen less often than usual. </a:t>
            </a:r>
          </a:p>
          <a:p>
            <a:pPr marL="171450" lvl="0" indent="-171450">
              <a:lnSpc>
                <a:spcPct val="100000"/>
              </a:lnSpc>
              <a:spcBef>
                <a:spcPts val="0"/>
              </a:spcBef>
              <a:buClrTx/>
              <a:buFont typeface="Arial" panose="020B0604020202020204" pitchFamily="34" charset="0"/>
              <a:buChar char="•"/>
              <a:defRPr/>
            </a:pPr>
            <a:r>
              <a:rPr lang="en-US" dirty="0"/>
              <a:t>Chemotherapy (such as vincristine) and other medicines (such as pain medicines) can cause constipation. </a:t>
            </a:r>
          </a:p>
          <a:p>
            <a:pPr marL="171450" lvl="0" indent="-171450">
              <a:lnSpc>
                <a:spcPct val="100000"/>
              </a:lnSpc>
              <a:spcBef>
                <a:spcPts val="0"/>
              </a:spcBef>
              <a:buClrTx/>
              <a:buFont typeface="Arial" panose="020B0604020202020204" pitchFamily="34" charset="0"/>
              <a:buChar char="•"/>
              <a:defRPr/>
            </a:pPr>
            <a:r>
              <a:rPr lang="en-US" dirty="0"/>
              <a:t>Follow the instructions for any medicines you are given to help with constipation at home. </a:t>
            </a:r>
          </a:p>
          <a:p>
            <a:pPr marL="0" lvl="0" indent="0">
              <a:lnSpc>
                <a:spcPct val="100000"/>
              </a:lnSpc>
              <a:spcBef>
                <a:spcPts val="0"/>
              </a:spcBef>
              <a:buClrTx/>
              <a:buNone/>
              <a:defRPr/>
            </a:pPr>
            <a:endParaRPr lang="en-US" dirty="0"/>
          </a:p>
          <a:p>
            <a:pPr marL="0" lvl="0" indent="0">
              <a:lnSpc>
                <a:spcPct val="100000"/>
              </a:lnSpc>
              <a:spcBef>
                <a:spcPts val="0"/>
              </a:spcBef>
              <a:buClrTx/>
              <a:buNone/>
              <a:defRPr/>
            </a:pPr>
            <a:r>
              <a:rPr lang="en-US" dirty="0"/>
              <a:t>Call your health care team if your child has: </a:t>
            </a:r>
          </a:p>
          <a:p>
            <a:pPr marL="171450" lvl="0" indent="-171450">
              <a:lnSpc>
                <a:spcPct val="100000"/>
              </a:lnSpc>
              <a:spcBef>
                <a:spcPts val="0"/>
              </a:spcBef>
              <a:buClrTx/>
              <a:buFont typeface="Arial" panose="020B0604020202020204" pitchFamily="34" charset="0"/>
              <a:buChar char="•"/>
              <a:defRPr/>
            </a:pPr>
            <a:r>
              <a:rPr lang="en-US" dirty="0"/>
              <a:t>a change in their regular bowel movement pattern (not as often, not as much) </a:t>
            </a:r>
          </a:p>
          <a:p>
            <a:pPr marL="171450" lvl="0" indent="-171450">
              <a:lnSpc>
                <a:spcPct val="100000"/>
              </a:lnSpc>
              <a:spcBef>
                <a:spcPts val="0"/>
              </a:spcBef>
              <a:buClrTx/>
              <a:buFont typeface="Arial" panose="020B0604020202020204" pitchFamily="34" charset="0"/>
              <a:buChar char="•"/>
              <a:defRPr/>
            </a:pPr>
            <a:r>
              <a:rPr lang="en-US" dirty="0"/>
              <a:t>pain when having a bowel movement </a:t>
            </a:r>
          </a:p>
          <a:p>
            <a:pPr marL="171450" lvl="0" indent="-171450">
              <a:lnSpc>
                <a:spcPct val="100000"/>
              </a:lnSpc>
              <a:spcBef>
                <a:spcPts val="0"/>
              </a:spcBef>
              <a:buClrTx/>
              <a:buFont typeface="Arial" panose="020B0604020202020204" pitchFamily="34" charset="0"/>
              <a:buChar char="•"/>
              <a:defRPr/>
            </a:pPr>
            <a:r>
              <a:rPr lang="en-US" dirty="0"/>
              <a:t>hard stool even after giving medicine for constipation </a:t>
            </a:r>
          </a:p>
        </p:txBody>
      </p:sp>
      <p:sp>
        <p:nvSpPr>
          <p:cNvPr id="4" name="Slide Number Placeholder 3"/>
          <p:cNvSpPr>
            <a:spLocks noGrp="1"/>
          </p:cNvSpPr>
          <p:nvPr>
            <p:ph type="sldNum" sz="quarter" idx="10"/>
          </p:nvPr>
        </p:nvSpPr>
        <p:spPr/>
        <p:txBody>
          <a:bodyPr/>
          <a:lstStyle/>
          <a:p>
            <a:fld id="{0BD0C2F5-0971-479F-8BD7-9E891D3171FC}" type="slidenum">
              <a:rPr lang="en-US" smtClean="0"/>
              <a:pPr/>
              <a:t>32</a:t>
            </a:fld>
            <a:endParaRPr lang="en-US"/>
          </a:p>
        </p:txBody>
      </p:sp>
    </p:spTree>
    <p:extLst>
      <p:ext uri="{BB962C8B-B14F-4D97-AF65-F5344CB8AC3E}">
        <p14:creationId xmlns:p14="http://schemas.microsoft.com/office/powerpoint/2010/main" val="24001808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0" indent="0">
              <a:spcBef>
                <a:spcPts val="0"/>
              </a:spcBef>
              <a:spcAft>
                <a:spcPts val="1200"/>
              </a:spcAft>
              <a:buClrTx/>
              <a:buFont typeface="Arial" panose="020B0604020202020204" pitchFamily="34" charset="0"/>
              <a:buNone/>
              <a:defRPr/>
            </a:pPr>
            <a:r>
              <a:rPr lang="en-US" sz="1200" b="1" dirty="0"/>
              <a:t>Hair Loss:</a:t>
            </a:r>
          </a:p>
          <a:p>
            <a:pPr marL="171450" lvl="0" indent="-171450">
              <a:spcBef>
                <a:spcPts val="0"/>
              </a:spcBef>
              <a:spcAft>
                <a:spcPts val="1200"/>
              </a:spcAft>
              <a:buClrTx/>
              <a:buFont typeface="Arial" panose="020B0604020202020204" pitchFamily="34" charset="0"/>
              <a:buChar char="•"/>
              <a:defRPr/>
            </a:pPr>
            <a:r>
              <a:rPr lang="en-US" sz="1200" dirty="0"/>
              <a:t>Some kinds of cancer therapy may cause hair loss or thinning of the hair. </a:t>
            </a:r>
          </a:p>
          <a:p>
            <a:pPr marL="171450" lvl="0" indent="-171450">
              <a:spcBef>
                <a:spcPts val="0"/>
              </a:spcBef>
              <a:spcAft>
                <a:spcPts val="1200"/>
              </a:spcAft>
              <a:buClrTx/>
              <a:buFont typeface="Arial" panose="020B0604020202020204" pitchFamily="34" charset="0"/>
              <a:buChar char="•"/>
              <a:defRPr/>
            </a:pPr>
            <a:r>
              <a:rPr lang="en-US" sz="1200" dirty="0"/>
              <a:t>Hair loss differs</a:t>
            </a:r>
            <a:r>
              <a:rPr lang="en-US" sz="1200" baseline="0" dirty="0"/>
              <a:t> for every child, but </a:t>
            </a:r>
            <a:r>
              <a:rPr lang="en-US" sz="1200" dirty="0"/>
              <a:t>may begin as early as 7 to 10 days after the treatment has started. Hair on other parts of the body may also be affected. </a:t>
            </a:r>
          </a:p>
          <a:p>
            <a:pPr marL="171450" lvl="0" indent="-171450">
              <a:spcBef>
                <a:spcPts val="0"/>
              </a:spcBef>
              <a:spcAft>
                <a:spcPts val="1200"/>
              </a:spcAft>
              <a:buClrTx/>
              <a:buFont typeface="Arial" panose="020B0604020202020204" pitchFamily="34" charset="0"/>
              <a:buChar char="•"/>
              <a:defRPr/>
            </a:pPr>
            <a:r>
              <a:rPr lang="en-US" sz="1200" dirty="0"/>
              <a:t>Some children and parents prefer to cut the hair as short as possible when the hair starts to fall out. </a:t>
            </a:r>
          </a:p>
          <a:p>
            <a:pPr marL="171450" lvl="0" indent="-171450">
              <a:spcBef>
                <a:spcPts val="0"/>
              </a:spcBef>
              <a:spcAft>
                <a:spcPts val="1200"/>
              </a:spcAft>
              <a:buClrTx/>
              <a:buFont typeface="Arial" panose="020B0604020202020204" pitchFamily="34" charset="0"/>
              <a:buChar char="•"/>
              <a:defRPr/>
            </a:pPr>
            <a:r>
              <a:rPr lang="en-US" sz="1200" dirty="0"/>
              <a:t>Hair will usually grow back when the cancer treatments become milder, or when treatment is finished.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10"/>
          </p:nvPr>
        </p:nvSpPr>
        <p:spPr/>
        <p:txBody>
          <a:bodyPr/>
          <a:lstStyle/>
          <a:p>
            <a:fld id="{0BD0C2F5-0971-479F-8BD7-9E891D3171FC}" type="slidenum">
              <a:rPr lang="en-US" smtClean="0"/>
              <a:pPr/>
              <a:t>33</a:t>
            </a:fld>
            <a:endParaRPr lang="en-US"/>
          </a:p>
        </p:txBody>
      </p:sp>
    </p:spTree>
    <p:extLst>
      <p:ext uri="{BB962C8B-B14F-4D97-AF65-F5344CB8AC3E}">
        <p14:creationId xmlns:p14="http://schemas.microsoft.com/office/powerpoint/2010/main" val="34862864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3E9208-8A84-4205-96E0-9B8811C00D9D}" type="slidenum">
              <a:rPr lang="en-US" smtClean="0"/>
              <a:pPr/>
              <a:t>34</a:t>
            </a:fld>
            <a:endParaRPr lang="en-US"/>
          </a:p>
        </p:txBody>
      </p:sp>
    </p:spTree>
    <p:extLst>
      <p:ext uri="{BB962C8B-B14F-4D97-AF65-F5344CB8AC3E}">
        <p14:creationId xmlns:p14="http://schemas.microsoft.com/office/powerpoint/2010/main" val="17670101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Many children with cancer have fatigue during and following treatment. Children may describe fatigue as being tired or feeling weak. Children have also described fatigue as not having enough energy to do the things they enjoy, or even talk and be with other people. Many things can cause fatigue, such as:</a:t>
            </a:r>
          </a:p>
          <a:p>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Cancer treatment (surgery, chemotherapy, or radiation)</a:t>
            </a:r>
          </a:p>
          <a:p>
            <a:pPr lvl="0"/>
            <a:r>
              <a:rPr lang="en-US" sz="1200" kern="1200" dirty="0">
                <a:solidFill>
                  <a:schemeClr val="tx1"/>
                </a:solidFill>
                <a:effectLst/>
                <a:latin typeface="+mn-lt"/>
                <a:ea typeface="+mn-ea"/>
                <a:cs typeface="+mn-cs"/>
              </a:rPr>
              <a:t>Low blood counts</a:t>
            </a:r>
          </a:p>
          <a:p>
            <a:pPr lvl="0"/>
            <a:r>
              <a:rPr lang="en-US" sz="1200" kern="1200" dirty="0">
                <a:solidFill>
                  <a:schemeClr val="tx1"/>
                </a:solidFill>
                <a:effectLst/>
                <a:latin typeface="+mn-lt"/>
                <a:ea typeface="+mn-ea"/>
                <a:cs typeface="+mn-cs"/>
              </a:rPr>
              <a:t>Poor nutrition</a:t>
            </a:r>
          </a:p>
          <a:p>
            <a:pPr lvl="0"/>
            <a:r>
              <a:rPr lang="en-US" sz="1200" kern="1200" dirty="0">
                <a:solidFill>
                  <a:schemeClr val="tx1"/>
                </a:solidFill>
                <a:effectLst/>
                <a:latin typeface="+mn-lt"/>
                <a:ea typeface="+mn-ea"/>
                <a:cs typeface="+mn-cs"/>
              </a:rPr>
              <a:t>Fever</a:t>
            </a:r>
          </a:p>
          <a:p>
            <a:pPr lvl="0"/>
            <a:r>
              <a:rPr lang="en-US" sz="1200" kern="1200" dirty="0">
                <a:solidFill>
                  <a:schemeClr val="tx1"/>
                </a:solidFill>
                <a:effectLst/>
                <a:latin typeface="+mn-lt"/>
                <a:ea typeface="+mn-ea"/>
                <a:cs typeface="+mn-cs"/>
              </a:rPr>
              <a:t>Pain</a:t>
            </a:r>
          </a:p>
          <a:p>
            <a:pPr lvl="0"/>
            <a:r>
              <a:rPr lang="en-US" sz="1200" kern="1200" dirty="0">
                <a:solidFill>
                  <a:schemeClr val="tx1"/>
                </a:solidFill>
                <a:effectLst/>
                <a:latin typeface="+mn-lt"/>
                <a:ea typeface="+mn-ea"/>
                <a:cs typeface="+mn-cs"/>
              </a:rPr>
              <a:t>Not getting enough sleep</a:t>
            </a:r>
          </a:p>
          <a:p>
            <a:pPr lvl="0"/>
            <a:r>
              <a:rPr lang="en-US" sz="1200" kern="1200" dirty="0">
                <a:solidFill>
                  <a:schemeClr val="tx1"/>
                </a:solidFill>
                <a:effectLst/>
                <a:latin typeface="+mn-lt"/>
                <a:ea typeface="+mn-ea"/>
                <a:cs typeface="+mn-cs"/>
              </a:rPr>
              <a:t>Poor quality of sleep</a:t>
            </a:r>
          </a:p>
          <a:p>
            <a:pPr lvl="0"/>
            <a:r>
              <a:rPr lang="en-US" dirty="0"/>
              <a:t>Medications</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Worry or depression</a:t>
            </a:r>
          </a:p>
          <a:p>
            <a:pPr lvl="0"/>
            <a:r>
              <a:rPr lang="en-US" sz="1200" kern="1200" dirty="0">
                <a:solidFill>
                  <a:schemeClr val="tx1"/>
                </a:solidFill>
                <a:effectLst/>
                <a:latin typeface="+mn-lt"/>
                <a:ea typeface="+mn-ea"/>
                <a:cs typeface="+mn-cs"/>
              </a:rPr>
              <a:t>Trying to do too much</a:t>
            </a:r>
          </a:p>
          <a:p>
            <a:pPr lvl="0"/>
            <a:r>
              <a:rPr lang="en-US" sz="1200" kern="1200" dirty="0">
                <a:solidFill>
                  <a:schemeClr val="tx1"/>
                </a:solidFill>
                <a:effectLst/>
                <a:latin typeface="+mn-lt"/>
                <a:ea typeface="+mn-ea"/>
                <a:cs typeface="+mn-cs"/>
              </a:rPr>
              <a:t>Lack of physical activity</a:t>
            </a:r>
          </a:p>
          <a:p>
            <a:endParaRPr lang="en-US" dirty="0"/>
          </a:p>
        </p:txBody>
      </p:sp>
      <p:sp>
        <p:nvSpPr>
          <p:cNvPr id="4" name="Slide Number Placeholder 3"/>
          <p:cNvSpPr>
            <a:spLocks noGrp="1"/>
          </p:cNvSpPr>
          <p:nvPr>
            <p:ph type="sldNum" sz="quarter" idx="5"/>
          </p:nvPr>
        </p:nvSpPr>
        <p:spPr/>
        <p:txBody>
          <a:bodyPr/>
          <a:lstStyle/>
          <a:p>
            <a:fld id="{B795196B-8AA7-40ED-88D9-D03806927C3B}" type="slidenum">
              <a:rPr lang="en-US" smtClean="0"/>
              <a:t>35</a:t>
            </a:fld>
            <a:endParaRPr lang="en-US"/>
          </a:p>
        </p:txBody>
      </p:sp>
    </p:spTree>
    <p:extLst>
      <p:ext uri="{BB962C8B-B14F-4D97-AF65-F5344CB8AC3E}">
        <p14:creationId xmlns:p14="http://schemas.microsoft.com/office/powerpoint/2010/main" val="53868110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Tell your health care provider if your child has fatigue. You can do many things to help your child</a:t>
            </a:r>
          </a:p>
          <a:p>
            <a:pPr lvl="0"/>
            <a:r>
              <a:rPr lang="en-US" sz="1200" kern="1200" dirty="0">
                <a:solidFill>
                  <a:schemeClr val="tx1"/>
                </a:solidFill>
                <a:effectLst/>
                <a:latin typeface="+mn-lt"/>
                <a:ea typeface="+mn-ea"/>
                <a:cs typeface="+mn-cs"/>
              </a:rPr>
              <a:t>When possible, encourage physical activity every day. </a:t>
            </a:r>
          </a:p>
          <a:p>
            <a:pPr lvl="0"/>
            <a:r>
              <a:rPr lang="en-US" sz="1200" kern="1200" dirty="0">
                <a:solidFill>
                  <a:schemeClr val="tx1"/>
                </a:solidFill>
                <a:effectLst/>
                <a:latin typeface="+mn-lt"/>
                <a:ea typeface="+mn-ea"/>
                <a:cs typeface="+mn-cs"/>
              </a:rPr>
              <a:t>A physical therapist can help with an exercise program to increase your child’s strength and endurance.</a:t>
            </a:r>
          </a:p>
          <a:p>
            <a:pPr lvl="0"/>
            <a:r>
              <a:rPr lang="en-US" sz="1200" kern="1200" dirty="0">
                <a:solidFill>
                  <a:schemeClr val="tx1"/>
                </a:solidFill>
                <a:effectLst/>
                <a:latin typeface="+mn-lt"/>
                <a:ea typeface="+mn-ea"/>
                <a:cs typeface="+mn-cs"/>
              </a:rPr>
              <a:t>If your child’s appetite is poor, offer healthy foods every two to three hours while awake</a:t>
            </a:r>
          </a:p>
          <a:p>
            <a:pPr lvl="0"/>
            <a:r>
              <a:rPr lang="en-US" sz="1200" kern="1200" dirty="0">
                <a:solidFill>
                  <a:schemeClr val="tx1"/>
                </a:solidFill>
                <a:effectLst/>
                <a:latin typeface="+mn-lt"/>
                <a:ea typeface="+mn-ea"/>
                <a:cs typeface="+mn-cs"/>
              </a:rPr>
              <a:t>Try to make each snack as nutritious as possible. Talk to your dietician for ideas.</a:t>
            </a:r>
          </a:p>
          <a:p>
            <a:pPr lvl="0"/>
            <a:r>
              <a:rPr lang="en-US" sz="1200" kern="1200" dirty="0">
                <a:solidFill>
                  <a:schemeClr val="tx1"/>
                </a:solidFill>
                <a:effectLst/>
                <a:latin typeface="+mn-lt"/>
                <a:ea typeface="+mn-ea"/>
                <a:cs typeface="+mn-cs"/>
              </a:rPr>
              <a:t>Avoid caffeine:</a:t>
            </a:r>
            <a:r>
              <a:rPr lang="en-US" sz="1200" kern="1200" baseline="0" dirty="0">
                <a:solidFill>
                  <a:schemeClr val="tx1"/>
                </a:solidFill>
                <a:effectLst/>
                <a:latin typeface="+mn-lt"/>
                <a:ea typeface="+mn-ea"/>
                <a:cs typeface="+mn-cs"/>
              </a:rPr>
              <a:t> This includes coffee, tea, soda and energy drinks</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Have a regular bedtime routine and ensure your child gets plenty of sleep each night</a:t>
            </a:r>
          </a:p>
          <a:p>
            <a:pPr lvl="1"/>
            <a:r>
              <a:rPr lang="en-US" sz="1200" kern="1200" dirty="0">
                <a:solidFill>
                  <a:schemeClr val="tx1"/>
                </a:solidFill>
                <a:effectLst/>
                <a:latin typeface="+mn-lt"/>
                <a:ea typeface="+mn-ea"/>
                <a:cs typeface="+mn-cs"/>
              </a:rPr>
              <a:t>Recommended sleep hours in healthy children:</a:t>
            </a:r>
          </a:p>
          <a:p>
            <a:pPr lvl="2"/>
            <a:r>
              <a:rPr lang="en-US" sz="1200" kern="1200" dirty="0">
                <a:solidFill>
                  <a:schemeClr val="tx1"/>
                </a:solidFill>
                <a:effectLst/>
                <a:latin typeface="+mn-lt"/>
                <a:ea typeface="+mn-ea"/>
                <a:cs typeface="+mn-cs"/>
              </a:rPr>
              <a:t>3-5 years: 10-13 hours/night</a:t>
            </a:r>
          </a:p>
          <a:p>
            <a:pPr lvl="2"/>
            <a:r>
              <a:rPr lang="en-US" sz="1200" kern="1200" dirty="0">
                <a:solidFill>
                  <a:schemeClr val="tx1"/>
                </a:solidFill>
                <a:effectLst/>
                <a:latin typeface="+mn-lt"/>
                <a:ea typeface="+mn-ea"/>
                <a:cs typeface="+mn-cs"/>
              </a:rPr>
              <a:t>6-13 years: 9-12 hours/night</a:t>
            </a:r>
          </a:p>
          <a:p>
            <a:pPr lvl="2"/>
            <a:r>
              <a:rPr lang="en-US" sz="1200" kern="1200" dirty="0">
                <a:solidFill>
                  <a:schemeClr val="tx1"/>
                </a:solidFill>
                <a:effectLst/>
                <a:latin typeface="+mn-lt"/>
                <a:ea typeface="+mn-ea"/>
                <a:cs typeface="+mn-cs"/>
              </a:rPr>
              <a:t>14-17 years: 8-10 hours/night</a:t>
            </a:r>
          </a:p>
          <a:p>
            <a:pPr lvl="0"/>
            <a:r>
              <a:rPr lang="en-US" sz="1200" kern="1200" dirty="0">
                <a:solidFill>
                  <a:schemeClr val="tx1"/>
                </a:solidFill>
                <a:effectLst/>
                <a:latin typeface="+mn-lt"/>
                <a:ea typeface="+mn-ea"/>
                <a:cs typeface="+mn-cs"/>
              </a:rPr>
              <a:t>Children experiencing fatigue may need more sleep than these recommendations or may need to nap during the day</a:t>
            </a:r>
          </a:p>
          <a:p>
            <a:pPr lvl="0"/>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If your child is having pain that interferes with sleep, talk to your health care team</a:t>
            </a:r>
          </a:p>
          <a:p>
            <a:endParaRPr lang="en-US" dirty="0"/>
          </a:p>
        </p:txBody>
      </p:sp>
      <p:sp>
        <p:nvSpPr>
          <p:cNvPr id="4" name="Slide Number Placeholder 3"/>
          <p:cNvSpPr>
            <a:spLocks noGrp="1"/>
          </p:cNvSpPr>
          <p:nvPr>
            <p:ph type="sldNum" sz="quarter" idx="5"/>
          </p:nvPr>
        </p:nvSpPr>
        <p:spPr/>
        <p:txBody>
          <a:bodyPr/>
          <a:lstStyle/>
          <a:p>
            <a:fld id="{B795196B-8AA7-40ED-88D9-D03806927C3B}" type="slidenum">
              <a:rPr lang="en-US" smtClean="0"/>
              <a:t>36</a:t>
            </a:fld>
            <a:endParaRPr lang="en-US"/>
          </a:p>
        </p:txBody>
      </p:sp>
    </p:spTree>
    <p:extLst>
      <p:ext uri="{BB962C8B-B14F-4D97-AF65-F5344CB8AC3E}">
        <p14:creationId xmlns:p14="http://schemas.microsoft.com/office/powerpoint/2010/main" val="324692457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It is important for your child to stay physically active while receiving cancer treatment. Being physically active can be simple movements that kids already do which includes play and dance.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Being active not only helps physical recovery, but can help improve mood, lessen fatigue, and is a great way to connect with friends, siblings and family. Some activities may be limited or restricted depending on the type of cancer, treatment, or any medical devices that your child may have (such as a port or G-tube).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Talk to your health care team about what physical activity is best for your child. Walking is generally acceptable, with the goal of increasing steps and decreasing time spent sitting or lying down. </a:t>
            </a:r>
            <a:r>
              <a:rPr lang="en-US" sz="1200" kern="1200">
                <a:solidFill>
                  <a:schemeClr val="tx1"/>
                </a:solidFill>
                <a:effectLst/>
                <a:latin typeface="+mn-lt"/>
                <a:ea typeface="+mn-ea"/>
                <a:cs typeface="+mn-cs"/>
              </a:rPr>
              <a:t>If your child has pain or difficulty with movement, please talk to your health care provider about a referral to physical therapy.</a:t>
            </a:r>
          </a:p>
          <a:p>
            <a:endParaRPr lang="en-US"/>
          </a:p>
        </p:txBody>
      </p:sp>
      <p:sp>
        <p:nvSpPr>
          <p:cNvPr id="4" name="Slide Number Placeholder 3"/>
          <p:cNvSpPr>
            <a:spLocks noGrp="1"/>
          </p:cNvSpPr>
          <p:nvPr>
            <p:ph type="sldNum" sz="quarter" idx="5"/>
          </p:nvPr>
        </p:nvSpPr>
        <p:spPr/>
        <p:txBody>
          <a:bodyPr/>
          <a:lstStyle/>
          <a:p>
            <a:fld id="{B795196B-8AA7-40ED-88D9-D03806927C3B}" type="slidenum">
              <a:rPr lang="en-US" smtClean="0"/>
              <a:t>37</a:t>
            </a:fld>
            <a:endParaRPr lang="en-US"/>
          </a:p>
        </p:txBody>
      </p:sp>
    </p:spTree>
    <p:extLst>
      <p:ext uri="{BB962C8B-B14F-4D97-AF65-F5344CB8AC3E}">
        <p14:creationId xmlns:p14="http://schemas.microsoft.com/office/powerpoint/2010/main" val="317939113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Preventing</a:t>
            </a:r>
            <a:r>
              <a:rPr lang="en-US" b="1" baseline="0" dirty="0"/>
              <a:t> Infection:</a:t>
            </a:r>
            <a:endParaRPr lang="en-US" b="1"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Whether at school, home, or in your community, your child will be exposed to germs.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We all have germs on our skin and in our mouth and intestines (gut).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Germs can also be found in the environment and in people with infections.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Children being treated for cancer cannot fight germs as well as healthy children.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It is very important to prevent infection.</a:t>
            </a:r>
            <a:endParaRPr lang="en-US" b="1" dirty="0"/>
          </a:p>
          <a:p>
            <a:endParaRPr lang="en-US" dirty="0"/>
          </a:p>
        </p:txBody>
      </p:sp>
      <p:sp>
        <p:nvSpPr>
          <p:cNvPr id="4" name="Slide Number Placeholder 3"/>
          <p:cNvSpPr>
            <a:spLocks noGrp="1"/>
          </p:cNvSpPr>
          <p:nvPr>
            <p:ph type="sldNum" sz="quarter" idx="10"/>
          </p:nvPr>
        </p:nvSpPr>
        <p:spPr/>
        <p:txBody>
          <a:bodyPr/>
          <a:lstStyle/>
          <a:p>
            <a:fld id="{CB3E9208-8A84-4205-96E0-9B8811C00D9D}" type="slidenum">
              <a:rPr lang="en-US" smtClean="0"/>
              <a:pPr/>
              <a:t>38</a:t>
            </a:fld>
            <a:endParaRPr lang="en-US"/>
          </a:p>
        </p:txBody>
      </p:sp>
    </p:spTree>
    <p:extLst>
      <p:ext uri="{BB962C8B-B14F-4D97-AF65-F5344CB8AC3E}">
        <p14:creationId xmlns:p14="http://schemas.microsoft.com/office/powerpoint/2010/main" val="316689818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Handwashing: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most important way to prevent infection is to keep your hands clean and to help your child do the same.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To prevent the spread of germs from one person to another, encourage your child, family members, and visitors to: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Wash hands often with soap and water and/or use a hand sanitizer:</a:t>
            </a:r>
            <a:r>
              <a:rPr lang="en-US" baseline="0" dirty="0"/>
              <a: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After using the toilet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Before</a:t>
            </a:r>
            <a:r>
              <a:rPr lang="en-US" baseline="0" dirty="0"/>
              <a:t> </a:t>
            </a:r>
            <a:r>
              <a:rPr lang="en-US" dirty="0"/>
              <a:t>caring for your child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Before</a:t>
            </a:r>
            <a:r>
              <a:rPr lang="en-US" baseline="0" dirty="0"/>
              <a:t> </a:t>
            </a:r>
            <a:r>
              <a:rPr lang="en-US" dirty="0"/>
              <a:t>preparing your child’s medicines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Before</a:t>
            </a:r>
            <a:r>
              <a:rPr lang="en-US" baseline="0" dirty="0"/>
              <a:t> </a:t>
            </a:r>
            <a:r>
              <a:rPr lang="en-US" dirty="0"/>
              <a:t>preparing your child’s food </a:t>
            </a:r>
          </a:p>
        </p:txBody>
      </p:sp>
      <p:sp>
        <p:nvSpPr>
          <p:cNvPr id="4" name="Slide Number Placeholder 3"/>
          <p:cNvSpPr>
            <a:spLocks noGrp="1"/>
          </p:cNvSpPr>
          <p:nvPr>
            <p:ph type="sldNum" sz="quarter" idx="10"/>
          </p:nvPr>
        </p:nvSpPr>
        <p:spPr/>
        <p:txBody>
          <a:bodyPr/>
          <a:lstStyle/>
          <a:p>
            <a:fld id="{0BD0C2F5-0971-479F-8BD7-9E891D3171FC}" type="slidenum">
              <a:rPr lang="en-US" smtClean="0"/>
              <a:pPr/>
              <a:t>39</a:t>
            </a:fld>
            <a:endParaRPr lang="en-US"/>
          </a:p>
        </p:txBody>
      </p:sp>
    </p:spTree>
    <p:extLst>
      <p:ext uri="{BB962C8B-B14F-4D97-AF65-F5344CB8AC3E}">
        <p14:creationId xmlns:p14="http://schemas.microsoft.com/office/powerpoint/2010/main" val="1100671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baseline="0" dirty="0"/>
              <a:t>Here is a list of the topics in this program. You can click on any topic to go to that slide. If you wish to return to this slide, click on the Table of Contents button located in the upper right corner of each slide.</a:t>
            </a:r>
          </a:p>
          <a:p>
            <a:endParaRPr lang="en-US" i="1" baseline="0" dirty="0"/>
          </a:p>
        </p:txBody>
      </p:sp>
      <p:sp>
        <p:nvSpPr>
          <p:cNvPr id="4" name="Slide Number Placeholder 3"/>
          <p:cNvSpPr>
            <a:spLocks noGrp="1"/>
          </p:cNvSpPr>
          <p:nvPr>
            <p:ph type="sldNum" sz="quarter" idx="10"/>
          </p:nvPr>
        </p:nvSpPr>
        <p:spPr/>
        <p:txBody>
          <a:bodyPr/>
          <a:lstStyle/>
          <a:p>
            <a:fld id="{CB3E9208-8A84-4205-96E0-9B8811C00D9D}" type="slidenum">
              <a:rPr lang="en-US" smtClean="0"/>
              <a:pPr/>
              <a:t>4</a:t>
            </a:fld>
            <a:endParaRPr lang="en-US"/>
          </a:p>
        </p:txBody>
      </p:sp>
    </p:spTree>
    <p:extLst>
      <p:ext uri="{BB962C8B-B14F-4D97-AF65-F5344CB8AC3E}">
        <p14:creationId xmlns:p14="http://schemas.microsoft.com/office/powerpoint/2010/main" val="221010473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Hygiene: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It is also important to remind your child: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Not to share cups, water bottles, or eating utensils with other people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Not to share a toothbrush with anyone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Bathe or shower regularly, as instructed by your health care team</a:t>
            </a:r>
          </a:p>
        </p:txBody>
      </p:sp>
      <p:sp>
        <p:nvSpPr>
          <p:cNvPr id="4" name="Slide Number Placeholder 3"/>
          <p:cNvSpPr>
            <a:spLocks noGrp="1"/>
          </p:cNvSpPr>
          <p:nvPr>
            <p:ph type="sldNum" sz="quarter" idx="10"/>
          </p:nvPr>
        </p:nvSpPr>
        <p:spPr/>
        <p:txBody>
          <a:bodyPr/>
          <a:lstStyle/>
          <a:p>
            <a:fld id="{0BD0C2F5-0971-479F-8BD7-9E891D3171FC}" type="slidenum">
              <a:rPr lang="en-US" smtClean="0"/>
              <a:pPr/>
              <a:t>40</a:t>
            </a:fld>
            <a:endParaRPr lang="en-US"/>
          </a:p>
        </p:txBody>
      </p:sp>
    </p:spTree>
    <p:extLst>
      <p:ext uri="{BB962C8B-B14F-4D97-AF65-F5344CB8AC3E}">
        <p14:creationId xmlns:p14="http://schemas.microsoft.com/office/powerpoint/2010/main" val="39461228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Screen Visitors and Friends for Illness: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We encourage your child to continue to have visitors, including other children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Be sure to: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Ask ahead of time if the visitor or friend is sick or has been exposed to an infection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Anyone who has a fever, runny nose</a:t>
            </a:r>
            <a:r>
              <a:rPr lang="en-US" baseline="0" dirty="0"/>
              <a:t>, cough, diarrhea, or rash should not visit your child</a:t>
            </a:r>
            <a:endParaRPr lang="en-US" dirty="0"/>
          </a:p>
        </p:txBody>
      </p:sp>
      <p:sp>
        <p:nvSpPr>
          <p:cNvPr id="4" name="Slide Number Placeholder 3"/>
          <p:cNvSpPr>
            <a:spLocks noGrp="1"/>
          </p:cNvSpPr>
          <p:nvPr>
            <p:ph type="sldNum" sz="quarter" idx="10"/>
          </p:nvPr>
        </p:nvSpPr>
        <p:spPr/>
        <p:txBody>
          <a:bodyPr/>
          <a:lstStyle/>
          <a:p>
            <a:fld id="{0BD0C2F5-0971-479F-8BD7-9E891D3171FC}" type="slidenum">
              <a:rPr lang="en-US" smtClean="0"/>
              <a:pPr/>
              <a:t>41</a:t>
            </a:fld>
            <a:endParaRPr lang="en-US"/>
          </a:p>
        </p:txBody>
      </p:sp>
    </p:spTree>
    <p:extLst>
      <p:ext uri="{BB962C8B-B14F-4D97-AF65-F5344CB8AC3E}">
        <p14:creationId xmlns:p14="http://schemas.microsoft.com/office/powerpoint/2010/main" val="774034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Caring for Animals: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If your family has a pet, your child should not clean animal cages (such as a bird cage or turtle aquarium), empty cat litter boxes, or deal with animal waste.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Animal waste may carry germs that can spread to your child.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If you live on a farm, talk with your health care team about any additional safety measures that may be needed when working with animals.</a:t>
            </a:r>
          </a:p>
        </p:txBody>
      </p:sp>
      <p:sp>
        <p:nvSpPr>
          <p:cNvPr id="4" name="Slide Number Placeholder 3"/>
          <p:cNvSpPr>
            <a:spLocks noGrp="1"/>
          </p:cNvSpPr>
          <p:nvPr>
            <p:ph type="sldNum" sz="quarter" idx="10"/>
          </p:nvPr>
        </p:nvSpPr>
        <p:spPr/>
        <p:txBody>
          <a:bodyPr/>
          <a:lstStyle/>
          <a:p>
            <a:fld id="{0BD0C2F5-0971-479F-8BD7-9E891D3171FC}" type="slidenum">
              <a:rPr lang="en-US" smtClean="0"/>
              <a:pPr/>
              <a:t>42</a:t>
            </a:fld>
            <a:endParaRPr lang="en-US"/>
          </a:p>
        </p:txBody>
      </p:sp>
    </p:spTree>
    <p:extLst>
      <p:ext uri="{BB962C8B-B14F-4D97-AF65-F5344CB8AC3E}">
        <p14:creationId xmlns:p14="http://schemas.microsoft.com/office/powerpoint/2010/main" val="304215198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Preventing</a:t>
            </a:r>
            <a:r>
              <a:rPr lang="en-US" b="1" baseline="0" dirty="0"/>
              <a:t> Infection:</a:t>
            </a:r>
            <a:endParaRPr lang="en-US" b="1"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Whether at school, home, or in your community, your child will be exposed to germs.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We all have germs on our skin and in our mouth and intestines (gut).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Germs can also be found in the environment and in people with infections.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Children being treated for cancer cannot fight germs as well as healthy children.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It is very important to prevent infection.</a:t>
            </a:r>
            <a:endParaRPr lang="en-US" b="1" dirty="0"/>
          </a:p>
          <a:p>
            <a:endParaRPr lang="en-US" dirty="0"/>
          </a:p>
        </p:txBody>
      </p:sp>
      <p:sp>
        <p:nvSpPr>
          <p:cNvPr id="4" name="Slide Number Placeholder 3"/>
          <p:cNvSpPr>
            <a:spLocks noGrp="1"/>
          </p:cNvSpPr>
          <p:nvPr>
            <p:ph type="sldNum" sz="quarter" idx="10"/>
          </p:nvPr>
        </p:nvSpPr>
        <p:spPr/>
        <p:txBody>
          <a:bodyPr/>
          <a:lstStyle/>
          <a:p>
            <a:fld id="{CB3E9208-8A84-4205-96E0-9B8811C00D9D}" type="slidenum">
              <a:rPr lang="en-US" smtClean="0"/>
              <a:pPr/>
              <a:t>43</a:t>
            </a:fld>
            <a:endParaRPr lang="en-US"/>
          </a:p>
        </p:txBody>
      </p:sp>
    </p:spTree>
    <p:extLst>
      <p:ext uri="{BB962C8B-B14F-4D97-AF65-F5344CB8AC3E}">
        <p14:creationId xmlns:p14="http://schemas.microsoft.com/office/powerpoint/2010/main" val="105320986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Dental Care:</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Keep your child’s teeth, mouth, and gums clean.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Brush teeth after each meal and before bed with a soft toothbrush and toothpaste.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Check with your health care team before taking your child to the dentist.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Vaccinations: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Some vaccines should not be given while your child is </a:t>
            </a:r>
            <a:r>
              <a:rPr lang="en-US"/>
              <a:t>receiving treatment</a:t>
            </a:r>
            <a:r>
              <a:rPr lang="en-US" strike="sngStrike">
                <a:solidFill>
                  <a:srgbClr val="FF0000"/>
                </a:solidFill>
              </a:rPr>
              <a:t>.</a:t>
            </a:r>
            <a:r>
              <a:rPr lang="en-US"/>
              <a:t> </a:t>
            </a:r>
            <a:endParaRPr lang="en-US" dirty="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Flu shots are usually recommended for your child and all family members.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Talk to your health care team before your child receives any vaccines.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Varicella</a:t>
            </a:r>
            <a:r>
              <a:rPr lang="en-US" b="1" baseline="0" dirty="0"/>
              <a:t> Exposure:</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If your child has been in contact with anyone who has the chickenpox or shingles, call your health care team immediately.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It is possible your child will need to get a medicine to protect against chickenpox. For this medicine to work, your child must get it as soon as possible after contact.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10"/>
          </p:nvPr>
        </p:nvSpPr>
        <p:spPr/>
        <p:txBody>
          <a:bodyPr/>
          <a:lstStyle/>
          <a:p>
            <a:fld id="{0BD0C2F5-0971-479F-8BD7-9E891D3171FC}" type="slidenum">
              <a:rPr lang="en-US" smtClean="0"/>
              <a:pPr/>
              <a:t>44</a:t>
            </a:fld>
            <a:endParaRPr lang="en-US"/>
          </a:p>
        </p:txBody>
      </p:sp>
    </p:spTree>
    <p:extLst>
      <p:ext uri="{BB962C8B-B14F-4D97-AF65-F5344CB8AC3E}">
        <p14:creationId xmlns:p14="http://schemas.microsoft.com/office/powerpoint/2010/main" val="350262991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Chemo</a:t>
            </a:r>
            <a:r>
              <a:rPr lang="en-US" b="1" baseline="0" dirty="0"/>
              <a:t> Safety:</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Chemotherapy leaves the body through urine, stool, and vomit.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Because of this, while your child is receiving chemotherapy and for 48 hours after the last dose, it is important to take the following precautions: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Wear disposable nitrile gloves (available at most drug stores and pharmacies) when handling your child’s body waste (urine, stool, vomit) or items soiled with waste.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Always wash your hands after taking off the gloves.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Close the lid and flush twice after each time your child uses the toilet.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Wash clothes or bed linens that have been soiled with body waste separately from other laundry using hot, soapy water. Then wash them again with your regular laundry.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If soiled clothes or bed linens cannot be washed right away, keep them in a sealed plastic bag.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Dirty items that are not soiled with body waste can be touched and washed as usual.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If your child is in diapers, wear disposable nitrile gloves when changing diapers and seal the soiled diapers in a plastic bag before disposal.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When possible, women who are pregnant or breastfeeding should avoid touching a child’s body waste during and for 48 hours after the child receives chemotherapy. If it is necessary for a pregnant woman to handle soiled items during this time, they should wear disposable nitrile gloves.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10"/>
          </p:nvPr>
        </p:nvSpPr>
        <p:spPr/>
        <p:txBody>
          <a:bodyPr/>
          <a:lstStyle/>
          <a:p>
            <a:fld id="{0BD0C2F5-0971-479F-8BD7-9E891D3171FC}" type="slidenum">
              <a:rPr lang="en-US" smtClean="0"/>
              <a:pPr/>
              <a:t>45</a:t>
            </a:fld>
            <a:endParaRPr lang="en-US"/>
          </a:p>
        </p:txBody>
      </p:sp>
    </p:spTree>
    <p:extLst>
      <p:ext uri="{BB962C8B-B14F-4D97-AF65-F5344CB8AC3E}">
        <p14:creationId xmlns:p14="http://schemas.microsoft.com/office/powerpoint/2010/main" val="212542876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baseline="0" dirty="0"/>
              <a:t>Giving Medicines</a:t>
            </a:r>
            <a:endParaRPr lang="en-US" b="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It is important to understand the reason for each of your child’s medicines, and how to give each of them correctly.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The main types of medicines are for: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Treatment of cancer (some children will take these medicines at home)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Prevention of complications (such as infection)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Management of symptoms (such as pain and nausea) </a:t>
            </a:r>
          </a:p>
          <a:p>
            <a:endParaRPr lang="en-US" dirty="0"/>
          </a:p>
        </p:txBody>
      </p:sp>
      <p:sp>
        <p:nvSpPr>
          <p:cNvPr id="4" name="Slide Number Placeholder 3"/>
          <p:cNvSpPr>
            <a:spLocks noGrp="1"/>
          </p:cNvSpPr>
          <p:nvPr>
            <p:ph type="sldNum" sz="quarter" idx="10"/>
          </p:nvPr>
        </p:nvSpPr>
        <p:spPr/>
        <p:txBody>
          <a:bodyPr/>
          <a:lstStyle/>
          <a:p>
            <a:fld id="{CB3E9208-8A84-4205-96E0-9B8811C00D9D}" type="slidenum">
              <a:rPr lang="en-US" smtClean="0"/>
              <a:pPr/>
              <a:t>46</a:t>
            </a:fld>
            <a:endParaRPr lang="en-US"/>
          </a:p>
        </p:txBody>
      </p:sp>
    </p:spTree>
    <p:extLst>
      <p:ext uri="{BB962C8B-B14F-4D97-AF65-F5344CB8AC3E}">
        <p14:creationId xmlns:p14="http://schemas.microsoft.com/office/powerpoint/2010/main" val="102848448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baseline="0" dirty="0"/>
              <a:t>Giving Medicines</a:t>
            </a:r>
            <a:endParaRPr lang="en-US" b="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Before you go home, you will receive a list of your child’s medicines. Be sure that you know: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name of each medicine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What each medicine is for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How much medicine to give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When to give the medicine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How to give the medicine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Your child’s nurse can show you how to give each of the medicines to your child. Talk with the nurse to plan a time to practice giving the medicines to your child before you go home.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It is also best to pick up your child’s medicines from the pharmacy before you go home so that you can review them with the health care team. If you are not able to pick up the medicines before you go home, be sure you know where to get the medicine, and what to do if the pharmacy is unable to get any of your child’s medicines for you.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If your child has trouble taking medicines or cannot swallow pills, tell your child’s nurse or doctor. They can help you find the best way to give the medicine to your child. Your nurse or child life specialist may also be able to help your child learn and practice how to swallow pills. </a:t>
            </a:r>
          </a:p>
        </p:txBody>
      </p:sp>
      <p:sp>
        <p:nvSpPr>
          <p:cNvPr id="4" name="Slide Number Placeholder 3"/>
          <p:cNvSpPr>
            <a:spLocks noGrp="1"/>
          </p:cNvSpPr>
          <p:nvPr>
            <p:ph type="sldNum" sz="quarter" idx="10"/>
          </p:nvPr>
        </p:nvSpPr>
        <p:spPr/>
        <p:txBody>
          <a:bodyPr/>
          <a:lstStyle/>
          <a:p>
            <a:fld id="{0BD0C2F5-0971-479F-8BD7-9E891D3171FC}" type="slidenum">
              <a:rPr lang="en-US" smtClean="0"/>
              <a:pPr/>
              <a:t>47</a:t>
            </a:fld>
            <a:endParaRPr lang="en-US"/>
          </a:p>
        </p:txBody>
      </p:sp>
    </p:spTree>
    <p:extLst>
      <p:ext uri="{BB962C8B-B14F-4D97-AF65-F5344CB8AC3E}">
        <p14:creationId xmlns:p14="http://schemas.microsoft.com/office/powerpoint/2010/main" val="23611061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After you go home: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Bring your child’s medicines and medicine list with you each time you come to the clinic, hospital, or Emergency Room.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Let your doctor or nurse know right away when your child’s supply of any medicine is running low.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Keep your child’s medicines locked in a safe place, out of reach of children and pets.</a:t>
            </a:r>
          </a:p>
        </p:txBody>
      </p:sp>
      <p:sp>
        <p:nvSpPr>
          <p:cNvPr id="4" name="Slide Number Placeholder 3"/>
          <p:cNvSpPr>
            <a:spLocks noGrp="1"/>
          </p:cNvSpPr>
          <p:nvPr>
            <p:ph type="sldNum" sz="quarter" idx="10"/>
          </p:nvPr>
        </p:nvSpPr>
        <p:spPr/>
        <p:txBody>
          <a:bodyPr/>
          <a:lstStyle/>
          <a:p>
            <a:fld id="{0BD0C2F5-0971-479F-8BD7-9E891D3171FC}" type="slidenum">
              <a:rPr lang="en-US" smtClean="0"/>
              <a:pPr/>
              <a:t>48</a:t>
            </a:fld>
            <a:endParaRPr lang="en-US"/>
          </a:p>
        </p:txBody>
      </p:sp>
    </p:spTree>
    <p:extLst>
      <p:ext uri="{BB962C8B-B14F-4D97-AF65-F5344CB8AC3E}">
        <p14:creationId xmlns:p14="http://schemas.microsoft.com/office/powerpoint/2010/main" val="36429225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3E9208-8A84-4205-96E0-9B8811C00D9D}" type="slidenum">
              <a:rPr lang="en-US" smtClean="0"/>
              <a:pPr/>
              <a:t>49</a:t>
            </a:fld>
            <a:endParaRPr lang="en-US"/>
          </a:p>
        </p:txBody>
      </p:sp>
    </p:spTree>
    <p:extLst>
      <p:ext uri="{BB962C8B-B14F-4D97-AF65-F5344CB8AC3E}">
        <p14:creationId xmlns:p14="http://schemas.microsoft.com/office/powerpoint/2010/main" val="30662958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3E9208-8A84-4205-96E0-9B8811C00D9D}" type="slidenum">
              <a:rPr lang="en-US" smtClean="0"/>
              <a:pPr/>
              <a:t>5</a:t>
            </a:fld>
            <a:endParaRPr lang="en-US"/>
          </a:p>
        </p:txBody>
      </p:sp>
    </p:spTree>
    <p:extLst>
      <p:ext uri="{BB962C8B-B14F-4D97-AF65-F5344CB8AC3E}">
        <p14:creationId xmlns:p14="http://schemas.microsoft.com/office/powerpoint/2010/main" val="377737786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Brain Tumor and Shunt Precautions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1" dirty="0"/>
          </a:p>
          <a:p>
            <a:pPr>
              <a:buSzPct val="120000"/>
              <a:buNone/>
            </a:pPr>
            <a:r>
              <a:rPr lang="en-US" b="1" dirty="0">
                <a:latin typeface="+mj-lt"/>
              </a:rPr>
              <a:t>Call </a:t>
            </a:r>
            <a:r>
              <a:rPr lang="en-US" b="1" dirty="0">
                <a:effectLst>
                  <a:outerShdw blurRad="38100" dist="38100" dir="2700000" algn="tl">
                    <a:srgbClr val="000000">
                      <a:alpha val="43137"/>
                    </a:srgbClr>
                  </a:outerShdw>
                </a:effectLst>
                <a:latin typeface="+mj-lt"/>
              </a:rPr>
              <a:t>911 </a:t>
            </a:r>
            <a:r>
              <a:rPr lang="en-US" b="1" dirty="0">
                <a:latin typeface="+mj-lt"/>
              </a:rPr>
              <a:t>immediately if your child has:</a:t>
            </a:r>
          </a:p>
          <a:p>
            <a:pPr marL="342900" marR="0" lvl="0" indent="-342900" algn="l" defTabSz="914400" rtl="0" eaLnBrk="1" fontAlgn="auto" latinLnBrk="0" hangingPunct="1">
              <a:lnSpc>
                <a:spcPct val="100000"/>
              </a:lnSpc>
              <a:spcBef>
                <a:spcPts val="0"/>
              </a:spcBef>
              <a:spcAft>
                <a:spcPts val="0"/>
              </a:spcAft>
              <a:buClrTx/>
              <a:buSzPct val="120000"/>
              <a:buFont typeface="Arial" panose="020B0604020202020204" pitchFamily="34" charset="0"/>
              <a:buChar char="•"/>
              <a:tabLst/>
              <a:defRPr/>
            </a:pPr>
            <a:r>
              <a:rPr lang="en-US" b="0" dirty="0">
                <a:latin typeface="+mj-lt"/>
              </a:rPr>
              <a:t>A seizure and you have not</a:t>
            </a:r>
            <a:r>
              <a:rPr lang="en-US" b="0" baseline="0" dirty="0">
                <a:latin typeface="+mj-lt"/>
              </a:rPr>
              <a:t> been taught what to do at home</a:t>
            </a:r>
            <a:endParaRPr lang="en-US" sz="2000" b="1" dirty="0">
              <a:solidFill>
                <a:schemeClr val="accent6"/>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Call your health care team immediately if your child has: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Severe or repeated headaches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Repeated vomiting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Extreme sleepiness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Irritability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Confusion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Swelling or redness along the shunt tract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1" dirty="0"/>
          </a:p>
        </p:txBody>
      </p:sp>
      <p:sp>
        <p:nvSpPr>
          <p:cNvPr id="4" name="Slide Number Placeholder 3"/>
          <p:cNvSpPr>
            <a:spLocks noGrp="1"/>
          </p:cNvSpPr>
          <p:nvPr>
            <p:ph type="sldNum" sz="quarter" idx="10"/>
          </p:nvPr>
        </p:nvSpPr>
        <p:spPr/>
        <p:txBody>
          <a:bodyPr/>
          <a:lstStyle/>
          <a:p>
            <a:fld id="{0BD0C2F5-0971-479F-8BD7-9E891D3171FC}" type="slidenum">
              <a:rPr lang="en-US" smtClean="0"/>
              <a:pPr/>
              <a:t>50</a:t>
            </a:fld>
            <a:endParaRPr lang="en-US"/>
          </a:p>
        </p:txBody>
      </p:sp>
    </p:spTree>
    <p:extLst>
      <p:ext uri="{BB962C8B-B14F-4D97-AF65-F5344CB8AC3E}">
        <p14:creationId xmlns:p14="http://schemas.microsoft.com/office/powerpoint/2010/main" val="126559364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3E9208-8A84-4205-96E0-9B8811C00D9D}" type="slidenum">
              <a:rPr lang="en-US" smtClean="0"/>
              <a:pPr/>
              <a:t>51</a:t>
            </a:fld>
            <a:endParaRPr lang="en-US"/>
          </a:p>
        </p:txBody>
      </p:sp>
    </p:spTree>
    <p:extLst>
      <p:ext uri="{BB962C8B-B14F-4D97-AF65-F5344CB8AC3E}">
        <p14:creationId xmlns:p14="http://schemas.microsoft.com/office/powerpoint/2010/main" val="110519329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Wound</a:t>
            </a:r>
            <a:r>
              <a:rPr lang="en-US" b="1" baseline="0" dirty="0"/>
              <a:t> Care:</a:t>
            </a:r>
            <a:endParaRPr lang="en-US" b="1"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If your child has had surgery:</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Your child’s nurse can show you how to care for the wound and to change the bandage if needed.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Generally, it is important to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Keep the area clean and dry, and to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Protect the wound from stress (such as rough activities) until it is fully healed.</a:t>
            </a:r>
            <a:endParaRPr lang="en-US" b="0" dirty="0"/>
          </a:p>
        </p:txBody>
      </p:sp>
      <p:sp>
        <p:nvSpPr>
          <p:cNvPr id="4" name="Slide Number Placeholder 3"/>
          <p:cNvSpPr>
            <a:spLocks noGrp="1"/>
          </p:cNvSpPr>
          <p:nvPr>
            <p:ph type="sldNum" sz="quarter" idx="10"/>
          </p:nvPr>
        </p:nvSpPr>
        <p:spPr/>
        <p:txBody>
          <a:bodyPr/>
          <a:lstStyle/>
          <a:p>
            <a:fld id="{0BD0C2F5-0971-479F-8BD7-9E891D3171FC}" type="slidenum">
              <a:rPr lang="en-US" smtClean="0"/>
              <a:pPr/>
              <a:t>52</a:t>
            </a:fld>
            <a:endParaRPr lang="en-US"/>
          </a:p>
        </p:txBody>
      </p:sp>
    </p:spTree>
    <p:extLst>
      <p:ext uri="{BB962C8B-B14F-4D97-AF65-F5344CB8AC3E}">
        <p14:creationId xmlns:p14="http://schemas.microsoft.com/office/powerpoint/2010/main" val="35478262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3E9208-8A84-4205-96E0-9B8811C00D9D}" type="slidenum">
              <a:rPr lang="en-US" smtClean="0"/>
              <a:pPr/>
              <a:t>53</a:t>
            </a:fld>
            <a:endParaRPr lang="en-US"/>
          </a:p>
        </p:txBody>
      </p:sp>
    </p:spTree>
    <p:extLst>
      <p:ext uri="{BB962C8B-B14F-4D97-AF65-F5344CB8AC3E}">
        <p14:creationId xmlns:p14="http://schemas.microsoft.com/office/powerpoint/2010/main" val="373998813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B3E9208-8A84-4205-96E0-9B8811C00D9D}" type="slidenum">
              <a:rPr lang="en-US" smtClean="0"/>
              <a:pPr/>
              <a:t>54</a:t>
            </a:fld>
            <a:endParaRPr lang="en-US"/>
          </a:p>
        </p:txBody>
      </p:sp>
    </p:spTree>
    <p:extLst>
      <p:ext uri="{BB962C8B-B14F-4D97-AF65-F5344CB8AC3E}">
        <p14:creationId xmlns:p14="http://schemas.microsoft.com/office/powerpoint/2010/main" val="246062754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B3E9208-8A84-4205-96E0-9B8811C00D9D}" type="slidenum">
              <a:rPr lang="en-US" smtClean="0"/>
              <a:pPr/>
              <a:t>55</a:t>
            </a:fld>
            <a:endParaRPr lang="en-US"/>
          </a:p>
        </p:txBody>
      </p:sp>
    </p:spTree>
    <p:extLst>
      <p:ext uri="{BB962C8B-B14F-4D97-AF65-F5344CB8AC3E}">
        <p14:creationId xmlns:p14="http://schemas.microsoft.com/office/powerpoint/2010/main" val="159850395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B3E9208-8A84-4205-96E0-9B8811C00D9D}" type="slidenum">
              <a:rPr lang="en-US" smtClean="0"/>
              <a:pPr/>
              <a:t>56</a:t>
            </a:fld>
            <a:endParaRPr lang="en-US"/>
          </a:p>
        </p:txBody>
      </p:sp>
    </p:spTree>
    <p:extLst>
      <p:ext uri="{BB962C8B-B14F-4D97-AF65-F5344CB8AC3E}">
        <p14:creationId xmlns:p14="http://schemas.microsoft.com/office/powerpoint/2010/main" val="342281286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B3E9208-8A84-4205-96E0-9B8811C00D9D}" type="slidenum">
              <a:rPr lang="en-US" smtClean="0"/>
              <a:pPr/>
              <a:t>57</a:t>
            </a:fld>
            <a:endParaRPr lang="en-US"/>
          </a:p>
        </p:txBody>
      </p:sp>
    </p:spTree>
    <p:extLst>
      <p:ext uri="{BB962C8B-B14F-4D97-AF65-F5344CB8AC3E}">
        <p14:creationId xmlns:p14="http://schemas.microsoft.com/office/powerpoint/2010/main" val="27015679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3E9208-8A84-4205-96E0-9B8811C00D9D}" type="slidenum">
              <a:rPr lang="en-US" smtClean="0"/>
              <a:pPr/>
              <a:t>58</a:t>
            </a:fld>
            <a:endParaRPr lang="en-US"/>
          </a:p>
        </p:txBody>
      </p:sp>
    </p:spTree>
    <p:extLst>
      <p:ext uri="{BB962C8B-B14F-4D97-AF65-F5344CB8AC3E}">
        <p14:creationId xmlns:p14="http://schemas.microsoft.com/office/powerpoint/2010/main" val="87435598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B3E9208-8A84-4205-96E0-9B8811C00D9D}" type="slidenum">
              <a:rPr lang="en-US" smtClean="0"/>
              <a:pPr/>
              <a:t>59</a:t>
            </a:fld>
            <a:endParaRPr lang="en-US"/>
          </a:p>
        </p:txBody>
      </p:sp>
    </p:spTree>
    <p:extLst>
      <p:ext uri="{BB962C8B-B14F-4D97-AF65-F5344CB8AC3E}">
        <p14:creationId xmlns:p14="http://schemas.microsoft.com/office/powerpoint/2010/main" val="20861755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Arial" panose="020B0604020202020204" pitchFamily="34" charset="0"/>
              <a:buNone/>
            </a:pPr>
            <a:r>
              <a:rPr lang="en-US" b="1" dirty="0"/>
              <a:t>What is cancer?</a:t>
            </a:r>
          </a:p>
          <a:p>
            <a:pPr marL="171450" indent="-171450">
              <a:buFont typeface="Arial" panose="020B0604020202020204" pitchFamily="34" charset="0"/>
              <a:buChar char="•"/>
            </a:pPr>
            <a:r>
              <a:rPr lang="en-US" dirty="0"/>
              <a:t>Cancer is one name for a group of diseases. Each type of cancer has its own name, treatment, and prognosis (chance of responding to treatment). </a:t>
            </a:r>
          </a:p>
          <a:p>
            <a:pPr marL="171450" indent="-171450">
              <a:buFont typeface="Arial" panose="020B0604020202020204" pitchFamily="34" charset="0"/>
              <a:buChar char="•"/>
            </a:pPr>
            <a:r>
              <a:rPr lang="en-US" dirty="0"/>
              <a:t>Cancer in children can generally be divided into three groups:</a:t>
            </a:r>
          </a:p>
          <a:p>
            <a:pPr marL="628650" lvl="1" indent="-171450">
              <a:buFont typeface="Arial" panose="020B0604020202020204" pitchFamily="34" charset="0"/>
              <a:buChar char="•"/>
            </a:pPr>
            <a:r>
              <a:rPr lang="en-US" b="1" dirty="0"/>
              <a:t>Leukemias</a:t>
            </a:r>
            <a:r>
              <a:rPr lang="en-US" dirty="0"/>
              <a:t> are cancers of the blood-forming</a:t>
            </a:r>
            <a:r>
              <a:rPr lang="en-US" baseline="0" dirty="0"/>
              <a:t> cells</a:t>
            </a:r>
          </a:p>
          <a:p>
            <a:pPr marL="628650" lvl="1" indent="-171450">
              <a:buFont typeface="Arial" panose="020B0604020202020204" pitchFamily="34" charset="0"/>
              <a:buChar char="•"/>
            </a:pPr>
            <a:r>
              <a:rPr lang="en-US" b="1" baseline="0" dirty="0"/>
              <a:t>Lymphomas</a:t>
            </a:r>
            <a:r>
              <a:rPr lang="en-US" baseline="0" dirty="0"/>
              <a:t> are cancers of the immune system</a:t>
            </a:r>
          </a:p>
          <a:p>
            <a:pPr marL="628650" lvl="1" indent="-171450">
              <a:buFont typeface="Arial" panose="020B0604020202020204" pitchFamily="34" charset="0"/>
              <a:buChar char="•"/>
            </a:pPr>
            <a:r>
              <a:rPr lang="en-US" b="1" baseline="0" dirty="0"/>
              <a:t>Solid tumors </a:t>
            </a:r>
            <a:r>
              <a:rPr lang="en-US" baseline="0" dirty="0"/>
              <a:t>are cancers of the brain, bones, muscles, organs, and other tissues in the body</a:t>
            </a:r>
          </a:p>
        </p:txBody>
      </p:sp>
      <p:sp>
        <p:nvSpPr>
          <p:cNvPr id="4" name="Slide Number Placeholder 3"/>
          <p:cNvSpPr>
            <a:spLocks noGrp="1"/>
          </p:cNvSpPr>
          <p:nvPr>
            <p:ph type="sldNum" sz="quarter" idx="10"/>
          </p:nvPr>
        </p:nvSpPr>
        <p:spPr/>
        <p:txBody>
          <a:bodyPr/>
          <a:lstStyle/>
          <a:p>
            <a:fld id="{0BD0C2F5-0971-479F-8BD7-9E891D3171FC}" type="slidenum">
              <a:rPr lang="en-US" smtClean="0"/>
              <a:pPr/>
              <a:t>6</a:t>
            </a:fld>
            <a:endParaRPr lang="en-US"/>
          </a:p>
        </p:txBody>
      </p:sp>
    </p:spTree>
    <p:extLst>
      <p:ext uri="{BB962C8B-B14F-4D97-AF65-F5344CB8AC3E}">
        <p14:creationId xmlns:p14="http://schemas.microsoft.com/office/powerpoint/2010/main" val="307560224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B3E9208-8A84-4205-96E0-9B8811C00D9D}" type="slidenum">
              <a:rPr lang="en-US" smtClean="0"/>
              <a:pPr/>
              <a:t>60</a:t>
            </a:fld>
            <a:endParaRPr lang="en-US"/>
          </a:p>
        </p:txBody>
      </p:sp>
    </p:spTree>
    <p:extLst>
      <p:ext uri="{BB962C8B-B14F-4D97-AF65-F5344CB8AC3E}">
        <p14:creationId xmlns:p14="http://schemas.microsoft.com/office/powerpoint/2010/main" val="329203036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B3E9208-8A84-4205-96E0-9B8811C00D9D}" type="slidenum">
              <a:rPr lang="en-US" smtClean="0"/>
              <a:pPr/>
              <a:t>61</a:t>
            </a:fld>
            <a:endParaRPr lang="en-US"/>
          </a:p>
        </p:txBody>
      </p:sp>
    </p:spTree>
    <p:extLst>
      <p:ext uri="{BB962C8B-B14F-4D97-AF65-F5344CB8AC3E}">
        <p14:creationId xmlns:p14="http://schemas.microsoft.com/office/powerpoint/2010/main" val="9335146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b="1" dirty="0"/>
              <a:t>How is cancer treated?</a:t>
            </a:r>
            <a:endParaRPr lang="en-US" sz="1200" b="1" kern="1200" baseline="0" dirty="0"/>
          </a:p>
          <a:p>
            <a:r>
              <a:rPr lang="en-US" sz="1200" b="0" kern="1200" baseline="0" dirty="0">
                <a:latin typeface="+mn-lt"/>
                <a:ea typeface="+mn-ea"/>
                <a:cs typeface="+mn-cs"/>
              </a:rPr>
              <a:t>Each type of childhood cancer will be treated differently, depending on what doctors have found to be the best treatment for that type of cancer. Your child may receive one type of treatment, or a combination of different types of treatment at different times during their therapy.</a:t>
            </a:r>
          </a:p>
          <a:p>
            <a:endParaRPr lang="en-US" sz="1200" b="0" kern="1200" baseline="0" dirty="0">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kern="1200" baseline="0" dirty="0">
                <a:latin typeface="+mn-lt"/>
                <a:ea typeface="+mn-ea"/>
                <a:cs typeface="+mn-cs"/>
              </a:rPr>
              <a:t>Note: Focus on the treatment option that is appropriate for the patient/family you are teaching.</a:t>
            </a:r>
          </a:p>
          <a:p>
            <a:endParaRPr lang="en-US" sz="1200" b="1" kern="1200" baseline="0" dirty="0">
              <a:latin typeface="+mn-lt"/>
              <a:ea typeface="+mn-ea"/>
              <a:cs typeface="+mn-cs"/>
            </a:endParaRPr>
          </a:p>
          <a:p>
            <a:r>
              <a:rPr lang="en-US" sz="1200" b="1" kern="1200" baseline="0" dirty="0">
                <a:latin typeface="+mn-lt"/>
                <a:ea typeface="+mn-ea"/>
                <a:cs typeface="+mn-cs"/>
              </a:rPr>
              <a:t>Chemotherapy</a:t>
            </a:r>
            <a:r>
              <a:rPr lang="en-US" sz="1200" b="0" kern="1200" baseline="0" dirty="0">
                <a:latin typeface="+mn-lt"/>
                <a:ea typeface="+mn-ea"/>
                <a:cs typeface="+mn-cs"/>
              </a:rPr>
              <a:t> is a type of</a:t>
            </a:r>
            <a:r>
              <a:rPr lang="en-US" sz="1200" b="1" kern="1200" baseline="0" dirty="0">
                <a:latin typeface="+mn-lt"/>
                <a:ea typeface="+mn-ea"/>
                <a:cs typeface="+mn-cs"/>
              </a:rPr>
              <a:t> </a:t>
            </a:r>
            <a:r>
              <a:rPr lang="en-US" sz="1200" kern="1200" baseline="0" dirty="0">
                <a:latin typeface="+mn-lt"/>
                <a:ea typeface="+mn-ea"/>
                <a:cs typeface="+mn-cs"/>
              </a:rPr>
              <a:t>medicine that treats cancer by stopping cells from growing, or by destroying cells. </a:t>
            </a:r>
          </a:p>
          <a:p>
            <a:pPr marL="171450" indent="-171450">
              <a:buFont typeface="Arial" panose="020B0604020202020204" pitchFamily="34" charset="0"/>
              <a:buChar char="•"/>
            </a:pPr>
            <a:r>
              <a:rPr lang="en-US" sz="1200" kern="1200" baseline="0" dirty="0">
                <a:latin typeface="+mn-lt"/>
                <a:ea typeface="+mn-ea"/>
                <a:cs typeface="+mn-cs"/>
              </a:rPr>
              <a:t>Chemotherapy can be given in a number of ways including: </a:t>
            </a:r>
          </a:p>
          <a:p>
            <a:pPr marL="628650" lvl="1" indent="-171450">
              <a:buFont typeface="Arial" panose="020B0604020202020204" pitchFamily="34" charset="0"/>
              <a:buChar char="•"/>
            </a:pPr>
            <a:r>
              <a:rPr lang="en-US" sz="1200" kern="1200" baseline="0" dirty="0">
                <a:latin typeface="+mn-lt"/>
                <a:ea typeface="+mn-ea"/>
                <a:cs typeface="+mn-cs"/>
              </a:rPr>
              <a:t>by mouth </a:t>
            </a:r>
          </a:p>
          <a:p>
            <a:pPr marL="628650" lvl="1" indent="-171450">
              <a:buFont typeface="Arial" panose="020B0604020202020204" pitchFamily="34" charset="0"/>
              <a:buChar char="•"/>
            </a:pPr>
            <a:r>
              <a:rPr lang="en-US" sz="1200" kern="1200" baseline="0" dirty="0">
                <a:latin typeface="+mn-lt"/>
                <a:ea typeface="+mn-ea"/>
                <a:cs typeface="+mn-cs"/>
              </a:rPr>
              <a:t>into a vein </a:t>
            </a:r>
          </a:p>
          <a:p>
            <a:pPr marL="628650" lvl="1" indent="-171450">
              <a:buFont typeface="Arial" panose="020B0604020202020204" pitchFamily="34" charset="0"/>
              <a:buChar char="•"/>
            </a:pPr>
            <a:r>
              <a:rPr lang="en-US" sz="1200" kern="1200" baseline="0" dirty="0">
                <a:latin typeface="+mn-lt"/>
                <a:ea typeface="+mn-ea"/>
                <a:cs typeface="+mn-cs"/>
              </a:rPr>
              <a:t>as an injection (shot) </a:t>
            </a:r>
          </a:p>
          <a:p>
            <a:pPr marL="628650" lvl="1" indent="-171450">
              <a:buFont typeface="Arial" panose="020B0604020202020204" pitchFamily="34" charset="0"/>
              <a:buChar char="•"/>
            </a:pPr>
            <a:r>
              <a:rPr lang="en-US" sz="1200" kern="1200" baseline="0" dirty="0">
                <a:latin typeface="+mn-lt"/>
                <a:ea typeface="+mn-ea"/>
                <a:cs typeface="+mn-cs"/>
              </a:rPr>
              <a:t>into the spinal fluid </a:t>
            </a:r>
          </a:p>
          <a:p>
            <a:pPr marL="0" lvl="1" indent="0">
              <a:buFont typeface="Arial" panose="020B0604020202020204" pitchFamily="34" charset="0"/>
              <a:buNone/>
            </a:pPr>
            <a:r>
              <a:rPr lang="en-US" sz="1200" kern="1200" baseline="0" dirty="0">
                <a:latin typeface="+mn-lt"/>
                <a:ea typeface="+mn-ea"/>
                <a:cs typeface="+mn-cs"/>
              </a:rPr>
              <a:t>Talk to your health care team about the ways your child’s chemotherapy will be given.</a:t>
            </a:r>
          </a:p>
          <a:p>
            <a:endParaRPr lang="en-US" sz="1200" b="1" kern="1200" baseline="0" dirty="0">
              <a:latin typeface="+mn-lt"/>
              <a:ea typeface="+mn-ea"/>
              <a:cs typeface="+mn-cs"/>
            </a:endParaRPr>
          </a:p>
          <a:p>
            <a:r>
              <a:rPr lang="en-US" sz="1200" b="1" kern="1200" baseline="0" dirty="0">
                <a:latin typeface="+mn-lt"/>
                <a:ea typeface="+mn-ea"/>
                <a:cs typeface="+mn-cs"/>
              </a:rPr>
              <a:t>Immunotherapy</a:t>
            </a:r>
            <a:r>
              <a:rPr lang="en-US" sz="1200" b="0" kern="1200" baseline="0" dirty="0">
                <a:latin typeface="+mn-lt"/>
                <a:ea typeface="+mn-ea"/>
                <a:cs typeface="+mn-cs"/>
              </a:rPr>
              <a:t> </a:t>
            </a:r>
            <a:r>
              <a:rPr lang="en-US" sz="1200" kern="1200" baseline="0" dirty="0">
                <a:latin typeface="+mn-lt"/>
                <a:ea typeface="+mn-ea"/>
                <a:cs typeface="+mn-cs"/>
              </a:rPr>
              <a:t>uses the immune system (infection fighting cells) or medicines made in the laboratory from immune cells to fight cancer. </a:t>
            </a:r>
          </a:p>
          <a:p>
            <a:pPr marL="171450" indent="-171450">
              <a:buFont typeface="Arial" panose="020B0604020202020204" pitchFamily="34" charset="0"/>
              <a:buChar char="•"/>
            </a:pPr>
            <a:r>
              <a:rPr lang="en-US" sz="1200" kern="1200" baseline="0" dirty="0">
                <a:latin typeface="+mn-lt"/>
                <a:ea typeface="+mn-ea"/>
                <a:cs typeface="+mn-cs"/>
              </a:rPr>
              <a:t>Immunotherapy can be given: </a:t>
            </a:r>
          </a:p>
          <a:p>
            <a:pPr marL="628650" lvl="1" indent="-171450">
              <a:buFont typeface="Arial" panose="020B0604020202020204" pitchFamily="34" charset="0"/>
              <a:buChar char="•"/>
            </a:pPr>
            <a:r>
              <a:rPr lang="en-US" sz="1200" kern="1200" baseline="0" dirty="0">
                <a:latin typeface="+mn-lt"/>
                <a:ea typeface="+mn-ea"/>
                <a:cs typeface="+mn-cs"/>
              </a:rPr>
              <a:t>By mouth </a:t>
            </a:r>
          </a:p>
          <a:p>
            <a:pPr marL="628650" lvl="1" indent="-171450">
              <a:buFont typeface="Arial" panose="020B0604020202020204" pitchFamily="34" charset="0"/>
              <a:buChar char="•"/>
            </a:pPr>
            <a:r>
              <a:rPr lang="en-US" sz="1200" kern="1200" baseline="0" dirty="0">
                <a:latin typeface="+mn-lt"/>
                <a:ea typeface="+mn-ea"/>
                <a:cs typeface="+mn-cs"/>
              </a:rPr>
              <a:t>Into a vein </a:t>
            </a:r>
          </a:p>
          <a:p>
            <a:pPr marL="0" lvl="1" indent="0">
              <a:buFont typeface="Arial" panose="020B0604020202020204" pitchFamily="34" charset="0"/>
              <a:buNone/>
            </a:pPr>
            <a:r>
              <a:rPr lang="en-US" sz="1200" kern="1200" baseline="0" dirty="0">
                <a:latin typeface="+mn-lt"/>
                <a:ea typeface="+mn-ea"/>
                <a:cs typeface="+mn-cs"/>
              </a:rPr>
              <a:t>Talk to your health care team about the ways your child’s chemotherapy will be given.</a:t>
            </a:r>
          </a:p>
          <a:p>
            <a:pPr marL="0" lvl="1" indent="0">
              <a:buFont typeface="Arial" panose="020B0604020202020204" pitchFamily="34" charset="0"/>
              <a:buNone/>
            </a:pPr>
            <a:endParaRPr lang="en-US" sz="1200" kern="1200" baseline="0" dirty="0">
              <a:latin typeface="+mn-lt"/>
              <a:ea typeface="+mn-ea"/>
              <a:cs typeface="+mn-cs"/>
            </a:endParaRPr>
          </a:p>
          <a:p>
            <a:pPr marL="171450" lvl="0" indent="-171450">
              <a:buFont typeface="Arial" panose="020B0604020202020204" pitchFamily="34" charset="0"/>
              <a:buChar char="•"/>
            </a:pPr>
            <a:endParaRPr lang="en-US" sz="1200" kern="1200" baseline="0" dirty="0">
              <a:latin typeface="+mn-lt"/>
              <a:ea typeface="+mn-ea"/>
              <a:cs typeface="+mn-cs"/>
            </a:endParaRPr>
          </a:p>
          <a:p>
            <a:r>
              <a:rPr lang="en-US" sz="1200" b="1" kern="1200" baseline="0" dirty="0">
                <a:latin typeface="+mn-lt"/>
                <a:ea typeface="+mn-ea"/>
                <a:cs typeface="+mn-cs"/>
              </a:rPr>
              <a:t>Surgery: </a:t>
            </a:r>
            <a:r>
              <a:rPr lang="en-US" sz="1200" kern="1200" baseline="0" dirty="0">
                <a:latin typeface="+mn-lt"/>
                <a:ea typeface="+mn-ea"/>
                <a:cs typeface="+mn-cs"/>
              </a:rPr>
              <a:t>Different types of surgery are used to treat cancer. </a:t>
            </a:r>
          </a:p>
          <a:p>
            <a:pPr marL="171450" indent="-171450">
              <a:buFont typeface="Arial" panose="020B0604020202020204" pitchFamily="34" charset="0"/>
              <a:buChar char="•"/>
            </a:pPr>
            <a:r>
              <a:rPr lang="en-US" sz="1200" kern="1200" baseline="0" dirty="0">
                <a:latin typeface="+mn-lt"/>
                <a:ea typeface="+mn-ea"/>
                <a:cs typeface="+mn-cs"/>
              </a:rPr>
              <a:t>Sometimes, taking out the tumor may be the only treatment needed. </a:t>
            </a:r>
          </a:p>
          <a:p>
            <a:pPr marL="171450" indent="-171450">
              <a:buFont typeface="Arial" panose="020B0604020202020204" pitchFamily="34" charset="0"/>
              <a:buChar char="•"/>
            </a:pPr>
            <a:r>
              <a:rPr lang="en-US" sz="1200" kern="1200" baseline="0" dirty="0">
                <a:latin typeface="+mn-lt"/>
                <a:ea typeface="+mn-ea"/>
                <a:cs typeface="+mn-cs"/>
              </a:rPr>
              <a:t>Usually chemotherapy, immunotherapy, or radiation is also used to kill any cancer cells still in the body</a:t>
            </a:r>
            <a:endParaRPr lang="en-US" sz="1200" b="1" kern="1200" baseline="0" dirty="0">
              <a:latin typeface="+mn-lt"/>
              <a:ea typeface="+mn-ea"/>
              <a:cs typeface="+mn-cs"/>
            </a:endParaRPr>
          </a:p>
          <a:p>
            <a:endParaRPr lang="en-US" sz="1200" b="1" kern="1200" baseline="0" dirty="0">
              <a:latin typeface="+mn-lt"/>
              <a:ea typeface="+mn-ea"/>
              <a:cs typeface="+mn-cs"/>
            </a:endParaRPr>
          </a:p>
          <a:p>
            <a:r>
              <a:rPr lang="en-US" sz="1200" b="1" kern="1200" baseline="0" dirty="0">
                <a:latin typeface="+mn-lt"/>
                <a:ea typeface="+mn-ea"/>
                <a:cs typeface="+mn-cs"/>
              </a:rPr>
              <a:t>Radiation therapy </a:t>
            </a:r>
            <a:r>
              <a:rPr lang="en-US" sz="1200" kern="1200" baseline="0" dirty="0">
                <a:latin typeface="+mn-lt"/>
                <a:ea typeface="+mn-ea"/>
                <a:cs typeface="+mn-cs"/>
              </a:rPr>
              <a:t>delivers high energy x-rays that damage and destroy rapidly growing cells, such as cancer cells. </a:t>
            </a:r>
          </a:p>
          <a:p>
            <a:endParaRPr lang="en-US" sz="1200" kern="1200" baseline="0" dirty="0">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Click</a:t>
            </a:r>
            <a:r>
              <a:rPr lang="en-US" i="1" baseline="0" dirty="0"/>
              <a:t> the button for the type of line your patient has to be taken directly to that section.</a:t>
            </a:r>
            <a:endParaRPr lang="en-US" i="1" dirty="0"/>
          </a:p>
          <a:p>
            <a:endParaRPr lang="en-US" sz="1200" kern="1200" baseline="0" dirty="0">
              <a:latin typeface="+mn-lt"/>
              <a:ea typeface="+mn-ea"/>
              <a:cs typeface="+mn-cs"/>
            </a:endParaRPr>
          </a:p>
          <a:p>
            <a:endParaRPr lang="en-US" sz="1200" kern="1200" baseline="0" dirty="0">
              <a:latin typeface="+mn-lt"/>
              <a:ea typeface="+mn-ea"/>
              <a:cs typeface="+mn-cs"/>
            </a:endParaRPr>
          </a:p>
        </p:txBody>
      </p:sp>
      <p:sp>
        <p:nvSpPr>
          <p:cNvPr id="4" name="Slide Number Placeholder 3"/>
          <p:cNvSpPr>
            <a:spLocks noGrp="1"/>
          </p:cNvSpPr>
          <p:nvPr>
            <p:ph type="sldNum" sz="quarter" idx="10"/>
          </p:nvPr>
        </p:nvSpPr>
        <p:spPr/>
        <p:txBody>
          <a:bodyPr/>
          <a:lstStyle/>
          <a:p>
            <a:fld id="{0BD0C2F5-0971-479F-8BD7-9E891D3171FC}" type="slidenum">
              <a:rPr lang="en-US" smtClean="0"/>
              <a:pPr/>
              <a:t>7</a:t>
            </a:fld>
            <a:endParaRPr lang="en-US"/>
          </a:p>
        </p:txBody>
      </p:sp>
    </p:spTree>
    <p:extLst>
      <p:ext uri="{BB962C8B-B14F-4D97-AF65-F5344CB8AC3E}">
        <p14:creationId xmlns:p14="http://schemas.microsoft.com/office/powerpoint/2010/main" val="2115461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baseline="0" dirty="0">
                <a:latin typeface="+mn-lt"/>
                <a:ea typeface="+mn-ea"/>
                <a:cs typeface="+mn-cs"/>
              </a:rPr>
              <a:t>A central venous line: </a:t>
            </a:r>
            <a:r>
              <a:rPr lang="en-US" sz="1200" kern="1200" baseline="0" dirty="0">
                <a:latin typeface="+mn-lt"/>
                <a:ea typeface="+mn-ea"/>
                <a:cs typeface="+mn-cs"/>
              </a:rPr>
              <a:t>provides a safe way to give medicines, including chemotherapy, through a vein.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a:latin typeface="+mn-lt"/>
                <a:ea typeface="+mn-ea"/>
                <a:cs typeface="+mn-cs"/>
              </a:rPr>
              <a:t>If your child has a </a:t>
            </a:r>
            <a:r>
              <a:rPr lang="en-US" sz="1200" b="1" kern="1200" baseline="0" dirty="0">
                <a:latin typeface="+mn-lt"/>
                <a:ea typeface="+mn-ea"/>
                <a:cs typeface="+mn-cs"/>
              </a:rPr>
              <a:t>PICC </a:t>
            </a:r>
            <a:r>
              <a:rPr lang="en-US" sz="1200" b="0" kern="1200" baseline="0" dirty="0">
                <a:latin typeface="+mn-lt"/>
                <a:ea typeface="+mn-ea"/>
                <a:cs typeface="+mn-cs"/>
              </a:rPr>
              <a:t>(peripherally inserted central catheter), </a:t>
            </a:r>
            <a:r>
              <a:rPr lang="en-US" sz="1200" kern="1200" baseline="0" dirty="0">
                <a:latin typeface="+mn-lt"/>
                <a:ea typeface="+mn-ea"/>
                <a:cs typeface="+mn-cs"/>
              </a:rPr>
              <a:t>your nurse will teach you how to care for this line at home, including how to cover the line for bathing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Never use scissors near the line or dressing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If you see a break or leak in the line, clamp the line above the break right away. Call your health care team and take your child to the hospital or clinic to have the line fixed. </a:t>
            </a:r>
            <a:endParaRPr lang="en-US" b="0" dirty="0"/>
          </a:p>
          <a:p>
            <a:pPr marL="171450" indent="-171450">
              <a:buFont typeface="Arial" panose="020B0604020202020204" pitchFamily="34" charset="0"/>
              <a:buChar char="•"/>
            </a:pPr>
            <a:endParaRPr lang="en-US" sz="1200" b="1" kern="1200" baseline="0" dirty="0">
              <a:latin typeface="+mn-lt"/>
              <a:ea typeface="+mn-ea"/>
              <a:cs typeface="+mn-cs"/>
            </a:endParaRPr>
          </a:p>
        </p:txBody>
      </p:sp>
      <p:sp>
        <p:nvSpPr>
          <p:cNvPr id="4" name="Slide Number Placeholder 3"/>
          <p:cNvSpPr>
            <a:spLocks noGrp="1"/>
          </p:cNvSpPr>
          <p:nvPr>
            <p:ph type="sldNum" sz="quarter" idx="10"/>
          </p:nvPr>
        </p:nvSpPr>
        <p:spPr/>
        <p:txBody>
          <a:bodyPr/>
          <a:lstStyle/>
          <a:p>
            <a:fld id="{0BD0C2F5-0971-479F-8BD7-9E891D3171FC}" type="slidenum">
              <a:rPr lang="en-US" smtClean="0"/>
              <a:pPr/>
              <a:t>8</a:t>
            </a:fld>
            <a:endParaRPr lang="en-US"/>
          </a:p>
        </p:txBody>
      </p:sp>
    </p:spTree>
    <p:extLst>
      <p:ext uri="{BB962C8B-B14F-4D97-AF65-F5344CB8AC3E}">
        <p14:creationId xmlns:p14="http://schemas.microsoft.com/office/powerpoint/2010/main" val="9919371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baseline="0" dirty="0">
                <a:latin typeface="+mn-lt"/>
                <a:ea typeface="+mn-ea"/>
                <a:cs typeface="+mn-cs"/>
              </a:rPr>
              <a:t>A central venous line: </a:t>
            </a:r>
            <a:r>
              <a:rPr lang="en-US" sz="1200" kern="1200" baseline="0" dirty="0">
                <a:latin typeface="+mn-lt"/>
                <a:ea typeface="+mn-ea"/>
                <a:cs typeface="+mn-cs"/>
              </a:rPr>
              <a:t>provides a safe way to give medicines, including chemotherapy, through a vein. </a:t>
            </a:r>
          </a:p>
          <a:p>
            <a:pPr marL="171450" indent="-171450">
              <a:buFont typeface="Arial" panose="020B0604020202020204" pitchFamily="34" charset="0"/>
              <a:buChar char="•"/>
            </a:pPr>
            <a:r>
              <a:rPr lang="en-US" sz="1200" kern="1200" baseline="0" dirty="0">
                <a:latin typeface="+mn-lt"/>
                <a:ea typeface="+mn-ea"/>
                <a:cs typeface="+mn-cs"/>
              </a:rPr>
              <a:t>If your child has an </a:t>
            </a:r>
            <a:r>
              <a:rPr lang="en-US" sz="1200" b="1" kern="1200" baseline="0" dirty="0">
                <a:latin typeface="+mn-lt"/>
                <a:ea typeface="+mn-ea"/>
                <a:cs typeface="+mn-cs"/>
              </a:rPr>
              <a:t>external CVL</a:t>
            </a:r>
            <a:r>
              <a:rPr lang="en-US" sz="1200" kern="1200" baseline="0" dirty="0">
                <a:latin typeface="+mn-lt"/>
                <a:ea typeface="+mn-ea"/>
                <a:cs typeface="+mn-cs"/>
              </a:rPr>
              <a:t>, your nurse will teach you how to care for this line at home, including how to cover the line for bathing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Never use scissors near the line or dressing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If you see a break or leak in the line, clamp the line above the break right away. Call your health care team and take your child to the hospital or clinic to have the line fixed. </a:t>
            </a:r>
            <a:endParaRPr lang="en-US" b="0" dirty="0"/>
          </a:p>
          <a:p>
            <a:pPr marL="0" indent="0">
              <a:buFont typeface="Arial" panose="020B0604020202020204" pitchFamily="34" charset="0"/>
              <a:buNone/>
            </a:pPr>
            <a:endParaRPr lang="en-US" sz="1200" kern="1200" baseline="0" dirty="0">
              <a:latin typeface="+mn-lt"/>
              <a:ea typeface="+mn-ea"/>
              <a:cs typeface="+mn-cs"/>
            </a:endParaRPr>
          </a:p>
        </p:txBody>
      </p:sp>
      <p:sp>
        <p:nvSpPr>
          <p:cNvPr id="4" name="Slide Number Placeholder 3"/>
          <p:cNvSpPr>
            <a:spLocks noGrp="1"/>
          </p:cNvSpPr>
          <p:nvPr>
            <p:ph type="sldNum" sz="quarter" idx="10"/>
          </p:nvPr>
        </p:nvSpPr>
        <p:spPr/>
        <p:txBody>
          <a:bodyPr/>
          <a:lstStyle/>
          <a:p>
            <a:fld id="{0BD0C2F5-0971-479F-8BD7-9E891D3171FC}" type="slidenum">
              <a:rPr lang="en-US" smtClean="0"/>
              <a:pPr/>
              <a:t>9</a:t>
            </a:fld>
            <a:endParaRPr lang="en-US"/>
          </a:p>
        </p:txBody>
      </p:sp>
    </p:spTree>
    <p:extLst>
      <p:ext uri="{BB962C8B-B14F-4D97-AF65-F5344CB8AC3E}">
        <p14:creationId xmlns:p14="http://schemas.microsoft.com/office/powerpoint/2010/main" val="18638636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152400" y="228600"/>
            <a:ext cx="8763000" cy="5486400"/>
          </a:xfrm>
          <a:prstGeom prst="rect">
            <a:avLst/>
          </a:prstGeom>
          <a:solidFill>
            <a:schemeClr val="tx1"/>
          </a:solidFill>
          <a:ln>
            <a:noFill/>
          </a:ln>
          <a:effectLst>
            <a:outerShdw blurRad="40005" dist="22860" dir="5400000" algn="t" rotWithShape="0">
              <a:prstClr val="black">
                <a:alpha val="35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 Placeholder 6"/>
          <p:cNvSpPr>
            <a:spLocks noGrp="1"/>
          </p:cNvSpPr>
          <p:nvPr>
            <p:ph type="body" sz="quarter" idx="10" hasCustomPrompt="1"/>
          </p:nvPr>
        </p:nvSpPr>
        <p:spPr>
          <a:xfrm>
            <a:off x="1488603" y="3494690"/>
            <a:ext cx="6176066" cy="1107996"/>
          </a:xfrm>
          <a:prstGeom prst="rect">
            <a:avLst/>
          </a:prstGeom>
        </p:spPr>
        <p:txBody>
          <a:bodyPr vert="horz" wrap="square" lIns="0" tIns="0" rIns="0" bIns="0">
            <a:spAutoFit/>
          </a:bodyPr>
          <a:lstStyle>
            <a:lvl1pPr marL="0" marR="0" indent="0" algn="ctr" defTabSz="457153" rtl="0" eaLnBrk="1" fontAlgn="auto" latinLnBrk="0" hangingPunct="1">
              <a:lnSpc>
                <a:spcPct val="100000"/>
              </a:lnSpc>
              <a:spcBef>
                <a:spcPts val="0"/>
              </a:spcBef>
              <a:spcAft>
                <a:spcPts val="0"/>
              </a:spcAft>
              <a:buClr>
                <a:schemeClr val="accent5"/>
              </a:buClr>
              <a:buSzTx/>
              <a:buFontTx/>
              <a:buNone/>
              <a:tabLst/>
              <a:defRPr sz="3600" b="0">
                <a:solidFill>
                  <a:schemeClr val="accent5"/>
                </a:solidFill>
              </a:defRPr>
            </a:lvl1pPr>
          </a:lstStyle>
          <a:p>
            <a:pPr lvl="0"/>
            <a:r>
              <a:rPr lang="en-US" dirty="0"/>
              <a:t>Click to edit </a:t>
            </a:r>
            <a:br>
              <a:rPr lang="en-US" dirty="0"/>
            </a:br>
            <a:r>
              <a:rPr lang="en-US" dirty="0"/>
              <a:t>Master text styles</a:t>
            </a:r>
          </a:p>
        </p:txBody>
      </p:sp>
      <p:sp>
        <p:nvSpPr>
          <p:cNvPr id="9" name="Text Placeholder 6"/>
          <p:cNvSpPr>
            <a:spLocks noGrp="1"/>
          </p:cNvSpPr>
          <p:nvPr>
            <p:ph type="body" sz="quarter" idx="11" hasCustomPrompt="1"/>
          </p:nvPr>
        </p:nvSpPr>
        <p:spPr>
          <a:xfrm>
            <a:off x="568656" y="945838"/>
            <a:ext cx="7924800" cy="749141"/>
          </a:xfrm>
          <a:prstGeom prst="flowChartAlternateProcess">
            <a:avLst/>
          </a:prstGeom>
          <a:solidFill>
            <a:schemeClr val="bg1"/>
          </a:solidFill>
        </p:spPr>
        <p:txBody>
          <a:bodyPr vert="horz" wrap="square" lIns="0" tIns="0" rIns="0" bIns="0">
            <a:spAutoFit/>
          </a:bodyPr>
          <a:lstStyle>
            <a:lvl1pPr marL="0" marR="0" indent="0" algn="ctr" defTabSz="457153" rtl="0" eaLnBrk="1" fontAlgn="auto" latinLnBrk="0" hangingPunct="1">
              <a:lnSpc>
                <a:spcPct val="100000"/>
              </a:lnSpc>
              <a:spcBef>
                <a:spcPts val="0"/>
              </a:spcBef>
              <a:spcAft>
                <a:spcPts val="0"/>
              </a:spcAft>
              <a:buClr>
                <a:schemeClr val="accent5"/>
              </a:buClr>
              <a:buSzTx/>
              <a:buFontTx/>
              <a:buNone/>
              <a:tabLst/>
              <a:defRPr sz="4400" b="0">
                <a:solidFill>
                  <a:schemeClr val="accent6"/>
                </a:solidFill>
              </a:defRPr>
            </a:lvl1pPr>
          </a:lstStyle>
          <a:p>
            <a:pPr lvl="0"/>
            <a:r>
              <a:rPr lang="en-US" dirty="0"/>
              <a:t>Click to edit Master title style</a:t>
            </a:r>
          </a:p>
        </p:txBody>
      </p:sp>
    </p:spTree>
    <p:extLst>
      <p:ext uri="{BB962C8B-B14F-4D97-AF65-F5344CB8AC3E}">
        <p14:creationId xmlns:p14="http://schemas.microsoft.com/office/powerpoint/2010/main" val="3405144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lnSpc>
                <a:spcPct val="100000"/>
              </a:lnSpc>
              <a:defRPr/>
            </a:lvl1pPr>
            <a:lvl2pPr>
              <a:lnSpc>
                <a:spcPct val="100000"/>
              </a:lnSpc>
              <a:defRPr/>
            </a:lvl2pPr>
            <a:lvl3pPr>
              <a:lnSpc>
                <a:spcPct val="100000"/>
              </a:lnSpc>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7302603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Content Placeholder 2"/>
          <p:cNvSpPr>
            <a:spLocks noGrp="1"/>
          </p:cNvSpPr>
          <p:nvPr>
            <p:ph sz="half" idx="1"/>
          </p:nvPr>
        </p:nvSpPr>
        <p:spPr>
          <a:xfrm>
            <a:off x="419622" y="134968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3"/>
          <p:cNvSpPr>
            <a:spLocks noGrp="1"/>
          </p:cNvSpPr>
          <p:nvPr>
            <p:ph sz="half" idx="2"/>
          </p:nvPr>
        </p:nvSpPr>
        <p:spPr>
          <a:xfrm>
            <a:off x="4610622" y="134968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p:nvPr>
        </p:nvSpPr>
        <p:spPr>
          <a:xfrm>
            <a:off x="152400" y="371475"/>
            <a:ext cx="8572500" cy="590921"/>
          </a:xfrm>
        </p:spPr>
        <p:txBody>
          <a:bodyPr/>
          <a:lstStyle/>
          <a:p>
            <a:r>
              <a:rPr lang="en-US"/>
              <a:t>Click to edit Master title style</a:t>
            </a:r>
            <a:endParaRPr lang="en-US" dirty="0"/>
          </a:p>
        </p:txBody>
      </p:sp>
    </p:spTree>
    <p:extLst>
      <p:ext uri="{BB962C8B-B14F-4D97-AF65-F5344CB8AC3E}">
        <p14:creationId xmlns:p14="http://schemas.microsoft.com/office/powerpoint/2010/main" val="2909312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ctangle 6"/>
          <p:cNvSpPr/>
          <p:nvPr userDrawn="1"/>
        </p:nvSpPr>
        <p:spPr>
          <a:xfrm>
            <a:off x="152400" y="228600"/>
            <a:ext cx="8763000" cy="5486400"/>
          </a:xfrm>
          <a:prstGeom prst="rect">
            <a:avLst/>
          </a:prstGeom>
          <a:solidFill>
            <a:schemeClr val="tx2"/>
          </a:solidFill>
          <a:ln>
            <a:noFill/>
          </a:ln>
          <a:effectLst>
            <a:outerShdw blurRad="40005" dist="22860" dir="5400000" algn="t" rotWithShape="0">
              <a:prstClr val="black">
                <a:alpha val="35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lt"/>
            </a:endParaRPr>
          </a:p>
        </p:txBody>
      </p:sp>
      <p:sp>
        <p:nvSpPr>
          <p:cNvPr id="8" name="Text Placeholder 6"/>
          <p:cNvSpPr>
            <a:spLocks noGrp="1"/>
          </p:cNvSpPr>
          <p:nvPr>
            <p:ph type="body" sz="quarter" idx="10" hasCustomPrompt="1"/>
          </p:nvPr>
        </p:nvSpPr>
        <p:spPr>
          <a:xfrm>
            <a:off x="1119188" y="3494690"/>
            <a:ext cx="6176066" cy="984885"/>
          </a:xfrm>
          <a:prstGeom prst="rect">
            <a:avLst/>
          </a:prstGeom>
        </p:spPr>
        <p:txBody>
          <a:bodyPr vert="horz" wrap="square" lIns="0" tIns="0" rIns="0" bIns="0">
            <a:spAutoFit/>
          </a:bodyPr>
          <a:lstStyle>
            <a:lvl1pPr marL="0" marR="0" indent="0" algn="l" defTabSz="457153" rtl="0" eaLnBrk="1" fontAlgn="auto" latinLnBrk="0" hangingPunct="1">
              <a:lnSpc>
                <a:spcPct val="100000"/>
              </a:lnSpc>
              <a:spcBef>
                <a:spcPts val="0"/>
              </a:spcBef>
              <a:spcAft>
                <a:spcPts val="0"/>
              </a:spcAft>
              <a:buClr>
                <a:schemeClr val="accent5"/>
              </a:buClr>
              <a:buSzTx/>
              <a:buFontTx/>
              <a:buNone/>
              <a:tabLst/>
              <a:defRPr sz="3200" b="0">
                <a:solidFill>
                  <a:schemeClr val="tx1"/>
                </a:solidFill>
                <a:latin typeface="+mn-lt"/>
              </a:defRPr>
            </a:lvl1pPr>
          </a:lstStyle>
          <a:p>
            <a:pPr lvl="0"/>
            <a:r>
              <a:rPr lang="en-US" dirty="0"/>
              <a:t>Click to edit </a:t>
            </a:r>
            <a:br>
              <a:rPr lang="en-US" dirty="0"/>
            </a:br>
            <a:r>
              <a:rPr lang="en-US" dirty="0"/>
              <a:t>Master text styles</a:t>
            </a:r>
          </a:p>
        </p:txBody>
      </p:sp>
      <p:sp>
        <p:nvSpPr>
          <p:cNvPr id="9" name="Text Placeholder 6"/>
          <p:cNvSpPr>
            <a:spLocks noGrp="1"/>
          </p:cNvSpPr>
          <p:nvPr>
            <p:ph type="body" sz="quarter" idx="11" hasCustomPrompt="1"/>
          </p:nvPr>
        </p:nvSpPr>
        <p:spPr>
          <a:xfrm>
            <a:off x="1119188" y="1532692"/>
            <a:ext cx="6905625" cy="553998"/>
          </a:xfrm>
          <a:prstGeom prst="rect">
            <a:avLst/>
          </a:prstGeom>
        </p:spPr>
        <p:txBody>
          <a:bodyPr vert="horz" wrap="square" lIns="0" tIns="0" rIns="0" bIns="0">
            <a:spAutoFit/>
          </a:bodyPr>
          <a:lstStyle>
            <a:lvl1pPr>
              <a:defRPr lang="en-US" sz="3600" b="1" kern="800" spc="70" dirty="0" smtClean="0">
                <a:solidFill>
                  <a:schemeClr val="tx1"/>
                </a:solidFill>
                <a:latin typeface="+mn-lt"/>
              </a:defRPr>
            </a:lvl1pPr>
          </a:lstStyle>
          <a:p>
            <a:pPr marL="0" marR="0" lvl="0" indent="0" defTabSz="457153" fontAlgn="auto">
              <a:lnSpc>
                <a:spcPct val="100000"/>
              </a:lnSpc>
              <a:spcBef>
                <a:spcPts val="0"/>
              </a:spcBef>
              <a:spcAft>
                <a:spcPts val="0"/>
              </a:spcAft>
              <a:buClr>
                <a:schemeClr val="accent5"/>
              </a:buClr>
              <a:buSzTx/>
              <a:buFontTx/>
              <a:buNone/>
              <a:tabLst/>
            </a:pPr>
            <a:r>
              <a:rPr lang="en-US" dirty="0"/>
              <a:t>Click to edit Master title style</a:t>
            </a:r>
          </a:p>
        </p:txBody>
      </p:sp>
    </p:spTree>
    <p:extLst>
      <p:ext uri="{BB962C8B-B14F-4D97-AF65-F5344CB8AC3E}">
        <p14:creationId xmlns:p14="http://schemas.microsoft.com/office/powerpoint/2010/main" val="3149177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Rectangle 6"/>
          <p:cNvSpPr/>
          <p:nvPr userDrawn="1"/>
        </p:nvSpPr>
        <p:spPr>
          <a:xfrm>
            <a:off x="152400" y="228600"/>
            <a:ext cx="8763000" cy="5486400"/>
          </a:xfrm>
          <a:prstGeom prst="rect">
            <a:avLst/>
          </a:prstGeom>
          <a:solidFill>
            <a:schemeClr val="bg2"/>
          </a:solidFill>
          <a:ln>
            <a:noFill/>
          </a:ln>
          <a:effectLst>
            <a:outerShdw blurRad="40005" dist="22860" dir="5400000" algn="t" rotWithShape="0">
              <a:prstClr val="black">
                <a:alpha val="35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lt"/>
            </a:endParaRPr>
          </a:p>
        </p:txBody>
      </p:sp>
      <p:sp>
        <p:nvSpPr>
          <p:cNvPr id="8" name="Text Placeholder 6"/>
          <p:cNvSpPr>
            <a:spLocks noGrp="1"/>
          </p:cNvSpPr>
          <p:nvPr>
            <p:ph type="body" sz="quarter" idx="10" hasCustomPrompt="1"/>
          </p:nvPr>
        </p:nvSpPr>
        <p:spPr>
          <a:xfrm>
            <a:off x="1119188" y="3494690"/>
            <a:ext cx="6176066" cy="984885"/>
          </a:xfrm>
          <a:prstGeom prst="rect">
            <a:avLst/>
          </a:prstGeom>
        </p:spPr>
        <p:txBody>
          <a:bodyPr vert="horz" wrap="square" lIns="0" tIns="0" rIns="0" bIns="0">
            <a:spAutoFit/>
          </a:bodyPr>
          <a:lstStyle>
            <a:lvl1pPr marL="0" marR="0" indent="0" algn="l" defTabSz="457153" rtl="0" eaLnBrk="1" fontAlgn="auto" latinLnBrk="0" hangingPunct="1">
              <a:lnSpc>
                <a:spcPct val="100000"/>
              </a:lnSpc>
              <a:spcBef>
                <a:spcPts val="0"/>
              </a:spcBef>
              <a:spcAft>
                <a:spcPts val="0"/>
              </a:spcAft>
              <a:buClr>
                <a:schemeClr val="accent5"/>
              </a:buClr>
              <a:buSzTx/>
              <a:buFontTx/>
              <a:buNone/>
              <a:tabLst/>
              <a:defRPr sz="3200" b="0">
                <a:solidFill>
                  <a:schemeClr val="tx1"/>
                </a:solidFill>
                <a:latin typeface="+mn-lt"/>
              </a:defRPr>
            </a:lvl1pPr>
          </a:lstStyle>
          <a:p>
            <a:pPr lvl="0"/>
            <a:r>
              <a:rPr lang="en-US" dirty="0"/>
              <a:t>Click to edit </a:t>
            </a:r>
            <a:br>
              <a:rPr lang="en-US" dirty="0"/>
            </a:br>
            <a:r>
              <a:rPr lang="en-US" dirty="0"/>
              <a:t>Master text styles</a:t>
            </a:r>
          </a:p>
        </p:txBody>
      </p:sp>
      <p:sp>
        <p:nvSpPr>
          <p:cNvPr id="9" name="Text Placeholder 6"/>
          <p:cNvSpPr>
            <a:spLocks noGrp="1"/>
          </p:cNvSpPr>
          <p:nvPr>
            <p:ph type="body" sz="quarter" idx="11" hasCustomPrompt="1"/>
          </p:nvPr>
        </p:nvSpPr>
        <p:spPr>
          <a:xfrm>
            <a:off x="1119188" y="1532692"/>
            <a:ext cx="6905625" cy="553998"/>
          </a:xfrm>
          <a:prstGeom prst="rect">
            <a:avLst/>
          </a:prstGeom>
        </p:spPr>
        <p:txBody>
          <a:bodyPr vert="horz" wrap="square" lIns="0" tIns="0" rIns="0" bIns="0">
            <a:spAutoFit/>
          </a:bodyPr>
          <a:lstStyle>
            <a:lvl1pPr>
              <a:defRPr lang="en-US" sz="3600" b="1" kern="800" spc="70" dirty="0" smtClean="0">
                <a:solidFill>
                  <a:schemeClr val="tx1"/>
                </a:solidFill>
                <a:latin typeface="+mn-lt"/>
              </a:defRPr>
            </a:lvl1pPr>
          </a:lstStyle>
          <a:p>
            <a:pPr marL="0" marR="0" lvl="0" indent="0" defTabSz="457153" fontAlgn="auto">
              <a:lnSpc>
                <a:spcPct val="100000"/>
              </a:lnSpc>
              <a:spcBef>
                <a:spcPts val="0"/>
              </a:spcBef>
              <a:spcAft>
                <a:spcPts val="0"/>
              </a:spcAft>
              <a:buClr>
                <a:schemeClr val="accent5"/>
              </a:buClr>
              <a:buSzTx/>
              <a:buFontTx/>
              <a:buNone/>
              <a:tabLst/>
            </a:pPr>
            <a:r>
              <a:rPr lang="en-US" dirty="0"/>
              <a:t>Click to edit Master title style</a:t>
            </a:r>
          </a:p>
        </p:txBody>
      </p:sp>
    </p:spTree>
    <p:extLst>
      <p:ext uri="{BB962C8B-B14F-4D97-AF65-F5344CB8AC3E}">
        <p14:creationId xmlns:p14="http://schemas.microsoft.com/office/powerpoint/2010/main" val="1614374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7" name="Rectangle 6"/>
          <p:cNvSpPr/>
          <p:nvPr userDrawn="1"/>
        </p:nvSpPr>
        <p:spPr>
          <a:xfrm>
            <a:off x="152400" y="228600"/>
            <a:ext cx="8763000" cy="5486400"/>
          </a:xfrm>
          <a:prstGeom prst="rect">
            <a:avLst/>
          </a:prstGeom>
          <a:solidFill>
            <a:schemeClr val="bg1"/>
          </a:solidFill>
          <a:ln>
            <a:noFill/>
          </a:ln>
          <a:effectLst>
            <a:outerShdw blurRad="40005" dist="22860" dir="5400000" algn="t" rotWithShape="0">
              <a:prstClr val="black">
                <a:alpha val="35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lt"/>
            </a:endParaRPr>
          </a:p>
        </p:txBody>
      </p:sp>
      <p:sp>
        <p:nvSpPr>
          <p:cNvPr id="8" name="Text Placeholder 6"/>
          <p:cNvSpPr>
            <a:spLocks noGrp="1"/>
          </p:cNvSpPr>
          <p:nvPr>
            <p:ph type="body" sz="quarter" idx="10" hasCustomPrompt="1"/>
          </p:nvPr>
        </p:nvSpPr>
        <p:spPr>
          <a:xfrm>
            <a:off x="1119188" y="3494690"/>
            <a:ext cx="6176066" cy="984885"/>
          </a:xfrm>
          <a:prstGeom prst="rect">
            <a:avLst/>
          </a:prstGeom>
        </p:spPr>
        <p:txBody>
          <a:bodyPr vert="horz" wrap="square" lIns="0" tIns="0" rIns="0" bIns="0">
            <a:spAutoFit/>
          </a:bodyPr>
          <a:lstStyle>
            <a:lvl1pPr marL="0" marR="0" indent="0" algn="l" defTabSz="457153" rtl="0" eaLnBrk="1" fontAlgn="auto" latinLnBrk="0" hangingPunct="1">
              <a:lnSpc>
                <a:spcPct val="100000"/>
              </a:lnSpc>
              <a:spcBef>
                <a:spcPts val="0"/>
              </a:spcBef>
              <a:spcAft>
                <a:spcPts val="0"/>
              </a:spcAft>
              <a:buClr>
                <a:schemeClr val="accent5"/>
              </a:buClr>
              <a:buSzTx/>
              <a:buFontTx/>
              <a:buNone/>
              <a:tabLst/>
              <a:defRPr sz="3200" b="0">
                <a:solidFill>
                  <a:schemeClr val="tx1"/>
                </a:solidFill>
                <a:latin typeface="+mn-lt"/>
              </a:defRPr>
            </a:lvl1pPr>
          </a:lstStyle>
          <a:p>
            <a:pPr lvl="0"/>
            <a:r>
              <a:rPr lang="en-US" dirty="0"/>
              <a:t>Click to edit </a:t>
            </a:r>
            <a:br>
              <a:rPr lang="en-US" dirty="0"/>
            </a:br>
            <a:r>
              <a:rPr lang="en-US" dirty="0"/>
              <a:t>Master text styles</a:t>
            </a:r>
          </a:p>
        </p:txBody>
      </p:sp>
      <p:sp>
        <p:nvSpPr>
          <p:cNvPr id="9" name="Text Placeholder 6"/>
          <p:cNvSpPr>
            <a:spLocks noGrp="1"/>
          </p:cNvSpPr>
          <p:nvPr>
            <p:ph type="body" sz="quarter" idx="11" hasCustomPrompt="1"/>
          </p:nvPr>
        </p:nvSpPr>
        <p:spPr>
          <a:xfrm>
            <a:off x="1119188" y="1532692"/>
            <a:ext cx="6905625" cy="553998"/>
          </a:xfrm>
          <a:prstGeom prst="rect">
            <a:avLst/>
          </a:prstGeom>
        </p:spPr>
        <p:txBody>
          <a:bodyPr vert="horz" wrap="square" lIns="0" tIns="0" rIns="0" bIns="0">
            <a:spAutoFit/>
          </a:bodyPr>
          <a:lstStyle>
            <a:lvl1pPr>
              <a:defRPr lang="en-US" sz="3600" b="1" kern="800" spc="70" dirty="0" smtClean="0">
                <a:solidFill>
                  <a:schemeClr val="tx1"/>
                </a:solidFill>
                <a:latin typeface="+mn-lt"/>
              </a:defRPr>
            </a:lvl1pPr>
          </a:lstStyle>
          <a:p>
            <a:pPr marL="0" marR="0" lvl="0" indent="0" defTabSz="457153" fontAlgn="auto">
              <a:lnSpc>
                <a:spcPct val="100000"/>
              </a:lnSpc>
              <a:spcBef>
                <a:spcPts val="0"/>
              </a:spcBef>
              <a:spcAft>
                <a:spcPts val="0"/>
              </a:spcAft>
              <a:buClr>
                <a:schemeClr val="accent5"/>
              </a:buClr>
              <a:buSzTx/>
              <a:buFontTx/>
              <a:buNone/>
              <a:tabLst/>
            </a:pPr>
            <a:r>
              <a:rPr lang="en-US" dirty="0"/>
              <a:t>Click to edit Master title style</a:t>
            </a:r>
          </a:p>
        </p:txBody>
      </p:sp>
    </p:spTree>
    <p:extLst>
      <p:ext uri="{BB962C8B-B14F-4D97-AF65-F5344CB8AC3E}">
        <p14:creationId xmlns:p14="http://schemas.microsoft.com/office/powerpoint/2010/main" val="1776277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7" name="Rectangle 16"/>
          <p:cNvSpPr/>
          <p:nvPr userDrawn="1"/>
        </p:nvSpPr>
        <p:spPr>
          <a:xfrm>
            <a:off x="0" y="0"/>
            <a:ext cx="9144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userDrawn="1"/>
        </p:nvCxnSpPr>
        <p:spPr>
          <a:xfrm>
            <a:off x="246185" y="967153"/>
            <a:ext cx="8610600" cy="0"/>
          </a:xfrm>
          <a:prstGeom prst="line">
            <a:avLst/>
          </a:prstGeom>
          <a:ln w="25400">
            <a:solidFill>
              <a:srgbClr val="D6D6D6"/>
            </a:solidFill>
          </a:ln>
          <a:effectLst>
            <a:outerShdw blurRad="40005" dist="20320" dir="5400000" algn="t" rotWithShape="0">
              <a:prstClr val="black">
                <a:alpha val="38000"/>
              </a:prstClr>
            </a:outerShdw>
          </a:effectLst>
        </p:spPr>
        <p:style>
          <a:lnRef idx="2">
            <a:schemeClr val="accent1"/>
          </a:lnRef>
          <a:fillRef idx="0">
            <a:schemeClr val="accent1"/>
          </a:fillRef>
          <a:effectRef idx="1">
            <a:schemeClr val="accent1"/>
          </a:effectRef>
          <a:fontRef idx="minor">
            <a:schemeClr val="tx1"/>
          </a:fontRef>
        </p:style>
      </p:cxnSp>
      <p:sp>
        <p:nvSpPr>
          <p:cNvPr id="2" name="Title Placeholder 1"/>
          <p:cNvSpPr>
            <a:spLocks noGrp="1"/>
          </p:cNvSpPr>
          <p:nvPr>
            <p:ph type="title"/>
          </p:nvPr>
        </p:nvSpPr>
        <p:spPr>
          <a:xfrm>
            <a:off x="152400" y="371475"/>
            <a:ext cx="8572500" cy="590921"/>
          </a:xfrm>
          <a:prstGeom prst="rect">
            <a:avLst/>
          </a:prstGeom>
        </p:spPr>
        <p:txBody>
          <a:bodyPr vert="horz" lIns="91430" tIns="45715" rIns="91430" bIns="45715">
            <a:spAutoFit/>
          </a:bodyPr>
          <a:lstStyle/>
          <a:p>
            <a:pPr lvl="0" defTabSz="457153"/>
            <a:r>
              <a:rPr lang="en-US" dirty="0"/>
              <a:t>Click to edit Master title style</a:t>
            </a:r>
          </a:p>
        </p:txBody>
      </p:sp>
      <p:sp>
        <p:nvSpPr>
          <p:cNvPr id="3" name="Text Placeholder 2"/>
          <p:cNvSpPr>
            <a:spLocks noGrp="1"/>
          </p:cNvSpPr>
          <p:nvPr>
            <p:ph type="body" idx="1"/>
          </p:nvPr>
        </p:nvSpPr>
        <p:spPr>
          <a:xfrm>
            <a:off x="381000" y="1371600"/>
            <a:ext cx="8343900" cy="451520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pic>
        <p:nvPicPr>
          <p:cNvPr id="8" name="Picture 7" descr="COG_Logo_RGB.png"/>
          <p:cNvPicPr>
            <a:picLocks noChangeAspect="1"/>
          </p:cNvPicPr>
          <p:nvPr userDrawn="1"/>
        </p:nvPicPr>
        <p:blipFill>
          <a:blip r:embed="rId8" cstate="print"/>
          <a:stretch>
            <a:fillRect/>
          </a:stretch>
        </p:blipFill>
        <p:spPr>
          <a:xfrm>
            <a:off x="304800" y="6096000"/>
            <a:ext cx="984250" cy="568678"/>
          </a:xfrm>
          <a:prstGeom prst="rect">
            <a:avLst/>
          </a:prstGeom>
        </p:spPr>
      </p:pic>
      <p:sp>
        <p:nvSpPr>
          <p:cNvPr id="10" name="Text Placeholder 13"/>
          <p:cNvSpPr txBox="1">
            <a:spLocks/>
          </p:cNvSpPr>
          <p:nvPr userDrawn="1"/>
        </p:nvSpPr>
        <p:spPr>
          <a:xfrm>
            <a:off x="8686800" y="6399312"/>
            <a:ext cx="156731" cy="153888"/>
          </a:xfrm>
          <a:prstGeom prst="rect">
            <a:avLst/>
          </a:prstGeom>
        </p:spPr>
        <p:txBody>
          <a:bodyPr vert="horz" wrap="none" lIns="0" tIns="0" rIns="0" bIns="0">
            <a:spAutoFit/>
          </a:bodyPr>
          <a:lstStyle>
            <a:lvl1pPr>
              <a:lnSpc>
                <a:spcPct val="100000"/>
              </a:lnSpc>
              <a:spcBef>
                <a:spcPts val="0"/>
              </a:spcBef>
              <a:defRPr sz="1000" b="0" i="0" spc="0">
                <a:solidFill>
                  <a:schemeClr val="tx1"/>
                </a:solidFill>
                <a:latin typeface="Arial"/>
                <a:cs typeface="Arial"/>
              </a:defRPr>
            </a:lvl1pPr>
            <a:lvl2pPr>
              <a:defRPr sz="1000">
                <a:solidFill>
                  <a:schemeClr val="tx1"/>
                </a:solidFill>
              </a:defRPr>
            </a:lvl2pPr>
            <a:lvl3pPr>
              <a:defRPr sz="1000">
                <a:solidFill>
                  <a:schemeClr val="tx1"/>
                </a:solidFill>
              </a:defRPr>
            </a:lvl3pPr>
            <a:lvl4pPr>
              <a:defRPr sz="1000">
                <a:solidFill>
                  <a:schemeClr val="tx1"/>
                </a:solidFill>
              </a:defRPr>
            </a:lvl4pPr>
            <a:lvl5pPr>
              <a:defRPr sz="1000">
                <a:solidFill>
                  <a:schemeClr val="tx1"/>
                </a:solidFill>
              </a:defRPr>
            </a:lvl5pPr>
          </a:lstStyle>
          <a:p>
            <a:pPr marL="0" marR="0" lvl="0" indent="0" algn="l" defTabSz="457153" rtl="0" eaLnBrk="1" fontAlgn="auto" latinLnBrk="0" hangingPunct="1">
              <a:lnSpc>
                <a:spcPct val="100000"/>
              </a:lnSpc>
              <a:spcBef>
                <a:spcPts val="0"/>
              </a:spcBef>
              <a:spcAft>
                <a:spcPts val="0"/>
              </a:spcAft>
              <a:buClr>
                <a:schemeClr val="accent5"/>
              </a:buClr>
              <a:buSzTx/>
              <a:buFontTx/>
              <a:buNone/>
              <a:tabLst/>
              <a:defRPr/>
            </a:pPr>
            <a:fld id="{2EED0D42-5738-6642-BC13-08D50DCB792D}" type="slidenum">
              <a:rPr kumimoji="0" lang="en-US" sz="1000" b="0" i="0" u="none" strike="noStrike" kern="800" cap="none" spc="0" normalizeH="0" baseline="0" noProof="0" smtClean="0">
                <a:ln>
                  <a:noFill/>
                </a:ln>
                <a:solidFill>
                  <a:schemeClr val="tx1"/>
                </a:solidFill>
                <a:effectLst/>
                <a:uLnTx/>
                <a:uFillTx/>
                <a:latin typeface="+mn-lt"/>
                <a:ea typeface="+mn-ea"/>
                <a:cs typeface="Arial"/>
              </a:rPr>
              <a:pPr marL="0" marR="0" lvl="0" indent="0" algn="l" defTabSz="457153" rtl="0" eaLnBrk="1" fontAlgn="auto" latinLnBrk="0" hangingPunct="1">
                <a:lnSpc>
                  <a:spcPct val="100000"/>
                </a:lnSpc>
                <a:spcBef>
                  <a:spcPts val="0"/>
                </a:spcBef>
                <a:spcAft>
                  <a:spcPts val="0"/>
                </a:spcAft>
                <a:buClr>
                  <a:schemeClr val="accent5"/>
                </a:buClr>
                <a:buSzTx/>
                <a:buFontTx/>
                <a:buNone/>
                <a:tabLst/>
                <a:defRPr/>
              </a:pPr>
              <a:t>‹#›</a:t>
            </a:fld>
            <a:endParaRPr kumimoji="0" lang="en-US" sz="1000" b="0" i="0" u="none" strike="noStrike" kern="800" cap="none" spc="0" normalizeH="0" baseline="0" noProof="0" dirty="0">
              <a:ln>
                <a:noFill/>
              </a:ln>
              <a:solidFill>
                <a:schemeClr val="tx1"/>
              </a:solidFill>
              <a:effectLst/>
              <a:uLnTx/>
              <a:uFillTx/>
              <a:latin typeface="+mn-lt"/>
              <a:ea typeface="+mn-ea"/>
              <a:cs typeface="Arial"/>
            </a:endParaRPr>
          </a:p>
        </p:txBody>
      </p:sp>
    </p:spTree>
    <p:extLst>
      <p:ext uri="{BB962C8B-B14F-4D97-AF65-F5344CB8AC3E}">
        <p14:creationId xmlns:p14="http://schemas.microsoft.com/office/powerpoint/2010/main" val="7955642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5" r:id="rId3"/>
    <p:sldLayoutId id="2147483672" r:id="rId4"/>
    <p:sldLayoutId id="2147483673" r:id="rId5"/>
    <p:sldLayoutId id="2147483674" r:id="rId6"/>
  </p:sldLayoutIdLst>
  <p:txStyles>
    <p:titleStyle>
      <a:lvl1pPr algn="l" defTabSz="914400" rtl="0" eaLnBrk="1" latinLnBrk="0" hangingPunct="1">
        <a:lnSpc>
          <a:spcPct val="90000"/>
        </a:lnSpc>
        <a:spcBef>
          <a:spcPct val="0"/>
        </a:spcBef>
        <a:buNone/>
        <a:defRPr lang="en-US" sz="3600" b="1" kern="1200" dirty="0">
          <a:solidFill>
            <a:schemeClr val="accent2"/>
          </a:solidFill>
          <a:latin typeface="+mn-lt"/>
          <a:ea typeface="+mj-ea"/>
          <a:cs typeface="+mj-cs"/>
        </a:defRPr>
      </a:lvl1pPr>
    </p:titleStyle>
    <p:body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a:solidFill>
            <a:srgbClr val="006579"/>
          </a:solidFill>
          <a:latin typeface="+mn-lt"/>
          <a:ea typeface="+mn-ea"/>
          <a:cs typeface="+mn-cs"/>
        </a:defRPr>
      </a:lvl1pPr>
      <a:lvl2pPr marL="514350" indent="-228600" algn="l" defTabSz="914400" rtl="0" eaLnBrk="1" latinLnBrk="0" hangingPunct="1">
        <a:lnSpc>
          <a:spcPct val="90000"/>
        </a:lnSpc>
        <a:spcBef>
          <a:spcPts val="500"/>
        </a:spcBef>
        <a:buClr>
          <a:srgbClr val="006579"/>
        </a:buClr>
        <a:buSzPct val="80000"/>
        <a:buFont typeface="Arial" panose="020B0604020202020204" pitchFamily="34" charset="0"/>
        <a:buChar char="♦"/>
        <a:defRPr sz="2400" kern="1200">
          <a:solidFill>
            <a:schemeClr val="accent3"/>
          </a:solidFill>
          <a:latin typeface="+mn-lt"/>
          <a:ea typeface="+mn-ea"/>
          <a:cs typeface="+mn-cs"/>
        </a:defRPr>
      </a:lvl2pPr>
      <a:lvl3pPr marL="800100" indent="-228600" algn="l" defTabSz="914400" rtl="0" eaLnBrk="1" latinLnBrk="0" hangingPunct="1">
        <a:lnSpc>
          <a:spcPct val="90000"/>
        </a:lnSpc>
        <a:spcBef>
          <a:spcPts val="500"/>
        </a:spcBef>
        <a:buClr>
          <a:schemeClr val="accent1"/>
        </a:buClr>
        <a:buFont typeface="Arial" panose="020B0604020202020204" pitchFamily="34" charset="0"/>
        <a:buChar char="•"/>
        <a:defRPr sz="2200" kern="1200">
          <a:solidFill>
            <a:schemeClr val="accent3"/>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slide" Target="slide4.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slide" Target="slide4.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slide" Target="slide4.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slide" Target="slide4.xml"/></Relationships>
</file>

<file path=ppt/slides/_rels/slide1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20.jpe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24.jpeg"/></Relationships>
</file>

<file path=ppt/slides/_rels/slide2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3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3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29.jpeg"/></Relationships>
</file>

<file path=ppt/slides/_rels/slide3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slide" Target="slide4.xml"/></Relationships>
</file>

<file path=ppt/slides/_rels/slide3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slide" Target="slide4.xml"/></Relationships>
</file>

<file path=ppt/slides/_rels/slide3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slide" Target="slide4.xml"/></Relationships>
</file>

<file path=ppt/slides/_rels/slide4.xml.rels><?xml version="1.0" encoding="UTF-8" standalone="yes"?>
<Relationships xmlns="http://schemas.openxmlformats.org/package/2006/relationships"><Relationship Id="rId8" Type="http://schemas.openxmlformats.org/officeDocument/2006/relationships/slide" Target="slide26.xml"/><Relationship Id="rId13" Type="http://schemas.openxmlformats.org/officeDocument/2006/relationships/slide" Target="slide52.xml"/><Relationship Id="rId3" Type="http://schemas.openxmlformats.org/officeDocument/2006/relationships/slide" Target="slide6.xml"/><Relationship Id="rId7" Type="http://schemas.openxmlformats.org/officeDocument/2006/relationships/slide" Target="slide25.xml"/><Relationship Id="rId12" Type="http://schemas.openxmlformats.org/officeDocument/2006/relationships/slide" Target="slide50.xml"/><Relationship Id="rId2" Type="http://schemas.openxmlformats.org/officeDocument/2006/relationships/notesSlide" Target="../notesSlides/notesSlide4.xml"/><Relationship Id="rId16" Type="http://schemas.openxmlformats.org/officeDocument/2006/relationships/slide" Target="slide10.xml"/><Relationship Id="rId1" Type="http://schemas.openxmlformats.org/officeDocument/2006/relationships/slideLayout" Target="../slideLayouts/slideLayout6.xml"/><Relationship Id="rId6" Type="http://schemas.openxmlformats.org/officeDocument/2006/relationships/slide" Target="slide17.xml"/><Relationship Id="rId11" Type="http://schemas.openxmlformats.org/officeDocument/2006/relationships/slide" Target="slide43.xml"/><Relationship Id="rId5" Type="http://schemas.openxmlformats.org/officeDocument/2006/relationships/slide" Target="slide15.xml"/><Relationship Id="rId15" Type="http://schemas.openxmlformats.org/officeDocument/2006/relationships/slide" Target="slide9.xml"/><Relationship Id="rId10" Type="http://schemas.openxmlformats.org/officeDocument/2006/relationships/slide" Target="slide34.xml"/><Relationship Id="rId4" Type="http://schemas.openxmlformats.org/officeDocument/2006/relationships/slide" Target="slide7.xml"/><Relationship Id="rId9" Type="http://schemas.openxmlformats.org/officeDocument/2006/relationships/slide" Target="slide46.xml"/><Relationship Id="rId14" Type="http://schemas.openxmlformats.org/officeDocument/2006/relationships/slide" Target="slide8.xml"/></Relationships>
</file>

<file path=ppt/slides/_rels/slide40.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png"/><Relationship Id="rId4" Type="http://schemas.openxmlformats.org/officeDocument/2006/relationships/image" Target="../media/image35.jpeg"/></Relationships>
</file>

<file path=ppt/slides/_rels/slide4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4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9.jpeg"/></Relationships>
</file>

<file path=ppt/slides/_rels/slide4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4.xml"/><Relationship Id="rId1" Type="http://schemas.openxmlformats.org/officeDocument/2006/relationships/slideLayout" Target="../slideLayouts/slideLayout3.xml"/><Relationship Id="rId5" Type="http://schemas.openxmlformats.org/officeDocument/2006/relationships/image" Target="../media/image41.jpeg"/><Relationship Id="rId4" Type="http://schemas.openxmlformats.org/officeDocument/2006/relationships/slide" Target="slide4.xml"/></Relationships>
</file>

<file path=ppt/slides/_rels/slide4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45.xml"/><Relationship Id="rId1" Type="http://schemas.openxmlformats.org/officeDocument/2006/relationships/slideLayout" Target="../slideLayouts/slideLayout3.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4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slide" Target="slide4.xml"/></Relationships>
</file>

<file path=ppt/slides/_rels/slide4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48.xml"/><Relationship Id="rId1" Type="http://schemas.openxmlformats.org/officeDocument/2006/relationships/slideLayout" Target="../slideLayouts/slideLayout3.xml"/><Relationship Id="rId5" Type="http://schemas.openxmlformats.org/officeDocument/2006/relationships/image" Target="../media/image46.jpeg"/><Relationship Id="rId4" Type="http://schemas.openxmlformats.org/officeDocument/2006/relationships/slide" Target="slide53.xml"/></Relationships>
</file>

<file path=ppt/slides/_rels/slide49.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50.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slide" Target="slide53.xml"/></Relationships>
</file>

<file path=ppt/slides/_rels/slide5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52.xml"/><Relationship Id="rId1" Type="http://schemas.openxmlformats.org/officeDocument/2006/relationships/slideLayout" Target="../slideLayouts/slideLayout3.xml"/><Relationship Id="rId5" Type="http://schemas.openxmlformats.org/officeDocument/2006/relationships/image" Target="../media/image47.jpeg"/><Relationship Id="rId4" Type="http://schemas.openxmlformats.org/officeDocument/2006/relationships/slide" Target="slide53.xml"/></Relationships>
</file>

<file path=ppt/slides/_rels/slide5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7.xml"/><Relationship Id="rId1" Type="http://schemas.openxmlformats.org/officeDocument/2006/relationships/slideLayout" Target="../slideLayouts/slideLayout4.xml"/><Relationship Id="rId4" Type="http://schemas.openxmlformats.org/officeDocument/2006/relationships/hyperlink" Target="https://www.childrensoncologygroup.org/index.php/cog-family-handbook" TargetMode="Externa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slide" Target="slide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image" Target="../media/image10.png"/><Relationship Id="rId7" Type="http://schemas.openxmlformats.org/officeDocument/2006/relationships/slide" Target="slide8.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slide" Target="slide4.xml"/><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slide" Target="slide10.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slide" Target="slide4.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slide" Target="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a:p>
        </p:txBody>
      </p:sp>
      <p:grpSp>
        <p:nvGrpSpPr>
          <p:cNvPr id="10" name="Group 9"/>
          <p:cNvGrpSpPr/>
          <p:nvPr/>
        </p:nvGrpSpPr>
        <p:grpSpPr>
          <a:xfrm>
            <a:off x="175528" y="244540"/>
            <a:ext cx="8728945" cy="5445121"/>
            <a:chOff x="175528" y="244540"/>
            <a:chExt cx="8728945" cy="5445121"/>
          </a:xfrm>
        </p:grpSpPr>
        <p:grpSp>
          <p:nvGrpSpPr>
            <p:cNvPr id="11" name="Group 10"/>
            <p:cNvGrpSpPr/>
            <p:nvPr/>
          </p:nvGrpSpPr>
          <p:grpSpPr>
            <a:xfrm>
              <a:off x="175528" y="244540"/>
              <a:ext cx="8728945" cy="5445121"/>
              <a:chOff x="175528" y="244540"/>
              <a:chExt cx="8728945" cy="5445121"/>
            </a:xfrm>
          </p:grpSpPr>
          <p:pic>
            <p:nvPicPr>
              <p:cNvPr id="13" name="Picture 12"/>
              <p:cNvPicPr>
                <a:picLocks noChangeAspect="1"/>
              </p:cNvPicPr>
              <p:nvPr/>
            </p:nvPicPr>
            <p:blipFill rotWithShape="1">
              <a:blip r:embed="rId3" cstate="print"/>
              <a:srcRect l="-1" r="691"/>
              <a:stretch/>
            </p:blipFill>
            <p:spPr>
              <a:xfrm>
                <a:off x="175528" y="244540"/>
                <a:ext cx="8728945" cy="5445121"/>
              </a:xfrm>
              <a:prstGeom prst="rect">
                <a:avLst/>
              </a:prstGeom>
            </p:spPr>
          </p:pic>
          <p:pic>
            <p:nvPicPr>
              <p:cNvPr id="14" name="Picture 13"/>
              <p:cNvPicPr>
                <a:picLocks noChangeAspect="1"/>
              </p:cNvPicPr>
              <p:nvPr/>
            </p:nvPicPr>
            <p:blipFill>
              <a:blip r:embed="rId4"/>
              <a:stretch>
                <a:fillRect/>
              </a:stretch>
            </p:blipFill>
            <p:spPr>
              <a:xfrm>
                <a:off x="3678737" y="545542"/>
                <a:ext cx="5086350" cy="5144119"/>
              </a:xfrm>
              <a:prstGeom prst="rect">
                <a:avLst/>
              </a:prstGeom>
            </p:spPr>
          </p:pic>
          <p:pic>
            <p:nvPicPr>
              <p:cNvPr id="15" name="Picture 14"/>
              <p:cNvPicPr>
                <a:picLocks noChangeAspect="1"/>
              </p:cNvPicPr>
              <p:nvPr/>
            </p:nvPicPr>
            <p:blipFill rotWithShape="1">
              <a:blip r:embed="rId3" cstate="print"/>
              <a:srcRect l="36582" t="3555" r="35716" b="73213"/>
              <a:stretch/>
            </p:blipFill>
            <p:spPr>
              <a:xfrm>
                <a:off x="338218" y="375393"/>
                <a:ext cx="2434959" cy="1264991"/>
              </a:xfrm>
              <a:prstGeom prst="rect">
                <a:avLst/>
              </a:prstGeom>
            </p:spPr>
          </p:pic>
          <p:pic>
            <p:nvPicPr>
              <p:cNvPr id="16" name="Picture 15"/>
              <p:cNvPicPr>
                <a:picLocks noChangeAspect="1"/>
              </p:cNvPicPr>
              <p:nvPr/>
            </p:nvPicPr>
            <p:blipFill rotWithShape="1">
              <a:blip r:embed="rId3" cstate="print"/>
              <a:srcRect l="39616" t="43196" r="6635" b="1178"/>
              <a:stretch/>
            </p:blipFill>
            <p:spPr>
              <a:xfrm>
                <a:off x="2773177" y="426753"/>
                <a:ext cx="2776649" cy="1780190"/>
              </a:xfrm>
              <a:prstGeom prst="rect">
                <a:avLst/>
              </a:prstGeom>
            </p:spPr>
          </p:pic>
        </p:grpSp>
        <p:sp>
          <p:nvSpPr>
            <p:cNvPr id="12" name="TextBox 11"/>
            <p:cNvSpPr txBox="1"/>
            <p:nvPr/>
          </p:nvSpPr>
          <p:spPr>
            <a:xfrm>
              <a:off x="4056999" y="2550340"/>
              <a:ext cx="4531813" cy="3139321"/>
            </a:xfrm>
            <a:prstGeom prst="rect">
              <a:avLst/>
            </a:prstGeom>
            <a:noFill/>
          </p:spPr>
          <p:txBody>
            <a:bodyPr wrap="square" rtlCol="0">
              <a:spAutoFit/>
            </a:bodyPr>
            <a:lstStyle/>
            <a:p>
              <a:r>
                <a:rPr lang="en-US" sz="6600" b="1" dirty="0">
                  <a:solidFill>
                    <a:schemeClr val="accent5"/>
                  </a:solidFill>
                </a:rPr>
                <a:t>Caring for Your Child </a:t>
              </a:r>
              <a:br>
                <a:rPr lang="en-US" sz="6600" b="1" dirty="0">
                  <a:solidFill>
                    <a:schemeClr val="accent5"/>
                  </a:solidFill>
                </a:rPr>
              </a:br>
              <a:r>
                <a:rPr lang="en-US" sz="6600" b="1" dirty="0">
                  <a:solidFill>
                    <a:schemeClr val="accent5"/>
                  </a:solidFill>
                </a:rPr>
                <a:t>at Home</a:t>
              </a:r>
            </a:p>
          </p:txBody>
        </p:sp>
      </p:grpSp>
    </p:spTree>
    <p:extLst>
      <p:ext uri="{BB962C8B-B14F-4D97-AF65-F5344CB8AC3E}">
        <p14:creationId xmlns:p14="http://schemas.microsoft.com/office/powerpoint/2010/main" val="24915192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solidFill>
                  <a:schemeClr val="tx2">
                    <a:lumMod val="75000"/>
                  </a:schemeClr>
                </a:solidFill>
              </a:rPr>
              <a:t>Central Venous Line: Port</a:t>
            </a:r>
          </a:p>
        </p:txBody>
      </p:sp>
      <p:pic>
        <p:nvPicPr>
          <p:cNvPr id="6" name="Picture 5"/>
          <p:cNvPicPr>
            <a:picLocks noChangeAspect="1"/>
          </p:cNvPicPr>
          <p:nvPr/>
        </p:nvPicPr>
        <p:blipFill rotWithShape="1">
          <a:blip r:embed="rId3" cstate="print"/>
          <a:srcRect l="3367" t="1824"/>
          <a:stretch/>
        </p:blipFill>
        <p:spPr>
          <a:xfrm>
            <a:off x="2547257" y="1480309"/>
            <a:ext cx="4426183" cy="4523296"/>
          </a:xfrm>
          <a:prstGeom prst="rect">
            <a:avLst/>
          </a:prstGeom>
        </p:spPr>
      </p:pic>
      <p:sp>
        <p:nvSpPr>
          <p:cNvPr id="7" name="TextBox 6">
            <a:hlinkClick r:id="rId4" action="ppaction://hlinksldjump"/>
          </p:cNvPr>
          <p:cNvSpPr txBox="1"/>
          <p:nvPr/>
        </p:nvSpPr>
        <p:spPr>
          <a:xfrm>
            <a:off x="7437120" y="-15809"/>
            <a:ext cx="1706880"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1400" b="1" dirty="0">
                <a:solidFill>
                  <a:schemeClr val="accent5"/>
                </a:solidFill>
              </a:rPr>
              <a:t>Table of Contents</a:t>
            </a:r>
          </a:p>
        </p:txBody>
      </p:sp>
    </p:spTree>
    <p:extLst>
      <p:ext uri="{BB962C8B-B14F-4D97-AF65-F5344CB8AC3E}">
        <p14:creationId xmlns:p14="http://schemas.microsoft.com/office/powerpoint/2010/main" val="7537314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solidFill>
                  <a:schemeClr val="tx2">
                    <a:lumMod val="75000"/>
                  </a:schemeClr>
                </a:solidFill>
              </a:rPr>
              <a:t>Talking with Your Child About Cancer</a:t>
            </a:r>
          </a:p>
        </p:txBody>
      </p:sp>
      <p:sp>
        <p:nvSpPr>
          <p:cNvPr id="6" name="Content Placeholder 5"/>
          <p:cNvSpPr>
            <a:spLocks noGrp="1"/>
          </p:cNvSpPr>
          <p:nvPr>
            <p:ph idx="1"/>
          </p:nvPr>
        </p:nvSpPr>
        <p:spPr>
          <a:xfrm>
            <a:off x="381000" y="1371600"/>
            <a:ext cx="8343900" cy="1119363"/>
          </a:xfrm>
        </p:spPr>
        <p:txBody>
          <a:bodyPr/>
          <a:lstStyle/>
          <a:p>
            <a:r>
              <a:rPr lang="en-US" dirty="0"/>
              <a:t>Understanding of cancer and treatment depends on child’s age and other factors</a:t>
            </a:r>
          </a:p>
          <a:p>
            <a:endParaRPr lang="en-US" dirty="0"/>
          </a:p>
        </p:txBody>
      </p:sp>
      <p:sp>
        <p:nvSpPr>
          <p:cNvPr id="7" name="Content Placeholder 5"/>
          <p:cNvSpPr txBox="1">
            <a:spLocks/>
          </p:cNvSpPr>
          <p:nvPr/>
        </p:nvSpPr>
        <p:spPr>
          <a:xfrm>
            <a:off x="381000" y="2490963"/>
            <a:ext cx="5232991" cy="3760981"/>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Wingdings" panose="05000000000000000000" pitchFamily="2" charset="2"/>
              <a:buChar char="§"/>
              <a:defRPr sz="2800" kern="1200">
                <a:solidFill>
                  <a:srgbClr val="006579"/>
                </a:solidFill>
                <a:latin typeface="+mn-lt"/>
                <a:ea typeface="+mn-ea"/>
                <a:cs typeface="+mn-cs"/>
              </a:defRPr>
            </a:lvl1pPr>
            <a:lvl2pPr marL="514350" indent="-228600" algn="l" defTabSz="914400" rtl="0" eaLnBrk="1" latinLnBrk="0" hangingPunct="1">
              <a:lnSpc>
                <a:spcPct val="100000"/>
              </a:lnSpc>
              <a:spcBef>
                <a:spcPts val="500"/>
              </a:spcBef>
              <a:buClr>
                <a:srgbClr val="006579"/>
              </a:buClr>
              <a:buSzPct val="80000"/>
              <a:buFont typeface="Arial" panose="020B0604020202020204" pitchFamily="34" charset="0"/>
              <a:buChar char="♦"/>
              <a:defRPr sz="2400" kern="1200">
                <a:solidFill>
                  <a:schemeClr val="accent3"/>
                </a:solidFill>
                <a:latin typeface="+mn-lt"/>
                <a:ea typeface="+mn-ea"/>
                <a:cs typeface="+mn-cs"/>
              </a:defRPr>
            </a:lvl2pPr>
            <a:lvl3pPr marL="800100" indent="-228600" algn="l" defTabSz="914400" rtl="0" eaLnBrk="1" latinLnBrk="0" hangingPunct="1">
              <a:lnSpc>
                <a:spcPct val="100000"/>
              </a:lnSpc>
              <a:spcBef>
                <a:spcPts val="500"/>
              </a:spcBef>
              <a:buClr>
                <a:schemeClr val="accent1"/>
              </a:buClr>
              <a:buFont typeface="Arial" panose="020B0604020202020204" pitchFamily="34" charset="0"/>
              <a:buChar char="•"/>
              <a:defRPr sz="2200" kern="1200">
                <a:solidFill>
                  <a:schemeClr val="accent3"/>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000"/>
              </a:spcAft>
            </a:pPr>
            <a:r>
              <a:rPr lang="en-US" dirty="0"/>
              <a:t>Important for child to know diagnosis and plan</a:t>
            </a:r>
          </a:p>
          <a:p>
            <a:pPr>
              <a:spcAft>
                <a:spcPts val="1000"/>
              </a:spcAft>
            </a:pPr>
            <a:r>
              <a:rPr lang="en-US" dirty="0"/>
              <a:t>Health care team members can help</a:t>
            </a:r>
          </a:p>
          <a:p>
            <a:pPr>
              <a:spcAft>
                <a:spcPts val="1000"/>
              </a:spcAft>
            </a:pPr>
            <a:r>
              <a:rPr lang="en-US" dirty="0"/>
              <a:t>Talk with your health care team about your needs</a:t>
            </a:r>
          </a:p>
        </p:txBody>
      </p:sp>
      <p:pic>
        <p:nvPicPr>
          <p:cNvPr id="3" name="Picture 2"/>
          <p:cNvPicPr>
            <a:picLocks noChangeAspect="1"/>
          </p:cNvPicPr>
          <p:nvPr/>
        </p:nvPicPr>
        <p:blipFill>
          <a:blip r:embed="rId3"/>
          <a:stretch>
            <a:fillRect/>
          </a:stretch>
        </p:blipFill>
        <p:spPr>
          <a:xfrm>
            <a:off x="5215961" y="4023360"/>
            <a:ext cx="3928039" cy="2819167"/>
          </a:xfrm>
          <a:prstGeom prst="rect">
            <a:avLst/>
          </a:prstGeom>
        </p:spPr>
      </p:pic>
      <p:sp>
        <p:nvSpPr>
          <p:cNvPr id="8" name="TextBox 7">
            <a:hlinkClick r:id="rId4" action="ppaction://hlinksldjump"/>
          </p:cNvPr>
          <p:cNvSpPr txBox="1"/>
          <p:nvPr/>
        </p:nvSpPr>
        <p:spPr>
          <a:xfrm>
            <a:off x="7437120" y="-15809"/>
            <a:ext cx="1706880"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1400" b="1" dirty="0">
                <a:solidFill>
                  <a:schemeClr val="accent5"/>
                </a:solidFill>
              </a:rPr>
              <a:t>Table of Contents</a:t>
            </a:r>
          </a:p>
        </p:txBody>
      </p:sp>
    </p:spTree>
    <p:extLst>
      <p:ext uri="{BB962C8B-B14F-4D97-AF65-F5344CB8AC3E}">
        <p14:creationId xmlns:p14="http://schemas.microsoft.com/office/powerpoint/2010/main" val="7599873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solidFill>
                  <a:schemeClr val="tx2">
                    <a:lumMod val="75000"/>
                  </a:schemeClr>
                </a:solidFill>
              </a:rPr>
              <a:t>Clinical Trials</a:t>
            </a:r>
          </a:p>
        </p:txBody>
      </p:sp>
      <p:sp>
        <p:nvSpPr>
          <p:cNvPr id="6" name="Content Placeholder 5"/>
          <p:cNvSpPr>
            <a:spLocks noGrp="1"/>
          </p:cNvSpPr>
          <p:nvPr>
            <p:ph idx="1"/>
          </p:nvPr>
        </p:nvSpPr>
        <p:spPr>
          <a:xfrm>
            <a:off x="381001" y="1371600"/>
            <a:ext cx="5334000" cy="4589585"/>
          </a:xfrm>
        </p:spPr>
        <p:txBody>
          <a:bodyPr>
            <a:normAutofit fontScale="92500" lnSpcReduction="10000"/>
          </a:bodyPr>
          <a:lstStyle/>
          <a:p>
            <a:r>
              <a:rPr lang="en-US" dirty="0"/>
              <a:t>Most children with cancer are treated on clinical trials</a:t>
            </a:r>
          </a:p>
          <a:p>
            <a:r>
              <a:rPr lang="en-US" dirty="0"/>
              <a:t>Children’s Oncology Group conducts clinical trials</a:t>
            </a:r>
          </a:p>
          <a:p>
            <a:r>
              <a:rPr lang="en-US" dirty="0"/>
              <a:t>Goal is to improve treatment and support for children with cancer</a:t>
            </a:r>
          </a:p>
          <a:p>
            <a:r>
              <a:rPr lang="en-US" dirty="0"/>
              <a:t>Your child’s doctor and health care team will explain if a trial is available for your child</a:t>
            </a:r>
          </a:p>
          <a:p>
            <a:r>
              <a:rPr lang="en-US" dirty="0"/>
              <a:t>You may choose whether or not to participate</a:t>
            </a:r>
          </a:p>
        </p:txBody>
      </p:sp>
      <p:pic>
        <p:nvPicPr>
          <p:cNvPr id="3" name="Picture 2"/>
          <p:cNvPicPr>
            <a:picLocks noChangeAspect="1"/>
          </p:cNvPicPr>
          <p:nvPr/>
        </p:nvPicPr>
        <p:blipFill rotWithShape="1">
          <a:blip r:embed="rId3"/>
          <a:srcRect l="10563" r="3695"/>
          <a:stretch/>
        </p:blipFill>
        <p:spPr>
          <a:xfrm>
            <a:off x="5908431" y="1576021"/>
            <a:ext cx="3042138" cy="4385164"/>
          </a:xfrm>
          <a:prstGeom prst="rect">
            <a:avLst/>
          </a:prstGeom>
        </p:spPr>
      </p:pic>
      <p:sp>
        <p:nvSpPr>
          <p:cNvPr id="7" name="TextBox 6">
            <a:hlinkClick r:id="rId4" action="ppaction://hlinksldjump"/>
          </p:cNvPr>
          <p:cNvSpPr txBox="1"/>
          <p:nvPr/>
        </p:nvSpPr>
        <p:spPr>
          <a:xfrm>
            <a:off x="7437120" y="-15809"/>
            <a:ext cx="1706880"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1400" b="1" dirty="0">
                <a:solidFill>
                  <a:schemeClr val="accent5"/>
                </a:solidFill>
              </a:rPr>
              <a:t>Table of Contents</a:t>
            </a:r>
          </a:p>
        </p:txBody>
      </p:sp>
    </p:spTree>
    <p:extLst>
      <p:ext uri="{BB962C8B-B14F-4D97-AF65-F5344CB8AC3E}">
        <p14:creationId xmlns:p14="http://schemas.microsoft.com/office/powerpoint/2010/main" val="23514676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solidFill>
                  <a:schemeClr val="tx2">
                    <a:lumMod val="75000"/>
                  </a:schemeClr>
                </a:solidFill>
              </a:rPr>
              <a:t>Treatment Overview</a:t>
            </a:r>
          </a:p>
        </p:txBody>
      </p:sp>
      <p:sp>
        <p:nvSpPr>
          <p:cNvPr id="6" name="Content Placeholder 5"/>
          <p:cNvSpPr>
            <a:spLocks noGrp="1"/>
          </p:cNvSpPr>
          <p:nvPr>
            <p:ph idx="1"/>
          </p:nvPr>
        </p:nvSpPr>
        <p:spPr>
          <a:xfrm>
            <a:off x="4763386" y="1371600"/>
            <a:ext cx="4152900" cy="5283932"/>
          </a:xfrm>
        </p:spPr>
        <p:txBody>
          <a:bodyPr>
            <a:normAutofit/>
          </a:bodyPr>
          <a:lstStyle/>
          <a:p>
            <a:r>
              <a:rPr lang="en-US" dirty="0"/>
              <a:t>Ask your health care team to help you complete your child’s </a:t>
            </a:r>
            <a:r>
              <a:rPr lang="en-US" b="1" dirty="0"/>
              <a:t>Treatment Overview</a:t>
            </a:r>
          </a:p>
          <a:p>
            <a:endParaRPr lang="en-US" dirty="0"/>
          </a:p>
          <a:p>
            <a:r>
              <a:rPr lang="en-US" dirty="0"/>
              <a:t>Keep this with you</a:t>
            </a:r>
          </a:p>
          <a:p>
            <a:endParaRPr lang="en-US" dirty="0"/>
          </a:p>
          <a:p>
            <a:r>
              <a:rPr lang="en-US" dirty="0"/>
              <a:t>Show it when needed, such as when visiting the Emergency Room</a:t>
            </a:r>
            <a:endParaRPr lang="en-US" dirty="0">
              <a:solidFill>
                <a:srgbClr val="FF0000"/>
              </a:solidFill>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95941" y="1137027"/>
            <a:ext cx="4254795" cy="5501577"/>
          </a:xfrm>
          <a:prstGeom prst="rect">
            <a:avLst/>
          </a:prstGeom>
          <a:ln w="28575">
            <a:solidFill>
              <a:schemeClr val="tx1"/>
            </a:solidFill>
          </a:ln>
        </p:spPr>
      </p:pic>
      <p:sp>
        <p:nvSpPr>
          <p:cNvPr id="7" name="TextBox 6">
            <a:hlinkClick r:id="rId4" action="ppaction://hlinksldjump"/>
          </p:cNvPr>
          <p:cNvSpPr txBox="1"/>
          <p:nvPr/>
        </p:nvSpPr>
        <p:spPr>
          <a:xfrm>
            <a:off x="7437120" y="-15809"/>
            <a:ext cx="1706880"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1400" b="1" dirty="0">
                <a:solidFill>
                  <a:schemeClr val="accent5"/>
                </a:solidFill>
              </a:rPr>
              <a:t>Table of Contents</a:t>
            </a:r>
          </a:p>
        </p:txBody>
      </p:sp>
    </p:spTree>
    <p:extLst>
      <p:ext uri="{BB962C8B-B14F-4D97-AF65-F5344CB8AC3E}">
        <p14:creationId xmlns:p14="http://schemas.microsoft.com/office/powerpoint/2010/main" val="7733648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014685" y="2447093"/>
            <a:ext cx="6905625" cy="664797"/>
          </a:xfrm>
        </p:spPr>
        <p:txBody>
          <a:bodyPr/>
          <a:lstStyle/>
          <a:p>
            <a:pPr marL="0" indent="0" algn="ctr">
              <a:buNone/>
            </a:pPr>
            <a:r>
              <a:rPr lang="en-US" sz="4800" dirty="0"/>
              <a:t>Who to Call for Help</a:t>
            </a:r>
          </a:p>
        </p:txBody>
      </p:sp>
      <p:sp>
        <p:nvSpPr>
          <p:cNvPr id="4" name="TextBox 3">
            <a:hlinkClick r:id="rId3" action="ppaction://hlinksldjump"/>
          </p:cNvPr>
          <p:cNvSpPr txBox="1"/>
          <p:nvPr/>
        </p:nvSpPr>
        <p:spPr>
          <a:xfrm>
            <a:off x="7437120" y="-15809"/>
            <a:ext cx="1706880"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1400" b="1" dirty="0">
                <a:solidFill>
                  <a:schemeClr val="accent5"/>
                </a:solidFill>
              </a:rPr>
              <a:t>Table of Contents</a:t>
            </a:r>
          </a:p>
        </p:txBody>
      </p:sp>
    </p:spTree>
    <p:extLst>
      <p:ext uri="{BB962C8B-B14F-4D97-AF65-F5344CB8AC3E}">
        <p14:creationId xmlns:p14="http://schemas.microsoft.com/office/powerpoint/2010/main" val="41215078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solidFill>
            <a:schemeClr val="bg2"/>
          </a:solidFill>
        </p:spPr>
        <p:txBody>
          <a:bodyPr>
            <a:normAutofit/>
          </a:bodyPr>
          <a:lstStyle/>
          <a:p>
            <a:endParaRPr lang="en-US" dirty="0"/>
          </a:p>
          <a:p>
            <a:pPr>
              <a:buNone/>
            </a:pPr>
            <a:r>
              <a:rPr lang="en-US" sz="3200" b="1" dirty="0">
                <a:latin typeface="Calibri" pitchFamily="34" charset="0"/>
              </a:rPr>
              <a:t>Daytime: </a:t>
            </a:r>
            <a:r>
              <a:rPr lang="en-US" sz="3200" dirty="0">
                <a:latin typeface="Calibri" pitchFamily="34" charset="0"/>
              </a:rPr>
              <a:t>_______________________________</a:t>
            </a:r>
          </a:p>
          <a:p>
            <a:pPr marL="0" indent="0">
              <a:buNone/>
            </a:pPr>
            <a:endParaRPr lang="en-US" sz="3200" dirty="0">
              <a:latin typeface="Calibri" pitchFamily="34" charset="0"/>
            </a:endParaRPr>
          </a:p>
          <a:p>
            <a:pPr>
              <a:buNone/>
            </a:pPr>
            <a:r>
              <a:rPr lang="en-US" sz="3200" b="1" dirty="0">
                <a:latin typeface="Calibri" pitchFamily="34" charset="0"/>
              </a:rPr>
              <a:t>After Hours: </a:t>
            </a:r>
            <a:r>
              <a:rPr lang="en-US" sz="3200" dirty="0">
                <a:latin typeface="Calibri" pitchFamily="34" charset="0"/>
              </a:rPr>
              <a:t>____________________________</a:t>
            </a:r>
          </a:p>
          <a:p>
            <a:endParaRPr lang="en-US" sz="3200" dirty="0">
              <a:latin typeface="Calibri" pitchFamily="34" charset="0"/>
            </a:endParaRPr>
          </a:p>
          <a:p>
            <a:pPr>
              <a:buNone/>
            </a:pPr>
            <a:r>
              <a:rPr lang="en-US" sz="3200" b="1" dirty="0">
                <a:latin typeface="Calibri" pitchFamily="34" charset="0"/>
              </a:rPr>
              <a:t>Other: </a:t>
            </a:r>
            <a:r>
              <a:rPr lang="en-US" sz="3200" dirty="0">
                <a:latin typeface="Calibri" pitchFamily="34" charset="0"/>
              </a:rPr>
              <a:t>_________________________________</a:t>
            </a:r>
          </a:p>
        </p:txBody>
      </p:sp>
      <p:sp>
        <p:nvSpPr>
          <p:cNvPr id="7" name="Title 1"/>
          <p:cNvSpPr>
            <a:spLocks noGrp="1"/>
          </p:cNvSpPr>
          <p:nvPr>
            <p:ph type="title"/>
          </p:nvPr>
        </p:nvSpPr>
        <p:spPr>
          <a:xfrm>
            <a:off x="152400" y="371475"/>
            <a:ext cx="8572500" cy="590921"/>
          </a:xfrm>
        </p:spPr>
        <p:txBody>
          <a:bodyPr/>
          <a:lstStyle/>
          <a:p>
            <a:r>
              <a:rPr lang="en-US" dirty="0">
                <a:solidFill>
                  <a:schemeClr val="tx2">
                    <a:lumMod val="75000"/>
                  </a:schemeClr>
                </a:solidFill>
              </a:rPr>
              <a:t>How to Reach Your Health Care Team</a:t>
            </a:r>
          </a:p>
        </p:txBody>
      </p:sp>
      <p:sp>
        <p:nvSpPr>
          <p:cNvPr id="5" name="TextBox 4">
            <a:hlinkClick r:id="rId3" action="ppaction://hlinksldjump"/>
          </p:cNvPr>
          <p:cNvSpPr txBox="1"/>
          <p:nvPr/>
        </p:nvSpPr>
        <p:spPr>
          <a:xfrm>
            <a:off x="7437120" y="0"/>
            <a:ext cx="1706880"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1400" b="1" dirty="0">
                <a:solidFill>
                  <a:schemeClr val="accent5"/>
                </a:solidFill>
              </a:rPr>
              <a:t>Table of Contents</a:t>
            </a:r>
          </a:p>
        </p:txBody>
      </p:sp>
    </p:spTree>
    <p:extLst>
      <p:ext uri="{BB962C8B-B14F-4D97-AF65-F5344CB8AC3E}">
        <p14:creationId xmlns:p14="http://schemas.microsoft.com/office/powerpoint/2010/main" val="8909777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014685" y="2447093"/>
            <a:ext cx="6905625" cy="664797"/>
          </a:xfrm>
        </p:spPr>
        <p:txBody>
          <a:bodyPr/>
          <a:lstStyle/>
          <a:p>
            <a:pPr marL="0" indent="0" algn="ctr">
              <a:buNone/>
            </a:pPr>
            <a:r>
              <a:rPr lang="en-US" sz="4800" dirty="0"/>
              <a:t>When to Call for Help</a:t>
            </a:r>
          </a:p>
        </p:txBody>
      </p:sp>
      <p:sp>
        <p:nvSpPr>
          <p:cNvPr id="4" name="TextBox 3">
            <a:hlinkClick r:id="rId3" action="ppaction://hlinksldjump"/>
          </p:cNvPr>
          <p:cNvSpPr txBox="1"/>
          <p:nvPr/>
        </p:nvSpPr>
        <p:spPr>
          <a:xfrm>
            <a:off x="7437120" y="-15809"/>
            <a:ext cx="1706880"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1400" b="1" dirty="0">
                <a:solidFill>
                  <a:schemeClr val="accent5"/>
                </a:solidFill>
              </a:rPr>
              <a:t>Table of Contents</a:t>
            </a:r>
          </a:p>
        </p:txBody>
      </p:sp>
    </p:spTree>
    <p:extLst>
      <p:ext uri="{BB962C8B-B14F-4D97-AF65-F5344CB8AC3E}">
        <p14:creationId xmlns:p14="http://schemas.microsoft.com/office/powerpoint/2010/main" val="2995200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728976" y="2687037"/>
            <a:ext cx="8084298" cy="3499414"/>
          </a:xfrm>
        </p:spPr>
        <p:txBody>
          <a:bodyPr>
            <a:normAutofit fontScale="92500"/>
          </a:bodyPr>
          <a:lstStyle/>
          <a:p>
            <a:pPr>
              <a:lnSpc>
                <a:spcPct val="100000"/>
              </a:lnSpc>
            </a:pPr>
            <a:r>
              <a:rPr lang="en-US" dirty="0"/>
              <a:t>Is not breathing or has severe difficulty breathing</a:t>
            </a:r>
          </a:p>
          <a:p>
            <a:pPr>
              <a:lnSpc>
                <a:spcPct val="100000"/>
              </a:lnSpc>
              <a:buNone/>
            </a:pPr>
            <a:endParaRPr lang="en-US" sz="1100" dirty="0"/>
          </a:p>
          <a:p>
            <a:pPr>
              <a:lnSpc>
                <a:spcPct val="100000"/>
              </a:lnSpc>
            </a:pPr>
            <a:r>
              <a:rPr lang="en-US" dirty="0"/>
              <a:t>Has skin and/or lips that look blue</a:t>
            </a:r>
          </a:p>
          <a:p>
            <a:pPr>
              <a:lnSpc>
                <a:spcPct val="100000"/>
              </a:lnSpc>
              <a:buNone/>
            </a:pPr>
            <a:endParaRPr lang="en-US" sz="1100" dirty="0"/>
          </a:p>
          <a:p>
            <a:pPr>
              <a:lnSpc>
                <a:spcPct val="100000"/>
              </a:lnSpc>
            </a:pPr>
            <a:r>
              <a:rPr lang="en-US" dirty="0"/>
              <a:t>Is having a seizure </a:t>
            </a:r>
          </a:p>
          <a:p>
            <a:pPr>
              <a:lnSpc>
                <a:spcPct val="100000"/>
              </a:lnSpc>
              <a:buNone/>
            </a:pPr>
            <a:endParaRPr lang="en-US" sz="1100" dirty="0"/>
          </a:p>
          <a:p>
            <a:pPr>
              <a:lnSpc>
                <a:spcPct val="100000"/>
              </a:lnSpc>
            </a:pPr>
            <a:r>
              <a:rPr lang="en-US" dirty="0"/>
              <a:t>Does not wake up after you have tried to wake them</a:t>
            </a:r>
          </a:p>
        </p:txBody>
      </p:sp>
      <p:sp>
        <p:nvSpPr>
          <p:cNvPr id="12" name="Rectangle 11"/>
          <p:cNvSpPr/>
          <p:nvPr/>
        </p:nvSpPr>
        <p:spPr>
          <a:xfrm>
            <a:off x="1324792" y="1530083"/>
            <a:ext cx="7819208" cy="646331"/>
          </a:xfrm>
          <a:prstGeom prst="rect">
            <a:avLst/>
          </a:prstGeom>
        </p:spPr>
        <p:txBody>
          <a:bodyPr wrap="square">
            <a:spAutoFit/>
          </a:bodyPr>
          <a:lstStyle/>
          <a:p>
            <a:r>
              <a:rPr lang="en-US" sz="3600" b="1" dirty="0"/>
              <a:t>Call </a:t>
            </a:r>
            <a:r>
              <a:rPr lang="en-US" sz="3600" b="1" dirty="0">
                <a:solidFill>
                  <a:srgbClr val="FF0000"/>
                </a:solidFill>
              </a:rPr>
              <a:t>911</a:t>
            </a:r>
            <a:r>
              <a:rPr lang="en-US" sz="3600" b="1" dirty="0">
                <a:effectLst>
                  <a:outerShdw blurRad="38100" dist="38100" dir="2700000" algn="tl">
                    <a:srgbClr val="000000">
                      <a:alpha val="43137"/>
                    </a:srgbClr>
                  </a:outerShdw>
                </a:effectLst>
              </a:rPr>
              <a:t> </a:t>
            </a:r>
            <a:r>
              <a:rPr lang="en-US" sz="3600" b="1" dirty="0"/>
              <a:t>immediately if your child:</a:t>
            </a:r>
          </a:p>
        </p:txBody>
      </p:sp>
      <p:sp>
        <p:nvSpPr>
          <p:cNvPr id="15" name="Title 1"/>
          <p:cNvSpPr>
            <a:spLocks noGrp="1"/>
          </p:cNvSpPr>
          <p:nvPr>
            <p:ph type="title"/>
          </p:nvPr>
        </p:nvSpPr>
        <p:spPr>
          <a:xfrm>
            <a:off x="152400" y="371475"/>
            <a:ext cx="8572500" cy="590921"/>
          </a:xfrm>
        </p:spPr>
        <p:txBody>
          <a:bodyPr/>
          <a:lstStyle/>
          <a:p>
            <a:r>
              <a:rPr lang="en-US" dirty="0">
                <a:solidFill>
                  <a:srgbClr val="FF0000"/>
                </a:solidFill>
              </a:rPr>
              <a:t>Emergency Help</a:t>
            </a:r>
          </a:p>
        </p:txBody>
      </p:sp>
      <p:sp>
        <p:nvSpPr>
          <p:cNvPr id="7" name="TextBox 6">
            <a:hlinkClick r:id="rId3" action="ppaction://hlinksldjump"/>
          </p:cNvPr>
          <p:cNvSpPr txBox="1"/>
          <p:nvPr/>
        </p:nvSpPr>
        <p:spPr>
          <a:xfrm>
            <a:off x="7437120" y="11703"/>
            <a:ext cx="1706880"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1400" b="1" dirty="0">
                <a:solidFill>
                  <a:schemeClr val="accent5"/>
                </a:solidFill>
              </a:rPr>
              <a:t>Table of Contents</a:t>
            </a:r>
          </a:p>
        </p:txBody>
      </p:sp>
      <p:pic>
        <p:nvPicPr>
          <p:cNvPr id="10" name="Picture 9" descr="1541552938.png"/>
          <p:cNvPicPr>
            <a:picLocks noChangeAspect="1"/>
          </p:cNvPicPr>
          <p:nvPr/>
        </p:nvPicPr>
        <p:blipFill>
          <a:blip r:embed="rId4" cstate="print"/>
          <a:stretch>
            <a:fillRect/>
          </a:stretch>
        </p:blipFill>
        <p:spPr>
          <a:xfrm>
            <a:off x="5919486" y="3297564"/>
            <a:ext cx="2349303" cy="1743508"/>
          </a:xfrm>
          <a:prstGeom prst="rect">
            <a:avLst/>
          </a:prstGeom>
        </p:spPr>
      </p:pic>
      <p:grpSp>
        <p:nvGrpSpPr>
          <p:cNvPr id="3" name="Group 2"/>
          <p:cNvGrpSpPr/>
          <p:nvPr/>
        </p:nvGrpSpPr>
        <p:grpSpPr>
          <a:xfrm>
            <a:off x="238623" y="1084553"/>
            <a:ext cx="980704" cy="1537390"/>
            <a:chOff x="238623" y="1084553"/>
            <a:chExt cx="980704" cy="1537390"/>
          </a:xfrm>
        </p:grpSpPr>
        <p:pic>
          <p:nvPicPr>
            <p:cNvPr id="11" name="Picture 10"/>
            <p:cNvPicPr>
              <a:picLocks noChangeAspect="1"/>
            </p:cNvPicPr>
            <p:nvPr/>
          </p:nvPicPr>
          <p:blipFill rotWithShape="1">
            <a:blip r:embed="rId5" cstate="print">
              <a:extLst>
                <a:ext uri="{28A0092B-C50C-407E-A947-70E740481C1C}">
                  <a14:useLocalDpi xmlns:a14="http://schemas.microsoft.com/office/drawing/2010/main" val="0"/>
                </a:ext>
              </a:extLst>
            </a:blip>
            <a:srcRect l="33611" r="29288"/>
            <a:stretch/>
          </p:blipFill>
          <p:spPr>
            <a:xfrm rot="20931738">
              <a:off x="370122" y="1084553"/>
              <a:ext cx="813848" cy="1537390"/>
            </a:xfrm>
            <a:prstGeom prst="rect">
              <a:avLst/>
            </a:prstGeom>
          </p:spPr>
        </p:pic>
        <p:sp>
          <p:nvSpPr>
            <p:cNvPr id="17" name="TextBox 16"/>
            <p:cNvSpPr txBox="1"/>
            <p:nvPr/>
          </p:nvSpPr>
          <p:spPr>
            <a:xfrm rot="20967758">
              <a:off x="238623" y="1506895"/>
              <a:ext cx="980704" cy="584775"/>
            </a:xfrm>
            <a:prstGeom prst="rect">
              <a:avLst/>
            </a:prstGeom>
            <a:noFill/>
          </p:spPr>
          <p:txBody>
            <a:bodyPr wrap="square" rtlCol="0">
              <a:spAutoFit/>
            </a:bodyPr>
            <a:lstStyle/>
            <a:p>
              <a:pPr algn="ctr"/>
              <a:r>
                <a:rPr lang="en-US" sz="1600" b="1" i="1" dirty="0">
                  <a:solidFill>
                    <a:srgbClr val="FF0000"/>
                  </a:solidFill>
                </a:rPr>
                <a:t>Call </a:t>
              </a:r>
            </a:p>
            <a:p>
              <a:pPr algn="ctr"/>
              <a:r>
                <a:rPr lang="en-US" sz="1600" b="1" i="1" dirty="0">
                  <a:solidFill>
                    <a:srgbClr val="FF0000"/>
                  </a:solidFill>
                </a:rPr>
                <a:t>9-1-1</a:t>
              </a:r>
            </a:p>
          </p:txBody>
        </p:sp>
      </p:grpSp>
    </p:spTree>
    <p:extLst>
      <p:ext uri="{BB962C8B-B14F-4D97-AF65-F5344CB8AC3E}">
        <p14:creationId xmlns:p14="http://schemas.microsoft.com/office/powerpoint/2010/main" val="31111476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txBox="1">
            <a:spLocks/>
          </p:cNvSpPr>
          <p:nvPr/>
        </p:nvSpPr>
        <p:spPr>
          <a:xfrm>
            <a:off x="266700" y="340995"/>
            <a:ext cx="7308923" cy="590921"/>
          </a:xfrm>
          <a:prstGeom prst="rect">
            <a:avLst/>
          </a:prstGeom>
        </p:spPr>
        <p:txBody>
          <a:bodyPr vert="horz" wrap="square" lIns="91430" tIns="45715" rIns="91430" bIns="45715">
            <a:spAutoFit/>
          </a:bodyPr>
          <a:lstStyle>
            <a:lvl1pPr algn="l" defTabSz="914400" rtl="0" eaLnBrk="1" latinLnBrk="0" hangingPunct="1">
              <a:lnSpc>
                <a:spcPct val="90000"/>
              </a:lnSpc>
              <a:spcBef>
                <a:spcPct val="0"/>
              </a:spcBef>
              <a:buNone/>
              <a:defRPr lang="en-US" sz="3600" b="1" kern="1200" dirty="0">
                <a:solidFill>
                  <a:schemeClr val="accent2"/>
                </a:solidFill>
                <a:latin typeface="+mn-lt"/>
                <a:ea typeface="+mj-ea"/>
                <a:cs typeface="+mj-cs"/>
              </a:defRPr>
            </a:lvl1pPr>
          </a:lstStyle>
          <a:p>
            <a:r>
              <a:rPr lang="en-US" dirty="0">
                <a:solidFill>
                  <a:schemeClr val="tx2">
                    <a:lumMod val="75000"/>
                  </a:schemeClr>
                </a:solidFill>
              </a:rPr>
              <a:t>When to Call for </a:t>
            </a:r>
            <a:r>
              <a:rPr lang="en-US" dirty="0">
                <a:solidFill>
                  <a:srgbClr val="FF0000"/>
                </a:solidFill>
              </a:rPr>
              <a:t>Immediate </a:t>
            </a:r>
            <a:r>
              <a:rPr lang="en-US" dirty="0">
                <a:solidFill>
                  <a:schemeClr val="tx2">
                    <a:lumMod val="75000"/>
                  </a:schemeClr>
                </a:solidFill>
              </a:rPr>
              <a:t>Help</a:t>
            </a:r>
          </a:p>
        </p:txBody>
      </p:sp>
      <p:sp>
        <p:nvSpPr>
          <p:cNvPr id="15" name="Content Placeholder 14"/>
          <p:cNvSpPr>
            <a:spLocks noGrp="1"/>
          </p:cNvSpPr>
          <p:nvPr>
            <p:ph idx="1"/>
          </p:nvPr>
        </p:nvSpPr>
        <p:spPr>
          <a:xfrm>
            <a:off x="1834226" y="2078459"/>
            <a:ext cx="1735183" cy="735874"/>
          </a:xfrm>
        </p:spPr>
        <p:txBody>
          <a:bodyPr>
            <a:normAutofit/>
          </a:bodyPr>
          <a:lstStyle/>
          <a:p>
            <a:pPr marL="0" indent="0">
              <a:buNone/>
            </a:pPr>
            <a:r>
              <a:rPr lang="en-US" sz="4000" b="1" dirty="0"/>
              <a:t>Fever:</a:t>
            </a:r>
          </a:p>
          <a:p>
            <a:pPr marL="0" indent="0">
              <a:buNone/>
            </a:pPr>
            <a:endParaRPr lang="en-US" dirty="0"/>
          </a:p>
        </p:txBody>
      </p:sp>
      <p:sp>
        <p:nvSpPr>
          <p:cNvPr id="12" name="Rectangle 11"/>
          <p:cNvSpPr/>
          <p:nvPr/>
        </p:nvSpPr>
        <p:spPr>
          <a:xfrm>
            <a:off x="-19050" y="1159430"/>
            <a:ext cx="9144000" cy="830997"/>
          </a:xfrm>
          <a:prstGeom prst="rect">
            <a:avLst/>
          </a:prstGeom>
          <a:solidFill>
            <a:schemeClr val="bg2"/>
          </a:solidFill>
        </p:spPr>
        <p:txBody>
          <a:bodyPr wrap="square">
            <a:spAutoFit/>
          </a:bodyPr>
          <a:lstStyle/>
          <a:p>
            <a:pPr algn="ctr"/>
            <a:r>
              <a:rPr lang="en-US" sz="2400" b="1" i="1" dirty="0">
                <a:solidFill>
                  <a:schemeClr val="accent6"/>
                </a:solidFill>
              </a:rPr>
              <a:t>Insert your hospital/clinic </a:t>
            </a:r>
          </a:p>
          <a:p>
            <a:pPr algn="ctr"/>
            <a:r>
              <a:rPr lang="en-US" sz="2400" b="1" i="1" dirty="0">
                <a:solidFill>
                  <a:schemeClr val="accent6"/>
                </a:solidFill>
              </a:rPr>
              <a:t>phone numbers here:</a:t>
            </a:r>
          </a:p>
        </p:txBody>
      </p:sp>
      <p:sp>
        <p:nvSpPr>
          <p:cNvPr id="16" name="TextBox 15">
            <a:hlinkClick r:id="rId3" action="ppaction://hlinksldjump"/>
          </p:cNvPr>
          <p:cNvSpPr txBox="1"/>
          <p:nvPr/>
        </p:nvSpPr>
        <p:spPr>
          <a:xfrm>
            <a:off x="7418070" y="-10586"/>
            <a:ext cx="1706880"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1400" b="1" dirty="0">
                <a:solidFill>
                  <a:schemeClr val="accent5"/>
                </a:solidFill>
              </a:rPr>
              <a:t>Table of Contents</a:t>
            </a:r>
          </a:p>
        </p:txBody>
      </p:sp>
      <p:sp>
        <p:nvSpPr>
          <p:cNvPr id="8" name="TextBox 7"/>
          <p:cNvSpPr txBox="1"/>
          <p:nvPr/>
        </p:nvSpPr>
        <p:spPr>
          <a:xfrm>
            <a:off x="1125855" y="5410974"/>
            <a:ext cx="6854190" cy="584775"/>
          </a:xfrm>
          <a:prstGeom prst="rect">
            <a:avLst/>
          </a:prstGeom>
          <a:solidFill>
            <a:schemeClr val="tx2">
              <a:lumMod val="75000"/>
            </a:schemeClr>
          </a:solidFill>
          <a:effectLst>
            <a:outerShdw blurRad="50800" dist="38100" dir="2700000" algn="tl" rotWithShape="0">
              <a:prstClr val="black">
                <a:alpha val="40000"/>
              </a:prstClr>
            </a:outerShdw>
          </a:effectLst>
        </p:spPr>
        <p:txBody>
          <a:bodyPr wrap="square" rtlCol="0">
            <a:spAutoFit/>
          </a:bodyPr>
          <a:lstStyle/>
          <a:p>
            <a:pPr algn="ctr"/>
            <a:r>
              <a:rPr lang="en-US" sz="3200" b="1" dirty="0">
                <a:solidFill>
                  <a:schemeClr val="accent5"/>
                </a:solidFill>
              </a:rPr>
              <a:t>Do not wait until the clinic opens</a:t>
            </a:r>
          </a:p>
        </p:txBody>
      </p:sp>
      <p:grpSp>
        <p:nvGrpSpPr>
          <p:cNvPr id="2" name="Group 1"/>
          <p:cNvGrpSpPr/>
          <p:nvPr/>
        </p:nvGrpSpPr>
        <p:grpSpPr>
          <a:xfrm>
            <a:off x="349891" y="2808253"/>
            <a:ext cx="1215010" cy="2031976"/>
            <a:chOff x="349891" y="2808253"/>
            <a:chExt cx="1215010" cy="2031976"/>
          </a:xfrm>
        </p:grpSpPr>
        <p:pic>
          <p:nvPicPr>
            <p:cNvPr id="14" name="Picture 13"/>
            <p:cNvPicPr>
              <a:picLocks noChangeAspect="1"/>
            </p:cNvPicPr>
            <p:nvPr/>
          </p:nvPicPr>
          <p:blipFill rotWithShape="1">
            <a:blip r:embed="rId4" cstate="print">
              <a:extLst>
                <a:ext uri="{28A0092B-C50C-407E-A947-70E740481C1C}">
                  <a14:useLocalDpi xmlns:a14="http://schemas.microsoft.com/office/drawing/2010/main" val="0"/>
                </a:ext>
              </a:extLst>
            </a:blip>
            <a:srcRect l="33611" r="29288"/>
            <a:stretch/>
          </p:blipFill>
          <p:spPr>
            <a:xfrm rot="20931738">
              <a:off x="397449" y="2808253"/>
              <a:ext cx="1167452" cy="2031976"/>
            </a:xfrm>
            <a:prstGeom prst="rect">
              <a:avLst/>
            </a:prstGeom>
          </p:spPr>
        </p:pic>
        <p:sp>
          <p:nvSpPr>
            <p:cNvPr id="22" name="TextBox 21"/>
            <p:cNvSpPr txBox="1"/>
            <p:nvPr/>
          </p:nvSpPr>
          <p:spPr>
            <a:xfrm rot="20967758">
              <a:off x="349891" y="3278794"/>
              <a:ext cx="1148125" cy="1015663"/>
            </a:xfrm>
            <a:prstGeom prst="rect">
              <a:avLst/>
            </a:prstGeom>
            <a:noFill/>
          </p:spPr>
          <p:txBody>
            <a:bodyPr wrap="square" rtlCol="0">
              <a:spAutoFit/>
            </a:bodyPr>
            <a:lstStyle/>
            <a:p>
              <a:pPr algn="ctr"/>
              <a:r>
                <a:rPr lang="en-US" sz="2000" b="1" i="1" dirty="0">
                  <a:solidFill>
                    <a:srgbClr val="FF0000"/>
                  </a:solidFill>
                </a:rPr>
                <a:t>Call </a:t>
              </a:r>
            </a:p>
            <a:p>
              <a:pPr algn="ctr"/>
              <a:r>
                <a:rPr lang="en-US" sz="2000" b="1" i="1" dirty="0">
                  <a:solidFill>
                    <a:srgbClr val="FF0000"/>
                  </a:solidFill>
                </a:rPr>
                <a:t>right away!</a:t>
              </a:r>
            </a:p>
          </p:txBody>
        </p:sp>
      </p:grpSp>
      <p:sp>
        <p:nvSpPr>
          <p:cNvPr id="18" name="Content Placeholder 14"/>
          <p:cNvSpPr txBox="1">
            <a:spLocks/>
          </p:cNvSpPr>
          <p:nvPr/>
        </p:nvSpPr>
        <p:spPr>
          <a:xfrm>
            <a:off x="1867784" y="4497622"/>
            <a:ext cx="4520824" cy="735874"/>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Clr>
                <a:schemeClr val="accent2"/>
              </a:buClr>
              <a:buFont typeface="Wingdings" panose="05000000000000000000" pitchFamily="2" charset="2"/>
              <a:buChar char="§"/>
              <a:defRPr sz="2800" kern="1200">
                <a:solidFill>
                  <a:srgbClr val="006579"/>
                </a:solidFill>
                <a:latin typeface="+mn-lt"/>
                <a:ea typeface="+mn-ea"/>
                <a:cs typeface="+mn-cs"/>
              </a:defRPr>
            </a:lvl1pPr>
            <a:lvl2pPr marL="514350" indent="-228600" algn="l" defTabSz="914400" rtl="0" eaLnBrk="1" latinLnBrk="0" hangingPunct="1">
              <a:lnSpc>
                <a:spcPct val="100000"/>
              </a:lnSpc>
              <a:spcBef>
                <a:spcPts val="500"/>
              </a:spcBef>
              <a:buClr>
                <a:srgbClr val="006579"/>
              </a:buClr>
              <a:buSzPct val="80000"/>
              <a:buFont typeface="Arial" panose="020B0604020202020204" pitchFamily="34" charset="0"/>
              <a:buChar char="♦"/>
              <a:defRPr sz="2400" kern="1200">
                <a:solidFill>
                  <a:schemeClr val="accent3"/>
                </a:solidFill>
                <a:latin typeface="+mn-lt"/>
                <a:ea typeface="+mn-ea"/>
                <a:cs typeface="+mn-cs"/>
              </a:defRPr>
            </a:lvl2pPr>
            <a:lvl3pPr marL="800100" indent="-228600" algn="l" defTabSz="914400" rtl="0" eaLnBrk="1" latinLnBrk="0" hangingPunct="1">
              <a:lnSpc>
                <a:spcPct val="100000"/>
              </a:lnSpc>
              <a:spcBef>
                <a:spcPts val="500"/>
              </a:spcBef>
              <a:buClr>
                <a:schemeClr val="accent1"/>
              </a:buClr>
              <a:buFont typeface="Arial" panose="020B0604020202020204" pitchFamily="34" charset="0"/>
              <a:buChar char="•"/>
              <a:defRPr sz="2200" kern="1200">
                <a:solidFill>
                  <a:schemeClr val="accent3"/>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sz="4000" b="1" dirty="0"/>
              <a:t>Chills (shivering)</a:t>
            </a:r>
          </a:p>
          <a:p>
            <a:pPr marL="0" indent="0">
              <a:buFont typeface="Wingdings" panose="05000000000000000000" pitchFamily="2" charset="2"/>
              <a:buNone/>
            </a:pPr>
            <a:endParaRPr lang="en-US" sz="3200" dirty="0"/>
          </a:p>
        </p:txBody>
      </p:sp>
      <p:sp>
        <p:nvSpPr>
          <p:cNvPr id="19" name="TextBox 18"/>
          <p:cNvSpPr txBox="1"/>
          <p:nvPr/>
        </p:nvSpPr>
        <p:spPr>
          <a:xfrm>
            <a:off x="1880403" y="2794733"/>
            <a:ext cx="6370462" cy="1661993"/>
          </a:xfrm>
          <a:prstGeom prst="rect">
            <a:avLst/>
          </a:prstGeom>
          <a:solidFill>
            <a:schemeClr val="bg2"/>
          </a:solidFill>
        </p:spPr>
        <p:txBody>
          <a:bodyPr wrap="square" rtlCol="0">
            <a:spAutoFit/>
          </a:bodyPr>
          <a:lstStyle/>
          <a:p>
            <a:pPr algn="ctr">
              <a:buClr>
                <a:schemeClr val="accent2"/>
              </a:buClr>
            </a:pPr>
            <a:endParaRPr lang="en-US" sz="2800" dirty="0">
              <a:solidFill>
                <a:schemeClr val="accent6"/>
              </a:solidFill>
              <a:latin typeface="Calibri" pitchFamily="34" charset="0"/>
            </a:endParaRPr>
          </a:p>
          <a:p>
            <a:pPr algn="ctr">
              <a:buClr>
                <a:schemeClr val="accent2"/>
              </a:buClr>
            </a:pPr>
            <a:r>
              <a:rPr lang="en-US" sz="2800" b="1" i="1" dirty="0">
                <a:solidFill>
                  <a:schemeClr val="accent6"/>
                </a:solidFill>
                <a:latin typeface="Calibri" pitchFamily="34" charset="0"/>
              </a:rPr>
              <a:t>Insert your hospital/clinic </a:t>
            </a:r>
          </a:p>
          <a:p>
            <a:pPr algn="ctr">
              <a:buClr>
                <a:schemeClr val="accent2"/>
              </a:buClr>
            </a:pPr>
            <a:r>
              <a:rPr lang="en-US" sz="2800" b="1" i="1" dirty="0">
                <a:solidFill>
                  <a:schemeClr val="accent6"/>
                </a:solidFill>
                <a:latin typeface="Calibri" pitchFamily="34" charset="0"/>
              </a:rPr>
              <a:t>fever guidelines here</a:t>
            </a:r>
            <a:endParaRPr lang="en-US" sz="2800" dirty="0">
              <a:solidFill>
                <a:schemeClr val="accent6"/>
              </a:solidFill>
              <a:latin typeface="Calibri" pitchFamily="34" charset="0"/>
            </a:endParaRPr>
          </a:p>
          <a:p>
            <a:pPr algn="ctr">
              <a:buClr>
                <a:schemeClr val="accent2">
                  <a:lumMod val="75000"/>
                </a:schemeClr>
              </a:buClr>
              <a:buFont typeface="Wingdings" pitchFamily="2" charset="2"/>
              <a:buChar char="§"/>
            </a:pPr>
            <a:endParaRPr lang="en-US" dirty="0">
              <a:latin typeface="Calibri" pitchFamily="34" charset="0"/>
            </a:endParaRPr>
          </a:p>
        </p:txBody>
      </p:sp>
    </p:spTree>
    <p:extLst>
      <p:ext uri="{BB962C8B-B14F-4D97-AF65-F5344CB8AC3E}">
        <p14:creationId xmlns:p14="http://schemas.microsoft.com/office/powerpoint/2010/main" val="39015435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lumMod val="75000"/>
                  </a:schemeClr>
                </a:solidFill>
              </a:rPr>
              <a:t>Taking Your Child’s Temperature</a:t>
            </a:r>
          </a:p>
        </p:txBody>
      </p:sp>
      <p:sp>
        <p:nvSpPr>
          <p:cNvPr id="3" name="Content Placeholder 2"/>
          <p:cNvSpPr>
            <a:spLocks noGrp="1"/>
          </p:cNvSpPr>
          <p:nvPr>
            <p:ph idx="1"/>
          </p:nvPr>
        </p:nvSpPr>
        <p:spPr>
          <a:xfrm>
            <a:off x="381000" y="1371600"/>
            <a:ext cx="6700284" cy="4515202"/>
          </a:xfrm>
        </p:spPr>
        <p:txBody>
          <a:bodyPr/>
          <a:lstStyle/>
          <a:p>
            <a:r>
              <a:rPr lang="en-US" dirty="0"/>
              <a:t>Have working thermometer</a:t>
            </a:r>
          </a:p>
          <a:p>
            <a:endParaRPr lang="en-US" dirty="0"/>
          </a:p>
          <a:p>
            <a:r>
              <a:rPr lang="en-US" dirty="0"/>
              <a:t>Learn how to take child’s temperature</a:t>
            </a:r>
          </a:p>
          <a:p>
            <a:endParaRPr lang="en-US" dirty="0"/>
          </a:p>
          <a:p>
            <a:r>
              <a:rPr lang="en-US" dirty="0"/>
              <a:t>Check child’s temperature if they feel warm or do not look or feel well</a:t>
            </a:r>
          </a:p>
          <a:p>
            <a:endParaRPr lang="en-US" dirty="0"/>
          </a:p>
          <a:p>
            <a:r>
              <a:rPr lang="en-US" dirty="0"/>
              <a:t>Do not take a rectal temperature</a:t>
            </a:r>
          </a:p>
        </p:txBody>
      </p:sp>
      <p:sp>
        <p:nvSpPr>
          <p:cNvPr id="7" name="TextBox 6">
            <a:hlinkClick r:id="rId3" action="ppaction://hlinksldjump"/>
          </p:cNvPr>
          <p:cNvSpPr txBox="1"/>
          <p:nvPr/>
        </p:nvSpPr>
        <p:spPr>
          <a:xfrm>
            <a:off x="7437120" y="-15809"/>
            <a:ext cx="1706880"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1400" b="1" dirty="0">
                <a:solidFill>
                  <a:schemeClr val="accent5"/>
                </a:solidFill>
              </a:rPr>
              <a:t>Table of Contents</a:t>
            </a:r>
          </a:p>
        </p:txBody>
      </p:sp>
      <p:pic>
        <p:nvPicPr>
          <p:cNvPr id="10" name="Picture 9"/>
          <p:cNvPicPr>
            <a:picLocks noChangeAspect="1"/>
          </p:cNvPicPr>
          <p:nvPr/>
        </p:nvPicPr>
        <p:blipFill>
          <a:blip r:embed="rId4"/>
          <a:stretch>
            <a:fillRect/>
          </a:stretch>
        </p:blipFill>
        <p:spPr>
          <a:xfrm rot="16200000">
            <a:off x="5042316" y="3258168"/>
            <a:ext cx="5352868" cy="1274932"/>
          </a:xfrm>
          <a:prstGeom prst="rect">
            <a:avLst/>
          </a:prstGeom>
        </p:spPr>
      </p:pic>
    </p:spTree>
    <p:extLst>
      <p:ext uri="{BB962C8B-B14F-4D97-AF65-F5344CB8AC3E}">
        <p14:creationId xmlns:p14="http://schemas.microsoft.com/office/powerpoint/2010/main" val="13316795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21780" y="1214786"/>
            <a:ext cx="8024812" cy="4431983"/>
          </a:xfrm>
        </p:spPr>
        <p:txBody>
          <a:bodyPr/>
          <a:lstStyle/>
          <a:p>
            <a:pPr marL="342900" lvl="0" indent="-342900" defTabSz="914400">
              <a:buClrTx/>
              <a:buAutoNum type="arabicPeriod"/>
              <a:defRPr/>
            </a:pPr>
            <a:r>
              <a:rPr lang="en-US" sz="1600" b="1" dirty="0">
                <a:solidFill>
                  <a:schemeClr val="accent6"/>
                </a:solidFill>
              </a:rPr>
              <a:t>Insert your hospital phone numbers, fever guidelines, and other information called out on the slides in Yellow. </a:t>
            </a:r>
            <a:r>
              <a:rPr lang="en-US" sz="1600" i="1" dirty="0">
                <a:solidFill>
                  <a:schemeClr val="accent6"/>
                </a:solidFill>
              </a:rPr>
              <a:t>You can remove the yellow color of the text box once you have entered your hospital info.</a:t>
            </a:r>
          </a:p>
          <a:p>
            <a:pPr marL="342900" lvl="0" indent="-342900" defTabSz="914400">
              <a:buClrTx/>
              <a:buAutoNum type="arabicPeriod"/>
              <a:defRPr/>
            </a:pPr>
            <a:endParaRPr lang="en-US" sz="1600" i="1" dirty="0">
              <a:solidFill>
                <a:schemeClr val="accent6"/>
              </a:solidFill>
            </a:endParaRPr>
          </a:p>
          <a:p>
            <a:pPr marL="342900" lvl="0" indent="-342900" defTabSz="914400">
              <a:buClrTx/>
              <a:buAutoNum type="arabicPeriod"/>
              <a:defRPr/>
            </a:pPr>
            <a:r>
              <a:rPr lang="en-US" sz="1600" b="1" dirty="0">
                <a:solidFill>
                  <a:schemeClr val="accent6"/>
                </a:solidFill>
              </a:rPr>
              <a:t>Add additional hospital specific slides as needed.</a:t>
            </a:r>
          </a:p>
          <a:p>
            <a:pPr marL="342900" lvl="0" indent="-342900" defTabSz="914400">
              <a:buClrTx/>
              <a:buAutoNum type="arabicPeriod"/>
              <a:defRPr/>
            </a:pPr>
            <a:endParaRPr lang="en-US" sz="1600" dirty="0">
              <a:solidFill>
                <a:schemeClr val="accent6"/>
              </a:solidFill>
            </a:endParaRPr>
          </a:p>
          <a:p>
            <a:pPr marL="342900" lvl="0" indent="-342900" defTabSz="914400">
              <a:buClrTx/>
              <a:buAutoNum type="arabicPeriod"/>
              <a:defRPr/>
            </a:pPr>
            <a:r>
              <a:rPr lang="en-US" sz="1600" b="1" dirty="0">
                <a:solidFill>
                  <a:schemeClr val="accent6"/>
                </a:solidFill>
              </a:rPr>
              <a:t>COG slides cannot be edited, except to enter hospital specific information</a:t>
            </a:r>
          </a:p>
          <a:p>
            <a:pPr marL="342900" lvl="0" indent="-342900" defTabSz="914400">
              <a:buClrTx/>
              <a:buAutoNum type="arabicPeriod"/>
              <a:defRPr/>
            </a:pPr>
            <a:endParaRPr lang="en-US" sz="1600" b="1" dirty="0">
              <a:solidFill>
                <a:schemeClr val="accent6"/>
              </a:solidFill>
            </a:endParaRPr>
          </a:p>
          <a:p>
            <a:pPr marL="342900" lvl="0" indent="-342900" defTabSz="914400">
              <a:buClrTx/>
              <a:buAutoNum type="arabicPeriod"/>
              <a:defRPr/>
            </a:pPr>
            <a:r>
              <a:rPr lang="en-US" sz="1600" b="1" dirty="0">
                <a:solidFill>
                  <a:schemeClr val="accent6"/>
                </a:solidFill>
              </a:rPr>
              <a:t>You can print each slide and use as a flip chart. </a:t>
            </a:r>
            <a:r>
              <a:rPr lang="en-US" sz="1600" i="1" dirty="0">
                <a:solidFill>
                  <a:schemeClr val="accent6"/>
                </a:solidFill>
              </a:rPr>
              <a:t>Print or show only the slides that are appropriate for the patient/family.</a:t>
            </a:r>
          </a:p>
          <a:p>
            <a:pPr marL="342900" lvl="0" indent="-342900" defTabSz="914400">
              <a:buClrTx/>
              <a:buAutoNum type="arabicPeriod"/>
              <a:defRPr/>
            </a:pPr>
            <a:endParaRPr lang="en-US" sz="1600" dirty="0">
              <a:solidFill>
                <a:schemeClr val="accent6"/>
              </a:solidFill>
            </a:endParaRPr>
          </a:p>
          <a:p>
            <a:pPr marL="342900" lvl="0" indent="-342900" defTabSz="914400">
              <a:buClrTx/>
              <a:buAutoNum type="arabicPeriod"/>
              <a:defRPr/>
            </a:pPr>
            <a:r>
              <a:rPr lang="en-US" sz="1600" b="1" dirty="0">
                <a:solidFill>
                  <a:schemeClr val="accent6"/>
                </a:solidFill>
              </a:rPr>
              <a:t>You can also view as a slideshow on a desktop, laptop, or tablet and use navigation links</a:t>
            </a:r>
            <a:r>
              <a:rPr lang="en-US" sz="1600" dirty="0">
                <a:solidFill>
                  <a:schemeClr val="accent6"/>
                </a:solidFill>
              </a:rPr>
              <a:t>. </a:t>
            </a:r>
            <a:r>
              <a:rPr lang="en-US" sz="1600" i="1" dirty="0">
                <a:solidFill>
                  <a:schemeClr val="accent6"/>
                </a:solidFill>
              </a:rPr>
              <a:t>Each block on the Table of Contents slide is a hyperlink to the corresponding content. If presenting on a computer/tablet, use the “Table of Contents” button to link back to the Table of Contents page so you can navigate to the appropriate content for the patient/family you are teaching (e.g. Choose the Port to review port information and skip the slides on the PICC and External CVL since the patient does not have those types of lines). </a:t>
            </a:r>
          </a:p>
        </p:txBody>
      </p:sp>
      <p:sp>
        <p:nvSpPr>
          <p:cNvPr id="3" name="Text Placeholder 2"/>
          <p:cNvSpPr>
            <a:spLocks noGrp="1"/>
          </p:cNvSpPr>
          <p:nvPr>
            <p:ph type="body" sz="quarter" idx="11"/>
          </p:nvPr>
        </p:nvSpPr>
        <p:spPr>
          <a:xfrm>
            <a:off x="1144552" y="398836"/>
            <a:ext cx="6905625" cy="498598"/>
          </a:xfrm>
        </p:spPr>
        <p:txBody>
          <a:bodyPr/>
          <a:lstStyle/>
          <a:p>
            <a:pPr marL="0" indent="0" algn="ctr">
              <a:buNone/>
            </a:pPr>
            <a:r>
              <a:rPr lang="en-US" dirty="0"/>
              <a:t>How to Use this Slide Set</a:t>
            </a:r>
          </a:p>
        </p:txBody>
      </p:sp>
    </p:spTree>
    <p:extLst>
      <p:ext uri="{BB962C8B-B14F-4D97-AF65-F5344CB8AC3E}">
        <p14:creationId xmlns:p14="http://schemas.microsoft.com/office/powerpoint/2010/main" val="2292875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txBox="1">
            <a:spLocks/>
          </p:cNvSpPr>
          <p:nvPr/>
        </p:nvSpPr>
        <p:spPr>
          <a:xfrm>
            <a:off x="266700" y="340995"/>
            <a:ext cx="8572500" cy="590921"/>
          </a:xfrm>
          <a:prstGeom prst="rect">
            <a:avLst/>
          </a:prstGeom>
        </p:spPr>
        <p:txBody>
          <a:bodyPr vert="horz" lIns="91430" tIns="45715" rIns="91430" bIns="45715">
            <a:spAutoFit/>
          </a:bodyPr>
          <a:lstStyle>
            <a:lvl1pPr algn="l" defTabSz="914400" rtl="0" eaLnBrk="1" latinLnBrk="0" hangingPunct="1">
              <a:lnSpc>
                <a:spcPct val="90000"/>
              </a:lnSpc>
              <a:spcBef>
                <a:spcPct val="0"/>
              </a:spcBef>
              <a:buNone/>
              <a:defRPr lang="en-US" sz="3600" b="1" kern="1200" dirty="0">
                <a:solidFill>
                  <a:schemeClr val="accent2"/>
                </a:solidFill>
                <a:latin typeface="+mn-lt"/>
                <a:ea typeface="+mj-ea"/>
                <a:cs typeface="+mj-cs"/>
              </a:defRPr>
            </a:lvl1pPr>
          </a:lstStyle>
          <a:p>
            <a:r>
              <a:rPr lang="en-US" dirty="0">
                <a:solidFill>
                  <a:schemeClr val="tx2">
                    <a:lumMod val="75000"/>
                  </a:schemeClr>
                </a:solidFill>
              </a:rPr>
              <a:t>When to Call for </a:t>
            </a:r>
            <a:r>
              <a:rPr lang="en-US" dirty="0">
                <a:solidFill>
                  <a:srgbClr val="FF0000"/>
                </a:solidFill>
              </a:rPr>
              <a:t>Immediate</a:t>
            </a:r>
            <a:r>
              <a:rPr lang="en-US" dirty="0">
                <a:solidFill>
                  <a:schemeClr val="tx2">
                    <a:lumMod val="75000"/>
                  </a:schemeClr>
                </a:solidFill>
              </a:rPr>
              <a:t> Help</a:t>
            </a:r>
          </a:p>
        </p:txBody>
      </p:sp>
      <p:sp>
        <p:nvSpPr>
          <p:cNvPr id="8" name="TextBox 7"/>
          <p:cNvSpPr txBox="1"/>
          <p:nvPr/>
        </p:nvSpPr>
        <p:spPr>
          <a:xfrm>
            <a:off x="1141353" y="5253257"/>
            <a:ext cx="6854190" cy="584775"/>
          </a:xfrm>
          <a:prstGeom prst="rect">
            <a:avLst/>
          </a:prstGeom>
          <a:solidFill>
            <a:schemeClr val="tx2">
              <a:lumMod val="75000"/>
            </a:schemeClr>
          </a:solidFill>
          <a:effectLst>
            <a:outerShdw blurRad="50800" dist="38100" dir="2700000" algn="tl" rotWithShape="0">
              <a:prstClr val="black">
                <a:alpha val="40000"/>
              </a:prstClr>
            </a:outerShdw>
          </a:effectLst>
        </p:spPr>
        <p:txBody>
          <a:bodyPr wrap="square" rtlCol="0">
            <a:spAutoFit/>
          </a:bodyPr>
          <a:lstStyle/>
          <a:p>
            <a:pPr algn="ctr"/>
            <a:r>
              <a:rPr lang="en-US" sz="3200" b="1" dirty="0">
                <a:solidFill>
                  <a:schemeClr val="accent5"/>
                </a:solidFill>
              </a:rPr>
              <a:t>Do not wait until the clinic opens</a:t>
            </a:r>
          </a:p>
        </p:txBody>
      </p:sp>
      <p:sp>
        <p:nvSpPr>
          <p:cNvPr id="15" name="Content Placeholder 14"/>
          <p:cNvSpPr>
            <a:spLocks noGrp="1"/>
          </p:cNvSpPr>
          <p:nvPr>
            <p:ph idx="1"/>
          </p:nvPr>
        </p:nvSpPr>
        <p:spPr>
          <a:xfrm>
            <a:off x="2236038" y="2435917"/>
            <a:ext cx="5531427" cy="2504189"/>
          </a:xfrm>
        </p:spPr>
        <p:txBody>
          <a:bodyPr>
            <a:noAutofit/>
          </a:bodyPr>
          <a:lstStyle/>
          <a:p>
            <a:pPr marL="0" indent="0">
              <a:buNone/>
            </a:pPr>
            <a:r>
              <a:rPr lang="en-US" sz="3600" b="1" dirty="0"/>
              <a:t>Trouble with breathing</a:t>
            </a:r>
          </a:p>
          <a:p>
            <a:pPr marL="0" indent="0">
              <a:spcBef>
                <a:spcPts val="0"/>
              </a:spcBef>
              <a:buNone/>
            </a:pPr>
            <a:endParaRPr lang="en-US" sz="3600" b="1" dirty="0"/>
          </a:p>
          <a:p>
            <a:pPr marL="0" indent="0">
              <a:buNone/>
            </a:pPr>
            <a:r>
              <a:rPr lang="en-US" sz="3600" b="1" dirty="0"/>
              <a:t>Bleeding that does not stop within 5-10 minutes</a:t>
            </a:r>
          </a:p>
        </p:txBody>
      </p:sp>
      <p:sp>
        <p:nvSpPr>
          <p:cNvPr id="6" name="Rectangle 5"/>
          <p:cNvSpPr/>
          <p:nvPr/>
        </p:nvSpPr>
        <p:spPr>
          <a:xfrm>
            <a:off x="-19050" y="1159430"/>
            <a:ext cx="9144000" cy="830997"/>
          </a:xfrm>
          <a:prstGeom prst="rect">
            <a:avLst/>
          </a:prstGeom>
          <a:solidFill>
            <a:schemeClr val="bg2"/>
          </a:solidFill>
        </p:spPr>
        <p:txBody>
          <a:bodyPr wrap="square">
            <a:spAutoFit/>
          </a:bodyPr>
          <a:lstStyle/>
          <a:p>
            <a:pPr algn="ctr"/>
            <a:r>
              <a:rPr lang="en-US" sz="2400" b="1" i="1" dirty="0">
                <a:solidFill>
                  <a:schemeClr val="accent6"/>
                </a:solidFill>
              </a:rPr>
              <a:t>Insert your hospital/clinic </a:t>
            </a:r>
          </a:p>
          <a:p>
            <a:pPr algn="ctr"/>
            <a:r>
              <a:rPr lang="en-US" sz="2400" b="1" i="1" dirty="0">
                <a:solidFill>
                  <a:schemeClr val="accent6"/>
                </a:solidFill>
              </a:rPr>
              <a:t>phone numbers here:</a:t>
            </a:r>
          </a:p>
        </p:txBody>
      </p:sp>
      <p:sp>
        <p:nvSpPr>
          <p:cNvPr id="11" name="TextBox 10">
            <a:hlinkClick r:id="rId3" action="ppaction://hlinksldjump"/>
          </p:cNvPr>
          <p:cNvSpPr txBox="1"/>
          <p:nvPr/>
        </p:nvSpPr>
        <p:spPr>
          <a:xfrm>
            <a:off x="7437120" y="2728"/>
            <a:ext cx="1706880"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1400" b="1" dirty="0">
                <a:solidFill>
                  <a:schemeClr val="accent5"/>
                </a:solidFill>
              </a:rPr>
              <a:t>Table of Contents</a:t>
            </a:r>
          </a:p>
        </p:txBody>
      </p:sp>
      <p:grpSp>
        <p:nvGrpSpPr>
          <p:cNvPr id="13" name="Group 12"/>
          <p:cNvGrpSpPr/>
          <p:nvPr/>
        </p:nvGrpSpPr>
        <p:grpSpPr>
          <a:xfrm>
            <a:off x="349891" y="2808253"/>
            <a:ext cx="1215010" cy="2031976"/>
            <a:chOff x="349891" y="2808253"/>
            <a:chExt cx="1215010" cy="2031976"/>
          </a:xfrm>
        </p:grpSpPr>
        <p:pic>
          <p:nvPicPr>
            <p:cNvPr id="14" name="Picture 13"/>
            <p:cNvPicPr>
              <a:picLocks noChangeAspect="1"/>
            </p:cNvPicPr>
            <p:nvPr/>
          </p:nvPicPr>
          <p:blipFill rotWithShape="1">
            <a:blip r:embed="rId4" cstate="print">
              <a:extLst>
                <a:ext uri="{28A0092B-C50C-407E-A947-70E740481C1C}">
                  <a14:useLocalDpi xmlns:a14="http://schemas.microsoft.com/office/drawing/2010/main" val="0"/>
                </a:ext>
              </a:extLst>
            </a:blip>
            <a:srcRect l="33611" r="29288"/>
            <a:stretch/>
          </p:blipFill>
          <p:spPr>
            <a:xfrm rot="20931738">
              <a:off x="397449" y="2808253"/>
              <a:ext cx="1167452" cy="2031976"/>
            </a:xfrm>
            <a:prstGeom prst="rect">
              <a:avLst/>
            </a:prstGeom>
          </p:spPr>
        </p:pic>
        <p:sp>
          <p:nvSpPr>
            <p:cNvPr id="16" name="TextBox 15"/>
            <p:cNvSpPr txBox="1"/>
            <p:nvPr/>
          </p:nvSpPr>
          <p:spPr>
            <a:xfrm rot="20967758">
              <a:off x="349891" y="3278794"/>
              <a:ext cx="1148125" cy="1015663"/>
            </a:xfrm>
            <a:prstGeom prst="rect">
              <a:avLst/>
            </a:prstGeom>
            <a:noFill/>
          </p:spPr>
          <p:txBody>
            <a:bodyPr wrap="square" rtlCol="0">
              <a:spAutoFit/>
            </a:bodyPr>
            <a:lstStyle/>
            <a:p>
              <a:pPr algn="ctr"/>
              <a:r>
                <a:rPr lang="en-US" sz="2000" b="1" i="1" dirty="0">
                  <a:solidFill>
                    <a:srgbClr val="FF0000"/>
                  </a:solidFill>
                </a:rPr>
                <a:t>Call </a:t>
              </a:r>
            </a:p>
            <a:p>
              <a:pPr algn="ctr"/>
              <a:r>
                <a:rPr lang="en-US" sz="2000" b="1" i="1" dirty="0">
                  <a:solidFill>
                    <a:srgbClr val="FF0000"/>
                  </a:solidFill>
                </a:rPr>
                <a:t>right away!</a:t>
              </a:r>
            </a:p>
          </p:txBody>
        </p:sp>
      </p:grpSp>
    </p:spTree>
    <p:extLst>
      <p:ext uri="{BB962C8B-B14F-4D97-AF65-F5344CB8AC3E}">
        <p14:creationId xmlns:p14="http://schemas.microsoft.com/office/powerpoint/2010/main" val="23203188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p:cNvSpPr>
            <a:spLocks noGrp="1"/>
          </p:cNvSpPr>
          <p:nvPr>
            <p:ph idx="1"/>
          </p:nvPr>
        </p:nvSpPr>
        <p:spPr>
          <a:xfrm>
            <a:off x="2133600" y="2314666"/>
            <a:ext cx="6705600" cy="3339782"/>
          </a:xfrm>
        </p:spPr>
        <p:txBody>
          <a:bodyPr>
            <a:noAutofit/>
          </a:bodyPr>
          <a:lstStyle/>
          <a:p>
            <a:pPr marL="0" indent="0">
              <a:buNone/>
            </a:pPr>
            <a:r>
              <a:rPr lang="en-US" sz="3600" b="1" dirty="0"/>
              <a:t>Change in behavior </a:t>
            </a:r>
          </a:p>
          <a:p>
            <a:pPr marL="0" indent="0">
              <a:buNone/>
            </a:pPr>
            <a:endParaRPr lang="en-US" sz="1800" b="1" dirty="0"/>
          </a:p>
          <a:p>
            <a:pPr marL="0" indent="0">
              <a:buNone/>
            </a:pPr>
            <a:r>
              <a:rPr lang="en-US" sz="3600" b="1" dirty="0"/>
              <a:t>Sudden change in vision</a:t>
            </a:r>
          </a:p>
          <a:p>
            <a:pPr marL="0" indent="0">
              <a:buNone/>
            </a:pPr>
            <a:endParaRPr lang="en-US" sz="1800" b="1" dirty="0"/>
          </a:p>
          <a:p>
            <a:pPr marL="0" indent="0">
              <a:buNone/>
            </a:pPr>
            <a:r>
              <a:rPr lang="en-US" sz="3600" b="1" dirty="0"/>
              <a:t>Severe or repeated headache </a:t>
            </a:r>
          </a:p>
        </p:txBody>
      </p:sp>
      <p:sp>
        <p:nvSpPr>
          <p:cNvPr id="4" name="Title 4"/>
          <p:cNvSpPr txBox="1">
            <a:spLocks/>
          </p:cNvSpPr>
          <p:nvPr/>
        </p:nvSpPr>
        <p:spPr>
          <a:xfrm>
            <a:off x="266700" y="340995"/>
            <a:ext cx="8572500" cy="590921"/>
          </a:xfrm>
          <a:prstGeom prst="rect">
            <a:avLst/>
          </a:prstGeom>
        </p:spPr>
        <p:txBody>
          <a:bodyPr vert="horz" lIns="91430" tIns="45715" rIns="91430" bIns="45715">
            <a:spAutoFit/>
          </a:bodyPr>
          <a:lstStyle>
            <a:lvl1pPr algn="l" defTabSz="914400" rtl="0" eaLnBrk="1" latinLnBrk="0" hangingPunct="1">
              <a:lnSpc>
                <a:spcPct val="90000"/>
              </a:lnSpc>
              <a:spcBef>
                <a:spcPct val="0"/>
              </a:spcBef>
              <a:buNone/>
              <a:defRPr lang="en-US" sz="3600" b="1" kern="1200" dirty="0">
                <a:solidFill>
                  <a:schemeClr val="accent2"/>
                </a:solidFill>
                <a:latin typeface="+mn-lt"/>
                <a:ea typeface="+mj-ea"/>
                <a:cs typeface="+mj-cs"/>
              </a:defRPr>
            </a:lvl1pPr>
          </a:lstStyle>
          <a:p>
            <a:r>
              <a:rPr lang="en-US" dirty="0">
                <a:solidFill>
                  <a:schemeClr val="tx2">
                    <a:lumMod val="75000"/>
                  </a:schemeClr>
                </a:solidFill>
              </a:rPr>
              <a:t>When to Call for </a:t>
            </a:r>
            <a:r>
              <a:rPr lang="en-US" dirty="0">
                <a:solidFill>
                  <a:srgbClr val="FF0000"/>
                </a:solidFill>
              </a:rPr>
              <a:t>Immediate</a:t>
            </a:r>
            <a:r>
              <a:rPr lang="en-US" dirty="0"/>
              <a:t> </a:t>
            </a:r>
            <a:r>
              <a:rPr lang="en-US" dirty="0">
                <a:solidFill>
                  <a:schemeClr val="tx2">
                    <a:lumMod val="75000"/>
                  </a:schemeClr>
                </a:solidFill>
              </a:rPr>
              <a:t>Help</a:t>
            </a:r>
          </a:p>
        </p:txBody>
      </p:sp>
      <p:sp>
        <p:nvSpPr>
          <p:cNvPr id="8" name="TextBox 7"/>
          <p:cNvSpPr txBox="1"/>
          <p:nvPr/>
        </p:nvSpPr>
        <p:spPr>
          <a:xfrm>
            <a:off x="1125855" y="5312782"/>
            <a:ext cx="6854190" cy="584775"/>
          </a:xfrm>
          <a:prstGeom prst="rect">
            <a:avLst/>
          </a:prstGeom>
          <a:solidFill>
            <a:schemeClr val="tx2">
              <a:lumMod val="75000"/>
            </a:schemeClr>
          </a:solidFill>
          <a:effectLst>
            <a:outerShdw blurRad="50800" dist="38100" dir="2700000" algn="tl" rotWithShape="0">
              <a:prstClr val="black">
                <a:alpha val="40000"/>
              </a:prstClr>
            </a:outerShdw>
          </a:effectLst>
        </p:spPr>
        <p:txBody>
          <a:bodyPr wrap="square" rtlCol="0">
            <a:spAutoFit/>
          </a:bodyPr>
          <a:lstStyle/>
          <a:p>
            <a:pPr algn="ctr"/>
            <a:r>
              <a:rPr lang="en-US" sz="3200" b="1" dirty="0">
                <a:solidFill>
                  <a:schemeClr val="accent5"/>
                </a:solidFill>
              </a:rPr>
              <a:t>Do not wait until the clinic opens</a:t>
            </a:r>
          </a:p>
        </p:txBody>
      </p:sp>
      <p:sp>
        <p:nvSpPr>
          <p:cNvPr id="6" name="Rectangle 5"/>
          <p:cNvSpPr/>
          <p:nvPr/>
        </p:nvSpPr>
        <p:spPr>
          <a:xfrm>
            <a:off x="-19050" y="1159430"/>
            <a:ext cx="9144000" cy="830997"/>
          </a:xfrm>
          <a:prstGeom prst="rect">
            <a:avLst/>
          </a:prstGeom>
          <a:solidFill>
            <a:schemeClr val="bg2"/>
          </a:solidFill>
        </p:spPr>
        <p:txBody>
          <a:bodyPr wrap="square">
            <a:spAutoFit/>
          </a:bodyPr>
          <a:lstStyle/>
          <a:p>
            <a:pPr algn="ctr"/>
            <a:r>
              <a:rPr lang="en-US" sz="2400" b="1" i="1" dirty="0">
                <a:solidFill>
                  <a:schemeClr val="accent6"/>
                </a:solidFill>
              </a:rPr>
              <a:t>Insert your hospital/clinic </a:t>
            </a:r>
          </a:p>
          <a:p>
            <a:pPr algn="ctr"/>
            <a:r>
              <a:rPr lang="en-US" sz="2400" b="1" i="1" dirty="0">
                <a:solidFill>
                  <a:schemeClr val="accent6"/>
                </a:solidFill>
              </a:rPr>
              <a:t>phone numbers here:</a:t>
            </a:r>
          </a:p>
        </p:txBody>
      </p:sp>
      <p:sp>
        <p:nvSpPr>
          <p:cNvPr id="11" name="TextBox 10">
            <a:hlinkClick r:id="rId3" action="ppaction://hlinksldjump"/>
          </p:cNvPr>
          <p:cNvSpPr txBox="1"/>
          <p:nvPr/>
        </p:nvSpPr>
        <p:spPr>
          <a:xfrm>
            <a:off x="7436000" y="11068"/>
            <a:ext cx="1706880"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1400" b="1" dirty="0">
                <a:solidFill>
                  <a:schemeClr val="accent5"/>
                </a:solidFill>
              </a:rPr>
              <a:t>Table of Contents</a:t>
            </a:r>
          </a:p>
        </p:txBody>
      </p:sp>
      <p:grpSp>
        <p:nvGrpSpPr>
          <p:cNvPr id="9" name="Group 8"/>
          <p:cNvGrpSpPr/>
          <p:nvPr/>
        </p:nvGrpSpPr>
        <p:grpSpPr>
          <a:xfrm>
            <a:off x="349891" y="2808253"/>
            <a:ext cx="1215010" cy="2031976"/>
            <a:chOff x="349891" y="2808253"/>
            <a:chExt cx="1215010" cy="2031976"/>
          </a:xfrm>
        </p:grpSpPr>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3611" r="29288"/>
            <a:stretch/>
          </p:blipFill>
          <p:spPr>
            <a:xfrm rot="20931738">
              <a:off x="397449" y="2808253"/>
              <a:ext cx="1167452" cy="2031976"/>
            </a:xfrm>
            <a:prstGeom prst="rect">
              <a:avLst/>
            </a:prstGeom>
          </p:spPr>
        </p:pic>
        <p:sp>
          <p:nvSpPr>
            <p:cNvPr id="14" name="TextBox 13"/>
            <p:cNvSpPr txBox="1"/>
            <p:nvPr/>
          </p:nvSpPr>
          <p:spPr>
            <a:xfrm rot="20967758">
              <a:off x="349891" y="3278794"/>
              <a:ext cx="1148125" cy="1015663"/>
            </a:xfrm>
            <a:prstGeom prst="rect">
              <a:avLst/>
            </a:prstGeom>
            <a:noFill/>
          </p:spPr>
          <p:txBody>
            <a:bodyPr wrap="square" rtlCol="0">
              <a:spAutoFit/>
            </a:bodyPr>
            <a:lstStyle/>
            <a:p>
              <a:pPr algn="ctr"/>
              <a:r>
                <a:rPr lang="en-US" sz="2000" b="1" i="1" dirty="0">
                  <a:solidFill>
                    <a:srgbClr val="FF0000"/>
                  </a:solidFill>
                </a:rPr>
                <a:t>Call </a:t>
              </a:r>
            </a:p>
            <a:p>
              <a:pPr algn="ctr"/>
              <a:r>
                <a:rPr lang="en-US" sz="2000" b="1" i="1" dirty="0">
                  <a:solidFill>
                    <a:srgbClr val="FF0000"/>
                  </a:solidFill>
                </a:rPr>
                <a:t>right away!</a:t>
              </a:r>
            </a:p>
          </p:txBody>
        </p:sp>
      </p:grpSp>
    </p:spTree>
    <p:extLst>
      <p:ext uri="{BB962C8B-B14F-4D97-AF65-F5344CB8AC3E}">
        <p14:creationId xmlns:p14="http://schemas.microsoft.com/office/powerpoint/2010/main" val="20529808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txBox="1">
            <a:spLocks/>
          </p:cNvSpPr>
          <p:nvPr/>
        </p:nvSpPr>
        <p:spPr>
          <a:xfrm>
            <a:off x="266700" y="340995"/>
            <a:ext cx="8572500" cy="590921"/>
          </a:xfrm>
          <a:prstGeom prst="rect">
            <a:avLst/>
          </a:prstGeom>
        </p:spPr>
        <p:txBody>
          <a:bodyPr vert="horz" lIns="91430" tIns="45715" rIns="91430" bIns="45715">
            <a:spAutoFit/>
          </a:bodyPr>
          <a:lstStyle>
            <a:lvl1pPr algn="l" defTabSz="914400" rtl="0" eaLnBrk="1" latinLnBrk="0" hangingPunct="1">
              <a:lnSpc>
                <a:spcPct val="90000"/>
              </a:lnSpc>
              <a:spcBef>
                <a:spcPct val="0"/>
              </a:spcBef>
              <a:buNone/>
              <a:defRPr lang="en-US" sz="3600" b="1" kern="1200" dirty="0">
                <a:solidFill>
                  <a:schemeClr val="accent2"/>
                </a:solidFill>
                <a:latin typeface="+mn-lt"/>
                <a:ea typeface="+mj-ea"/>
                <a:cs typeface="+mj-cs"/>
              </a:defRPr>
            </a:lvl1pPr>
          </a:lstStyle>
          <a:p>
            <a:r>
              <a:rPr lang="en-US" dirty="0">
                <a:solidFill>
                  <a:schemeClr val="tx2">
                    <a:lumMod val="75000"/>
                  </a:schemeClr>
                </a:solidFill>
              </a:rPr>
              <a:t>When to Call for </a:t>
            </a:r>
            <a:r>
              <a:rPr lang="en-US" dirty="0">
                <a:solidFill>
                  <a:srgbClr val="FF0000"/>
                </a:solidFill>
              </a:rPr>
              <a:t>Immediate</a:t>
            </a:r>
            <a:r>
              <a:rPr lang="en-US" dirty="0"/>
              <a:t> </a:t>
            </a:r>
            <a:r>
              <a:rPr lang="en-US" dirty="0">
                <a:solidFill>
                  <a:schemeClr val="tx2">
                    <a:lumMod val="75000"/>
                  </a:schemeClr>
                </a:solidFill>
              </a:rPr>
              <a:t>Help</a:t>
            </a:r>
          </a:p>
        </p:txBody>
      </p:sp>
      <p:sp>
        <p:nvSpPr>
          <p:cNvPr id="8" name="TextBox 7"/>
          <p:cNvSpPr txBox="1"/>
          <p:nvPr/>
        </p:nvSpPr>
        <p:spPr>
          <a:xfrm>
            <a:off x="1125855" y="5312782"/>
            <a:ext cx="6854190" cy="584775"/>
          </a:xfrm>
          <a:prstGeom prst="rect">
            <a:avLst/>
          </a:prstGeom>
          <a:solidFill>
            <a:schemeClr val="tx2">
              <a:lumMod val="75000"/>
            </a:schemeClr>
          </a:solidFill>
          <a:effectLst>
            <a:outerShdw blurRad="50800" dist="38100" dir="2700000" algn="tl" rotWithShape="0">
              <a:prstClr val="black">
                <a:alpha val="40000"/>
              </a:prstClr>
            </a:outerShdw>
          </a:effectLst>
        </p:spPr>
        <p:txBody>
          <a:bodyPr wrap="square" rtlCol="0">
            <a:spAutoFit/>
          </a:bodyPr>
          <a:lstStyle/>
          <a:p>
            <a:pPr algn="ctr"/>
            <a:r>
              <a:rPr lang="en-US" sz="3200" b="1" dirty="0">
                <a:solidFill>
                  <a:schemeClr val="accent5"/>
                </a:solidFill>
              </a:rPr>
              <a:t>Do not wait until the clinic opens</a:t>
            </a:r>
          </a:p>
        </p:txBody>
      </p:sp>
      <p:sp>
        <p:nvSpPr>
          <p:cNvPr id="15" name="Content Placeholder 14"/>
          <p:cNvSpPr>
            <a:spLocks noGrp="1"/>
          </p:cNvSpPr>
          <p:nvPr>
            <p:ph idx="1"/>
          </p:nvPr>
        </p:nvSpPr>
        <p:spPr>
          <a:xfrm>
            <a:off x="2080760" y="2296903"/>
            <a:ext cx="6758440" cy="3380909"/>
          </a:xfrm>
        </p:spPr>
        <p:txBody>
          <a:bodyPr>
            <a:normAutofit/>
          </a:bodyPr>
          <a:lstStyle/>
          <a:p>
            <a:pPr marL="0" indent="0">
              <a:buNone/>
            </a:pPr>
            <a:r>
              <a:rPr lang="en-US" sz="3200" b="1" dirty="0"/>
              <a:t>New weakness</a:t>
            </a:r>
          </a:p>
          <a:p>
            <a:pPr marL="0" indent="0">
              <a:buNone/>
            </a:pPr>
            <a:endParaRPr lang="en-US" sz="1600" b="1" dirty="0"/>
          </a:p>
          <a:p>
            <a:pPr marL="0" indent="0">
              <a:buNone/>
            </a:pPr>
            <a:r>
              <a:rPr lang="en-US" sz="3200" b="1" dirty="0"/>
              <a:t>Uncontrolled pain </a:t>
            </a:r>
          </a:p>
          <a:p>
            <a:pPr marL="0" indent="0">
              <a:buNone/>
            </a:pPr>
            <a:endParaRPr lang="en-US" sz="1600" b="1" dirty="0"/>
          </a:p>
          <a:p>
            <a:pPr marL="0" indent="0">
              <a:buNone/>
            </a:pPr>
            <a:r>
              <a:rPr lang="en-US" sz="3200" b="1" dirty="0"/>
              <a:t>A break or leak in the central line</a:t>
            </a:r>
          </a:p>
        </p:txBody>
      </p:sp>
      <p:sp>
        <p:nvSpPr>
          <p:cNvPr id="6" name="Rectangle 5"/>
          <p:cNvSpPr/>
          <p:nvPr/>
        </p:nvSpPr>
        <p:spPr>
          <a:xfrm>
            <a:off x="-19050" y="1159430"/>
            <a:ext cx="9144000" cy="830997"/>
          </a:xfrm>
          <a:prstGeom prst="rect">
            <a:avLst/>
          </a:prstGeom>
          <a:solidFill>
            <a:schemeClr val="bg2"/>
          </a:solidFill>
        </p:spPr>
        <p:txBody>
          <a:bodyPr wrap="square">
            <a:spAutoFit/>
          </a:bodyPr>
          <a:lstStyle/>
          <a:p>
            <a:pPr algn="ctr"/>
            <a:r>
              <a:rPr lang="en-US" sz="2400" b="1" i="1" dirty="0">
                <a:solidFill>
                  <a:schemeClr val="accent6"/>
                </a:solidFill>
              </a:rPr>
              <a:t>Insert your hospital/clinic </a:t>
            </a:r>
          </a:p>
          <a:p>
            <a:pPr algn="ctr"/>
            <a:r>
              <a:rPr lang="en-US" sz="2400" b="1" i="1" dirty="0">
                <a:solidFill>
                  <a:schemeClr val="accent6"/>
                </a:solidFill>
              </a:rPr>
              <a:t>phone numbers here:</a:t>
            </a:r>
          </a:p>
        </p:txBody>
      </p:sp>
      <p:sp>
        <p:nvSpPr>
          <p:cNvPr id="11" name="TextBox 10">
            <a:hlinkClick r:id="rId3" action="ppaction://hlinksldjump"/>
          </p:cNvPr>
          <p:cNvSpPr txBox="1"/>
          <p:nvPr/>
        </p:nvSpPr>
        <p:spPr>
          <a:xfrm>
            <a:off x="7431405" y="-9102"/>
            <a:ext cx="1706880"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1400" b="1" dirty="0">
                <a:solidFill>
                  <a:schemeClr val="accent5"/>
                </a:solidFill>
              </a:rPr>
              <a:t>Table of Contents</a:t>
            </a:r>
          </a:p>
        </p:txBody>
      </p:sp>
      <p:grpSp>
        <p:nvGrpSpPr>
          <p:cNvPr id="9" name="Group 8"/>
          <p:cNvGrpSpPr/>
          <p:nvPr/>
        </p:nvGrpSpPr>
        <p:grpSpPr>
          <a:xfrm>
            <a:off x="349891" y="2808253"/>
            <a:ext cx="1215010" cy="2031976"/>
            <a:chOff x="349891" y="2808253"/>
            <a:chExt cx="1215010" cy="2031976"/>
          </a:xfrm>
        </p:grpSpPr>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3611" r="29288"/>
            <a:stretch/>
          </p:blipFill>
          <p:spPr>
            <a:xfrm rot="20931738">
              <a:off x="397449" y="2808253"/>
              <a:ext cx="1167452" cy="2031976"/>
            </a:xfrm>
            <a:prstGeom prst="rect">
              <a:avLst/>
            </a:prstGeom>
          </p:spPr>
        </p:pic>
        <p:sp>
          <p:nvSpPr>
            <p:cNvPr id="14" name="TextBox 13"/>
            <p:cNvSpPr txBox="1"/>
            <p:nvPr/>
          </p:nvSpPr>
          <p:spPr>
            <a:xfrm rot="20967758">
              <a:off x="349891" y="3278794"/>
              <a:ext cx="1148125" cy="1015663"/>
            </a:xfrm>
            <a:prstGeom prst="rect">
              <a:avLst/>
            </a:prstGeom>
            <a:noFill/>
          </p:spPr>
          <p:txBody>
            <a:bodyPr wrap="square" rtlCol="0">
              <a:spAutoFit/>
            </a:bodyPr>
            <a:lstStyle/>
            <a:p>
              <a:pPr algn="ctr"/>
              <a:r>
                <a:rPr lang="en-US" sz="2000" b="1" i="1" dirty="0">
                  <a:solidFill>
                    <a:srgbClr val="FF0000"/>
                  </a:solidFill>
                </a:rPr>
                <a:t>Call </a:t>
              </a:r>
            </a:p>
            <a:p>
              <a:pPr algn="ctr"/>
              <a:r>
                <a:rPr lang="en-US" sz="2000" b="1" i="1" dirty="0">
                  <a:solidFill>
                    <a:srgbClr val="FF0000"/>
                  </a:solidFill>
                </a:rPr>
                <a:t>right away!</a:t>
              </a:r>
            </a:p>
          </p:txBody>
        </p:sp>
      </p:grpSp>
    </p:spTree>
    <p:extLst>
      <p:ext uri="{BB962C8B-B14F-4D97-AF65-F5344CB8AC3E}">
        <p14:creationId xmlns:p14="http://schemas.microsoft.com/office/powerpoint/2010/main" val="15372064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txBox="1">
            <a:spLocks/>
          </p:cNvSpPr>
          <p:nvPr/>
        </p:nvSpPr>
        <p:spPr>
          <a:xfrm>
            <a:off x="266700" y="340995"/>
            <a:ext cx="8572500" cy="590921"/>
          </a:xfrm>
          <a:prstGeom prst="rect">
            <a:avLst/>
          </a:prstGeom>
        </p:spPr>
        <p:txBody>
          <a:bodyPr vert="horz" lIns="91430" tIns="45715" rIns="91430" bIns="45715">
            <a:spAutoFit/>
          </a:bodyPr>
          <a:lstStyle>
            <a:lvl1pPr algn="l" defTabSz="914400" rtl="0" eaLnBrk="1" latinLnBrk="0" hangingPunct="1">
              <a:lnSpc>
                <a:spcPct val="90000"/>
              </a:lnSpc>
              <a:spcBef>
                <a:spcPct val="0"/>
              </a:spcBef>
              <a:buNone/>
              <a:defRPr lang="en-US" sz="3600" b="1" kern="1200" dirty="0">
                <a:solidFill>
                  <a:schemeClr val="accent2"/>
                </a:solidFill>
                <a:latin typeface="+mn-lt"/>
                <a:ea typeface="+mj-ea"/>
                <a:cs typeface="+mj-cs"/>
              </a:defRPr>
            </a:lvl1pPr>
          </a:lstStyle>
          <a:p>
            <a:r>
              <a:rPr lang="en-US" dirty="0">
                <a:solidFill>
                  <a:schemeClr val="tx2">
                    <a:lumMod val="75000"/>
                  </a:schemeClr>
                </a:solidFill>
              </a:rPr>
              <a:t>When to Call for </a:t>
            </a:r>
            <a:r>
              <a:rPr lang="en-US" dirty="0">
                <a:solidFill>
                  <a:srgbClr val="FF0000"/>
                </a:solidFill>
              </a:rPr>
              <a:t>Immediate</a:t>
            </a:r>
            <a:r>
              <a:rPr lang="en-US" dirty="0"/>
              <a:t> </a:t>
            </a:r>
            <a:r>
              <a:rPr lang="en-US" dirty="0">
                <a:solidFill>
                  <a:schemeClr val="tx2">
                    <a:lumMod val="75000"/>
                  </a:schemeClr>
                </a:solidFill>
              </a:rPr>
              <a:t>Help</a:t>
            </a:r>
          </a:p>
        </p:txBody>
      </p:sp>
      <p:sp>
        <p:nvSpPr>
          <p:cNvPr id="8" name="TextBox 7"/>
          <p:cNvSpPr txBox="1"/>
          <p:nvPr/>
        </p:nvSpPr>
        <p:spPr>
          <a:xfrm>
            <a:off x="1125855" y="5312782"/>
            <a:ext cx="6854190" cy="584775"/>
          </a:xfrm>
          <a:prstGeom prst="rect">
            <a:avLst/>
          </a:prstGeom>
          <a:solidFill>
            <a:schemeClr val="tx2">
              <a:lumMod val="75000"/>
            </a:schemeClr>
          </a:solidFill>
          <a:effectLst>
            <a:outerShdw blurRad="50800" dist="38100" dir="2700000" algn="tl" rotWithShape="0">
              <a:prstClr val="black">
                <a:alpha val="40000"/>
              </a:prstClr>
            </a:outerShdw>
          </a:effectLst>
        </p:spPr>
        <p:txBody>
          <a:bodyPr wrap="square" rtlCol="0">
            <a:spAutoFit/>
          </a:bodyPr>
          <a:lstStyle/>
          <a:p>
            <a:pPr algn="ctr"/>
            <a:r>
              <a:rPr lang="en-US" sz="3200" b="1" dirty="0">
                <a:solidFill>
                  <a:schemeClr val="accent5"/>
                </a:solidFill>
              </a:rPr>
              <a:t>Do not wait until the clinic opens</a:t>
            </a:r>
          </a:p>
        </p:txBody>
      </p:sp>
      <p:sp>
        <p:nvSpPr>
          <p:cNvPr id="15" name="Content Placeholder 14"/>
          <p:cNvSpPr>
            <a:spLocks noGrp="1"/>
          </p:cNvSpPr>
          <p:nvPr>
            <p:ph idx="1"/>
          </p:nvPr>
        </p:nvSpPr>
        <p:spPr>
          <a:xfrm>
            <a:off x="1754327" y="2217941"/>
            <a:ext cx="7538728" cy="3380909"/>
          </a:xfrm>
        </p:spPr>
        <p:txBody>
          <a:bodyPr>
            <a:noAutofit/>
          </a:bodyPr>
          <a:lstStyle/>
          <a:p>
            <a:pPr marL="0" indent="0">
              <a:lnSpc>
                <a:spcPct val="150000"/>
              </a:lnSpc>
              <a:buNone/>
            </a:pPr>
            <a:r>
              <a:rPr lang="en-US" sz="3200" b="1" dirty="0"/>
              <a:t>Repeated vomiting or diarrhea</a:t>
            </a:r>
          </a:p>
          <a:p>
            <a:pPr marL="0" indent="0">
              <a:lnSpc>
                <a:spcPct val="150000"/>
              </a:lnSpc>
              <a:buNone/>
            </a:pPr>
            <a:r>
              <a:rPr lang="en-US" sz="3200" b="1" dirty="0"/>
              <a:t>Not able to drink fluids</a:t>
            </a:r>
          </a:p>
          <a:p>
            <a:pPr marL="0" indent="0">
              <a:lnSpc>
                <a:spcPct val="150000"/>
              </a:lnSpc>
              <a:buNone/>
            </a:pPr>
            <a:r>
              <a:rPr lang="en-US" sz="3200" b="1" dirty="0"/>
              <a:t>Exposure to chicken pox or shingles</a:t>
            </a:r>
          </a:p>
        </p:txBody>
      </p:sp>
      <p:sp>
        <p:nvSpPr>
          <p:cNvPr id="6" name="Rectangle 5"/>
          <p:cNvSpPr/>
          <p:nvPr/>
        </p:nvSpPr>
        <p:spPr>
          <a:xfrm>
            <a:off x="-19050" y="1159430"/>
            <a:ext cx="9144000" cy="830997"/>
          </a:xfrm>
          <a:prstGeom prst="rect">
            <a:avLst/>
          </a:prstGeom>
          <a:solidFill>
            <a:schemeClr val="bg2"/>
          </a:solidFill>
        </p:spPr>
        <p:txBody>
          <a:bodyPr wrap="square">
            <a:spAutoFit/>
          </a:bodyPr>
          <a:lstStyle/>
          <a:p>
            <a:pPr algn="ctr"/>
            <a:r>
              <a:rPr lang="en-US" sz="2400" b="1" i="1" dirty="0">
                <a:solidFill>
                  <a:schemeClr val="accent6"/>
                </a:solidFill>
              </a:rPr>
              <a:t>Insert your hospital/clinic </a:t>
            </a:r>
          </a:p>
          <a:p>
            <a:pPr algn="ctr"/>
            <a:r>
              <a:rPr lang="en-US" sz="2400" b="1" i="1" dirty="0">
                <a:solidFill>
                  <a:schemeClr val="accent6"/>
                </a:solidFill>
              </a:rPr>
              <a:t>phone numbers here:</a:t>
            </a:r>
          </a:p>
        </p:txBody>
      </p:sp>
      <p:sp>
        <p:nvSpPr>
          <p:cNvPr id="11" name="TextBox 10">
            <a:hlinkClick r:id="rId3" action="ppaction://hlinksldjump"/>
          </p:cNvPr>
          <p:cNvSpPr txBox="1"/>
          <p:nvPr/>
        </p:nvSpPr>
        <p:spPr>
          <a:xfrm>
            <a:off x="7431405" y="-9102"/>
            <a:ext cx="1706880"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1400" b="1" dirty="0">
                <a:solidFill>
                  <a:schemeClr val="accent5"/>
                </a:solidFill>
              </a:rPr>
              <a:t>Table of Contents</a:t>
            </a:r>
          </a:p>
        </p:txBody>
      </p:sp>
      <p:grpSp>
        <p:nvGrpSpPr>
          <p:cNvPr id="9" name="Group 8"/>
          <p:cNvGrpSpPr/>
          <p:nvPr/>
        </p:nvGrpSpPr>
        <p:grpSpPr>
          <a:xfrm>
            <a:off x="349891" y="2808253"/>
            <a:ext cx="1215010" cy="2031976"/>
            <a:chOff x="349891" y="2808253"/>
            <a:chExt cx="1215010" cy="2031976"/>
          </a:xfrm>
        </p:grpSpPr>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3611" r="29288"/>
            <a:stretch/>
          </p:blipFill>
          <p:spPr>
            <a:xfrm rot="20931738">
              <a:off x="397449" y="2808253"/>
              <a:ext cx="1167452" cy="2031976"/>
            </a:xfrm>
            <a:prstGeom prst="rect">
              <a:avLst/>
            </a:prstGeom>
          </p:spPr>
        </p:pic>
        <p:sp>
          <p:nvSpPr>
            <p:cNvPr id="14" name="TextBox 13"/>
            <p:cNvSpPr txBox="1"/>
            <p:nvPr/>
          </p:nvSpPr>
          <p:spPr>
            <a:xfrm rot="20967758">
              <a:off x="349891" y="3278794"/>
              <a:ext cx="1148125" cy="1015663"/>
            </a:xfrm>
            <a:prstGeom prst="rect">
              <a:avLst/>
            </a:prstGeom>
            <a:noFill/>
          </p:spPr>
          <p:txBody>
            <a:bodyPr wrap="square" rtlCol="0">
              <a:spAutoFit/>
            </a:bodyPr>
            <a:lstStyle/>
            <a:p>
              <a:pPr algn="ctr"/>
              <a:r>
                <a:rPr lang="en-US" sz="2000" b="1" i="1" dirty="0">
                  <a:solidFill>
                    <a:srgbClr val="FF0000"/>
                  </a:solidFill>
                </a:rPr>
                <a:t>Call </a:t>
              </a:r>
            </a:p>
            <a:p>
              <a:pPr algn="ctr"/>
              <a:r>
                <a:rPr lang="en-US" sz="2000" b="1" i="1" dirty="0">
                  <a:solidFill>
                    <a:srgbClr val="FF0000"/>
                  </a:solidFill>
                </a:rPr>
                <a:t>right away!</a:t>
              </a:r>
            </a:p>
          </p:txBody>
        </p:sp>
      </p:grpSp>
    </p:spTree>
    <p:extLst>
      <p:ext uri="{BB962C8B-B14F-4D97-AF65-F5344CB8AC3E}">
        <p14:creationId xmlns:p14="http://schemas.microsoft.com/office/powerpoint/2010/main" val="42680724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txBox="1">
            <a:spLocks/>
          </p:cNvSpPr>
          <p:nvPr/>
        </p:nvSpPr>
        <p:spPr>
          <a:xfrm>
            <a:off x="266700" y="340995"/>
            <a:ext cx="8572500" cy="590921"/>
          </a:xfrm>
          <a:prstGeom prst="rect">
            <a:avLst/>
          </a:prstGeom>
        </p:spPr>
        <p:txBody>
          <a:bodyPr vert="horz" lIns="91430" tIns="45715" rIns="91430" bIns="45715">
            <a:spAutoFit/>
          </a:bodyPr>
          <a:lstStyle>
            <a:lvl1pPr algn="l" defTabSz="914400" rtl="0" eaLnBrk="1" latinLnBrk="0" hangingPunct="1">
              <a:lnSpc>
                <a:spcPct val="90000"/>
              </a:lnSpc>
              <a:spcBef>
                <a:spcPct val="0"/>
              </a:spcBef>
              <a:buNone/>
              <a:defRPr lang="en-US" sz="3600" b="1" kern="1200" dirty="0">
                <a:solidFill>
                  <a:schemeClr val="accent2"/>
                </a:solidFill>
                <a:latin typeface="+mn-lt"/>
                <a:ea typeface="+mj-ea"/>
                <a:cs typeface="+mj-cs"/>
              </a:defRPr>
            </a:lvl1pPr>
          </a:lstStyle>
          <a:p>
            <a:r>
              <a:rPr lang="en-US" dirty="0">
                <a:solidFill>
                  <a:schemeClr val="tx2">
                    <a:lumMod val="75000"/>
                  </a:schemeClr>
                </a:solidFill>
              </a:rPr>
              <a:t>When to Call for Help</a:t>
            </a:r>
          </a:p>
        </p:txBody>
      </p:sp>
      <p:sp>
        <p:nvSpPr>
          <p:cNvPr id="6" name="Rectangle 5"/>
          <p:cNvSpPr/>
          <p:nvPr/>
        </p:nvSpPr>
        <p:spPr>
          <a:xfrm>
            <a:off x="-19050" y="1159430"/>
            <a:ext cx="9144000" cy="830997"/>
          </a:xfrm>
          <a:prstGeom prst="rect">
            <a:avLst/>
          </a:prstGeom>
          <a:solidFill>
            <a:schemeClr val="bg2"/>
          </a:solidFill>
        </p:spPr>
        <p:txBody>
          <a:bodyPr wrap="square">
            <a:spAutoFit/>
          </a:bodyPr>
          <a:lstStyle/>
          <a:p>
            <a:pPr algn="ctr"/>
            <a:r>
              <a:rPr lang="en-US" sz="2400" b="1" i="1" dirty="0">
                <a:solidFill>
                  <a:schemeClr val="accent6"/>
                </a:solidFill>
              </a:rPr>
              <a:t>Insert your hospital/clinic </a:t>
            </a:r>
          </a:p>
          <a:p>
            <a:pPr algn="ctr"/>
            <a:r>
              <a:rPr lang="en-US" sz="2400" b="1" i="1" dirty="0">
                <a:solidFill>
                  <a:schemeClr val="accent6"/>
                </a:solidFill>
              </a:rPr>
              <a:t>phone numbers here:</a:t>
            </a:r>
          </a:p>
        </p:txBody>
      </p:sp>
      <p:sp>
        <p:nvSpPr>
          <p:cNvPr id="11" name="TextBox 10">
            <a:hlinkClick r:id="rId3" action="ppaction://hlinksldjump"/>
          </p:cNvPr>
          <p:cNvSpPr txBox="1"/>
          <p:nvPr/>
        </p:nvSpPr>
        <p:spPr>
          <a:xfrm>
            <a:off x="7432137" y="0"/>
            <a:ext cx="1706880"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1400" b="1" dirty="0">
                <a:solidFill>
                  <a:schemeClr val="accent5"/>
                </a:solidFill>
              </a:rPr>
              <a:t>Table of Contents</a:t>
            </a:r>
          </a:p>
        </p:txBody>
      </p:sp>
      <p:pic>
        <p:nvPicPr>
          <p:cNvPr id="16" name="Picture 15"/>
          <p:cNvPicPr>
            <a:picLocks noChangeAspect="1"/>
          </p:cNvPicPr>
          <p:nvPr/>
        </p:nvPicPr>
        <p:blipFill rotWithShape="1">
          <a:blip r:embed="rId4" cstate="print">
            <a:extLst>
              <a:ext uri="{28A0092B-C50C-407E-A947-70E740481C1C}">
                <a14:useLocalDpi xmlns:a14="http://schemas.microsoft.com/office/drawing/2010/main" val="0"/>
              </a:ext>
            </a:extLst>
          </a:blip>
          <a:srcRect l="33611" r="29288"/>
          <a:stretch/>
        </p:blipFill>
        <p:spPr>
          <a:xfrm rot="20931738">
            <a:off x="397449" y="2808253"/>
            <a:ext cx="1167452" cy="2031976"/>
          </a:xfrm>
          <a:prstGeom prst="rect">
            <a:avLst/>
          </a:prstGeom>
        </p:spPr>
      </p:pic>
      <p:sp>
        <p:nvSpPr>
          <p:cNvPr id="12" name="TextBox 11"/>
          <p:cNvSpPr txBox="1"/>
          <p:nvPr/>
        </p:nvSpPr>
        <p:spPr>
          <a:xfrm rot="20967758">
            <a:off x="349890" y="3316408"/>
            <a:ext cx="1148125" cy="1015663"/>
          </a:xfrm>
          <a:prstGeom prst="rect">
            <a:avLst/>
          </a:prstGeom>
          <a:noFill/>
        </p:spPr>
        <p:txBody>
          <a:bodyPr wrap="square" rtlCol="0">
            <a:spAutoFit/>
          </a:bodyPr>
          <a:lstStyle/>
          <a:p>
            <a:pPr algn="ctr"/>
            <a:r>
              <a:rPr lang="en-US" sz="2000" b="1" i="1" dirty="0">
                <a:solidFill>
                  <a:srgbClr val="FF0000"/>
                </a:solidFill>
              </a:rPr>
              <a:t>Call </a:t>
            </a:r>
          </a:p>
          <a:p>
            <a:pPr algn="ctr"/>
            <a:r>
              <a:rPr lang="en-US" sz="2000" b="1" i="1" dirty="0">
                <a:solidFill>
                  <a:srgbClr val="FF0000"/>
                </a:solidFill>
              </a:rPr>
              <a:t>Call</a:t>
            </a:r>
          </a:p>
          <a:p>
            <a:pPr algn="ctr"/>
            <a:r>
              <a:rPr lang="en-US" sz="2000" b="1" i="1" dirty="0">
                <a:solidFill>
                  <a:srgbClr val="FF0000"/>
                </a:solidFill>
              </a:rPr>
              <a:t>Call</a:t>
            </a:r>
          </a:p>
        </p:txBody>
      </p:sp>
      <p:sp>
        <p:nvSpPr>
          <p:cNvPr id="13" name="Text Placeholder 2"/>
          <p:cNvSpPr txBox="1">
            <a:spLocks/>
          </p:cNvSpPr>
          <p:nvPr/>
        </p:nvSpPr>
        <p:spPr>
          <a:xfrm>
            <a:off x="2041322" y="2456644"/>
            <a:ext cx="7083628" cy="3238286"/>
          </a:xfrm>
          <a:prstGeom prst="rect">
            <a:avLst/>
          </a:prstGeom>
        </p:spPr>
        <p:txBody>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a:solidFill>
                  <a:srgbClr val="006579"/>
                </a:solidFill>
                <a:latin typeface="+mn-lt"/>
                <a:ea typeface="+mn-ea"/>
                <a:cs typeface="+mn-cs"/>
              </a:defRPr>
            </a:lvl1pPr>
            <a:lvl2pPr marL="514350" indent="-228600" algn="l" defTabSz="914400" rtl="0" eaLnBrk="1" latinLnBrk="0" hangingPunct="1">
              <a:lnSpc>
                <a:spcPct val="90000"/>
              </a:lnSpc>
              <a:spcBef>
                <a:spcPts val="500"/>
              </a:spcBef>
              <a:buClr>
                <a:srgbClr val="006579"/>
              </a:buClr>
              <a:buSzPct val="80000"/>
              <a:buFont typeface="Arial" panose="020B0604020202020204" pitchFamily="34" charset="0"/>
              <a:buChar char="♦"/>
              <a:defRPr sz="2400" kern="1200">
                <a:solidFill>
                  <a:schemeClr val="accent3"/>
                </a:solidFill>
                <a:latin typeface="+mn-lt"/>
                <a:ea typeface="+mn-ea"/>
                <a:cs typeface="+mn-cs"/>
              </a:defRPr>
            </a:lvl2pPr>
            <a:lvl3pPr marL="800100" indent="-228600" algn="l" defTabSz="914400" rtl="0" eaLnBrk="1" latinLnBrk="0" hangingPunct="1">
              <a:lnSpc>
                <a:spcPct val="90000"/>
              </a:lnSpc>
              <a:spcBef>
                <a:spcPts val="500"/>
              </a:spcBef>
              <a:buClr>
                <a:schemeClr val="accent1"/>
              </a:buClr>
              <a:buFont typeface="Arial" panose="020B0604020202020204" pitchFamily="34" charset="0"/>
              <a:buChar char="•"/>
              <a:defRPr sz="2200" kern="1200">
                <a:solidFill>
                  <a:schemeClr val="accent3"/>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sz="4800" b="1" dirty="0">
                <a:solidFill>
                  <a:schemeClr val="accent4"/>
                </a:solidFill>
              </a:rPr>
              <a:t>If you are unsure or uneasy about </a:t>
            </a:r>
            <a:r>
              <a:rPr lang="en-US" sz="4800" b="1" i="1" dirty="0">
                <a:solidFill>
                  <a:schemeClr val="accent4"/>
                </a:solidFill>
              </a:rPr>
              <a:t>anything</a:t>
            </a:r>
            <a:r>
              <a:rPr lang="en-US" sz="4800" b="1" dirty="0">
                <a:solidFill>
                  <a:schemeClr val="accent4"/>
                </a:solidFill>
              </a:rPr>
              <a:t>, it is always better to call than not call!</a:t>
            </a:r>
          </a:p>
        </p:txBody>
      </p:sp>
    </p:spTree>
    <p:extLst>
      <p:ext uri="{BB962C8B-B14F-4D97-AF65-F5344CB8AC3E}">
        <p14:creationId xmlns:p14="http://schemas.microsoft.com/office/powerpoint/2010/main" val="17574077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hlinkClick r:id="rId3" action="ppaction://hlinksldjump"/>
          </p:cNvPr>
          <p:cNvSpPr txBox="1"/>
          <p:nvPr/>
        </p:nvSpPr>
        <p:spPr>
          <a:xfrm>
            <a:off x="7437120" y="-3327"/>
            <a:ext cx="1706880"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1400" b="1" dirty="0">
                <a:solidFill>
                  <a:schemeClr val="accent5"/>
                </a:solidFill>
              </a:rPr>
              <a:t>Table of Contents</a:t>
            </a:r>
          </a:p>
        </p:txBody>
      </p:sp>
      <p:sp>
        <p:nvSpPr>
          <p:cNvPr id="4" name="Content Placeholder 3"/>
          <p:cNvSpPr>
            <a:spLocks noGrp="1"/>
          </p:cNvSpPr>
          <p:nvPr>
            <p:ph idx="1"/>
          </p:nvPr>
        </p:nvSpPr>
        <p:spPr>
          <a:xfrm>
            <a:off x="381000" y="1249680"/>
            <a:ext cx="8343900" cy="745375"/>
          </a:xfrm>
        </p:spPr>
        <p:txBody>
          <a:bodyPr>
            <a:normAutofit fontScale="92500"/>
          </a:bodyPr>
          <a:lstStyle/>
          <a:p>
            <a:pPr>
              <a:buNone/>
            </a:pPr>
            <a:r>
              <a:rPr lang="en-US" sz="3200" b="1" dirty="0"/>
              <a:t>Tell the ER staff about your child, including:</a:t>
            </a:r>
          </a:p>
        </p:txBody>
      </p:sp>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6195749" y="2215138"/>
            <a:ext cx="2643451" cy="3418061"/>
          </a:xfrm>
          <a:prstGeom prst="rect">
            <a:avLst/>
          </a:prstGeom>
          <a:ln w="28575">
            <a:solidFill>
              <a:schemeClr val="tx1"/>
            </a:solidFill>
          </a:ln>
        </p:spPr>
      </p:pic>
      <p:sp>
        <p:nvSpPr>
          <p:cNvPr id="6" name="Content Placeholder 3"/>
          <p:cNvSpPr txBox="1">
            <a:spLocks/>
          </p:cNvSpPr>
          <p:nvPr/>
        </p:nvSpPr>
        <p:spPr>
          <a:xfrm>
            <a:off x="381000" y="1811629"/>
            <a:ext cx="5667103" cy="3864230"/>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Clr>
                <a:schemeClr val="accent2"/>
              </a:buClr>
              <a:buFont typeface="Wingdings" panose="05000000000000000000" pitchFamily="2" charset="2"/>
              <a:buChar char="§"/>
              <a:defRPr sz="2800" kern="1200">
                <a:solidFill>
                  <a:srgbClr val="006579"/>
                </a:solidFill>
                <a:latin typeface="+mn-lt"/>
                <a:ea typeface="+mn-ea"/>
                <a:cs typeface="+mn-cs"/>
              </a:defRPr>
            </a:lvl1pPr>
            <a:lvl2pPr marL="514350" indent="-228600" algn="l" defTabSz="914400" rtl="0" eaLnBrk="1" latinLnBrk="0" hangingPunct="1">
              <a:lnSpc>
                <a:spcPct val="100000"/>
              </a:lnSpc>
              <a:spcBef>
                <a:spcPts val="500"/>
              </a:spcBef>
              <a:buClr>
                <a:srgbClr val="006579"/>
              </a:buClr>
              <a:buSzPct val="80000"/>
              <a:buFont typeface="Arial" panose="020B0604020202020204" pitchFamily="34" charset="0"/>
              <a:buChar char="♦"/>
              <a:defRPr sz="2400" kern="1200">
                <a:solidFill>
                  <a:schemeClr val="accent3"/>
                </a:solidFill>
                <a:latin typeface="+mn-lt"/>
                <a:ea typeface="+mn-ea"/>
                <a:cs typeface="+mn-cs"/>
              </a:defRPr>
            </a:lvl2pPr>
            <a:lvl3pPr marL="800100" indent="-228600" algn="l" defTabSz="914400" rtl="0" eaLnBrk="1" latinLnBrk="0" hangingPunct="1">
              <a:lnSpc>
                <a:spcPct val="100000"/>
              </a:lnSpc>
              <a:spcBef>
                <a:spcPts val="500"/>
              </a:spcBef>
              <a:buClr>
                <a:schemeClr val="accent1"/>
              </a:buClr>
              <a:buFont typeface="Arial" panose="020B0604020202020204" pitchFamily="34" charset="0"/>
              <a:buChar char="•"/>
              <a:defRPr sz="2200" kern="1200">
                <a:solidFill>
                  <a:schemeClr val="accent3"/>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buClr>
                <a:schemeClr val="accent2"/>
              </a:buClr>
              <a:buSzPct val="115000"/>
              <a:buFont typeface="Wingdings" pitchFamily="2" charset="2"/>
              <a:buChar char="§"/>
            </a:pPr>
            <a:r>
              <a:rPr lang="en-US" sz="2500" dirty="0">
                <a:solidFill>
                  <a:srgbClr val="006579"/>
                </a:solidFill>
              </a:rPr>
              <a:t>Type of cancer</a:t>
            </a:r>
          </a:p>
          <a:p>
            <a:pPr lvl="1">
              <a:buClr>
                <a:schemeClr val="accent2"/>
              </a:buClr>
              <a:buSzPct val="115000"/>
              <a:buNone/>
            </a:pPr>
            <a:endParaRPr lang="en-US" sz="900" dirty="0">
              <a:solidFill>
                <a:srgbClr val="006579"/>
              </a:solidFill>
            </a:endParaRPr>
          </a:p>
          <a:p>
            <a:pPr lvl="1">
              <a:buClr>
                <a:schemeClr val="accent2"/>
              </a:buClr>
              <a:buSzPct val="115000"/>
              <a:buFont typeface="Wingdings" pitchFamily="2" charset="2"/>
              <a:buChar char="§"/>
            </a:pPr>
            <a:r>
              <a:rPr lang="en-US" sz="2500" dirty="0">
                <a:solidFill>
                  <a:srgbClr val="006579"/>
                </a:solidFill>
              </a:rPr>
              <a:t>Last treatment</a:t>
            </a:r>
          </a:p>
          <a:p>
            <a:pPr lvl="1">
              <a:buClr>
                <a:schemeClr val="accent2"/>
              </a:buClr>
              <a:buSzPct val="115000"/>
              <a:buNone/>
            </a:pPr>
            <a:endParaRPr lang="en-US" sz="900" dirty="0">
              <a:solidFill>
                <a:srgbClr val="006579"/>
              </a:solidFill>
            </a:endParaRPr>
          </a:p>
          <a:p>
            <a:pPr lvl="1">
              <a:buClr>
                <a:schemeClr val="accent2"/>
              </a:buClr>
              <a:buSzPct val="115000"/>
              <a:buFont typeface="Wingdings" pitchFamily="2" charset="2"/>
              <a:buChar char="§"/>
            </a:pPr>
            <a:r>
              <a:rPr lang="en-US" sz="2500" dirty="0">
                <a:solidFill>
                  <a:srgbClr val="006579"/>
                </a:solidFill>
              </a:rPr>
              <a:t>Fever requires immediate care,</a:t>
            </a:r>
          </a:p>
          <a:p>
            <a:pPr marL="285750" lvl="1" indent="0">
              <a:buClr>
                <a:schemeClr val="accent2"/>
              </a:buClr>
              <a:buSzPct val="115000"/>
              <a:buNone/>
            </a:pPr>
            <a:r>
              <a:rPr lang="en-US" sz="2500" dirty="0">
                <a:solidFill>
                  <a:srgbClr val="006579"/>
                </a:solidFill>
              </a:rPr>
              <a:t>   often including antibiotics</a:t>
            </a:r>
          </a:p>
          <a:p>
            <a:pPr marL="285750" lvl="1" indent="0">
              <a:buClr>
                <a:schemeClr val="accent2"/>
              </a:buClr>
              <a:buSzPct val="115000"/>
              <a:buNone/>
            </a:pPr>
            <a:endParaRPr lang="en-US" sz="900" dirty="0">
              <a:solidFill>
                <a:srgbClr val="006579"/>
              </a:solidFill>
            </a:endParaRPr>
          </a:p>
          <a:p>
            <a:pPr lvl="1">
              <a:buClr>
                <a:schemeClr val="accent2"/>
              </a:buClr>
              <a:buSzPct val="115000"/>
              <a:buFont typeface="Wingdings" pitchFamily="2" charset="2"/>
              <a:buChar char="§"/>
            </a:pPr>
            <a:r>
              <a:rPr lang="en-US" sz="2500" dirty="0">
                <a:solidFill>
                  <a:srgbClr val="006579"/>
                </a:solidFill>
              </a:rPr>
              <a:t>No waiting in areas with other people who may be sick </a:t>
            </a:r>
          </a:p>
          <a:p>
            <a:pPr lvl="1">
              <a:buClr>
                <a:schemeClr val="accent2"/>
              </a:buClr>
              <a:buSzPct val="115000"/>
              <a:buNone/>
            </a:pPr>
            <a:endParaRPr lang="en-US" sz="1000" dirty="0">
              <a:solidFill>
                <a:srgbClr val="006579"/>
              </a:solidFill>
            </a:endParaRPr>
          </a:p>
          <a:p>
            <a:pPr lvl="1">
              <a:buClr>
                <a:schemeClr val="accent2"/>
              </a:buClr>
              <a:buSzPct val="115000"/>
              <a:buFont typeface="Wingdings" pitchFamily="2" charset="2"/>
              <a:buChar char="§"/>
            </a:pPr>
            <a:r>
              <a:rPr lang="en-US" sz="2500" dirty="0">
                <a:solidFill>
                  <a:srgbClr val="006579"/>
                </a:solidFill>
              </a:rPr>
              <a:t>No rectal temperature or medications</a:t>
            </a:r>
          </a:p>
        </p:txBody>
      </p:sp>
      <p:sp>
        <p:nvSpPr>
          <p:cNvPr id="8" name="Title 1"/>
          <p:cNvSpPr txBox="1">
            <a:spLocks/>
          </p:cNvSpPr>
          <p:nvPr/>
        </p:nvSpPr>
        <p:spPr>
          <a:xfrm>
            <a:off x="266700" y="326600"/>
            <a:ext cx="8572500" cy="590921"/>
          </a:xfrm>
          <a:prstGeom prst="rect">
            <a:avLst/>
          </a:prstGeom>
        </p:spPr>
        <p:txBody>
          <a:bodyPr vert="horz" lIns="91430" tIns="45715" rIns="91430" bIns="45715">
            <a:spAutoFit/>
          </a:bodyPr>
          <a:lstStyle>
            <a:lvl1pPr algn="l" defTabSz="914400" rtl="0" eaLnBrk="1" latinLnBrk="0" hangingPunct="1">
              <a:lnSpc>
                <a:spcPct val="90000"/>
              </a:lnSpc>
              <a:spcBef>
                <a:spcPct val="0"/>
              </a:spcBef>
              <a:buNone/>
              <a:defRPr lang="en-US" sz="3600" b="1" kern="1200" dirty="0">
                <a:solidFill>
                  <a:schemeClr val="accent2"/>
                </a:solidFill>
                <a:latin typeface="+mn-lt"/>
                <a:ea typeface="+mj-ea"/>
                <a:cs typeface="+mj-cs"/>
              </a:defRPr>
            </a:lvl1pPr>
          </a:lstStyle>
          <a:p>
            <a:r>
              <a:rPr lang="en-US" dirty="0">
                <a:solidFill>
                  <a:schemeClr val="tx2">
                    <a:lumMod val="75000"/>
                  </a:schemeClr>
                </a:solidFill>
              </a:rPr>
              <a:t>Visiting the Emergency Room (ER)</a:t>
            </a:r>
          </a:p>
        </p:txBody>
      </p:sp>
    </p:spTree>
    <p:extLst>
      <p:ext uri="{BB962C8B-B14F-4D97-AF65-F5344CB8AC3E}">
        <p14:creationId xmlns:p14="http://schemas.microsoft.com/office/powerpoint/2010/main" val="38550858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014685" y="2447093"/>
            <a:ext cx="6905625" cy="664797"/>
          </a:xfrm>
        </p:spPr>
        <p:txBody>
          <a:bodyPr/>
          <a:lstStyle/>
          <a:p>
            <a:pPr marL="0" indent="0" algn="ctr">
              <a:buNone/>
            </a:pPr>
            <a:r>
              <a:rPr lang="en-US" sz="4800" dirty="0"/>
              <a:t>Managing Symptoms</a:t>
            </a:r>
          </a:p>
        </p:txBody>
      </p:sp>
      <p:sp>
        <p:nvSpPr>
          <p:cNvPr id="2" name="TextBox 1">
            <a:hlinkClick r:id="rId3" action="ppaction://hlinksldjump"/>
            <a:extLst>
              <a:ext uri="{FF2B5EF4-FFF2-40B4-BE49-F238E27FC236}">
                <a16:creationId xmlns:a16="http://schemas.microsoft.com/office/drawing/2014/main" id="{87721686-9EB8-3468-4BA7-22B05C6FC9C9}"/>
              </a:ext>
            </a:extLst>
          </p:cNvPr>
          <p:cNvSpPr txBox="1"/>
          <p:nvPr/>
        </p:nvSpPr>
        <p:spPr>
          <a:xfrm>
            <a:off x="7437120" y="-3327"/>
            <a:ext cx="1706880"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1400" b="1" dirty="0">
                <a:solidFill>
                  <a:schemeClr val="accent5"/>
                </a:solidFill>
              </a:rPr>
              <a:t>Table of Contents</a:t>
            </a:r>
          </a:p>
        </p:txBody>
      </p:sp>
    </p:spTree>
    <p:extLst>
      <p:ext uri="{BB962C8B-B14F-4D97-AF65-F5344CB8AC3E}">
        <p14:creationId xmlns:p14="http://schemas.microsoft.com/office/powerpoint/2010/main" val="20035420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171972" y="264795"/>
            <a:ext cx="8572500" cy="590921"/>
          </a:xfrm>
          <a:prstGeom prst="rect">
            <a:avLst/>
          </a:prstGeom>
        </p:spPr>
        <p:txBody>
          <a:bodyPr vert="horz" lIns="91430" tIns="45715" rIns="91430" bIns="45715">
            <a:spAutoFit/>
          </a:bodyPr>
          <a:lstStyle>
            <a:lvl1pPr algn="l" defTabSz="914400" rtl="0" eaLnBrk="1" latinLnBrk="0" hangingPunct="1">
              <a:lnSpc>
                <a:spcPct val="90000"/>
              </a:lnSpc>
              <a:spcBef>
                <a:spcPct val="0"/>
              </a:spcBef>
              <a:buNone/>
              <a:defRPr lang="en-US" sz="3600" b="1" kern="1200" dirty="0">
                <a:solidFill>
                  <a:schemeClr val="accent2"/>
                </a:solidFill>
                <a:latin typeface="+mn-lt"/>
                <a:ea typeface="+mj-ea"/>
                <a:cs typeface="+mj-cs"/>
              </a:defRPr>
            </a:lvl1pPr>
          </a:lstStyle>
          <a:p>
            <a:r>
              <a:rPr lang="en-US" dirty="0">
                <a:solidFill>
                  <a:schemeClr val="tx2">
                    <a:lumMod val="75000"/>
                  </a:schemeClr>
                </a:solidFill>
              </a:rPr>
              <a:t>Bleeding and Feeling Very Tired</a:t>
            </a:r>
          </a:p>
        </p:txBody>
      </p:sp>
      <p:sp>
        <p:nvSpPr>
          <p:cNvPr id="6" name="TextBox 5">
            <a:hlinkClick r:id="rId3" action="ppaction://hlinksldjump"/>
          </p:cNvPr>
          <p:cNvSpPr txBox="1"/>
          <p:nvPr/>
        </p:nvSpPr>
        <p:spPr>
          <a:xfrm>
            <a:off x="7437120" y="13687"/>
            <a:ext cx="1706880"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1400" b="1" dirty="0">
                <a:solidFill>
                  <a:schemeClr val="accent5"/>
                </a:solidFill>
              </a:rPr>
              <a:t>Table of Contents</a:t>
            </a:r>
          </a:p>
        </p:txBody>
      </p:sp>
      <p:sp>
        <p:nvSpPr>
          <p:cNvPr id="2" name="Content Placeholder 1"/>
          <p:cNvSpPr>
            <a:spLocks noGrp="1"/>
          </p:cNvSpPr>
          <p:nvPr>
            <p:ph sz="half" idx="1"/>
          </p:nvPr>
        </p:nvSpPr>
        <p:spPr>
          <a:xfrm>
            <a:off x="274266" y="1106824"/>
            <a:ext cx="8470206" cy="4978403"/>
          </a:xfrm>
        </p:spPr>
        <p:txBody>
          <a:bodyPr>
            <a:normAutofit fontScale="92500" lnSpcReduction="10000"/>
          </a:bodyPr>
          <a:lstStyle/>
          <a:p>
            <a:pPr marL="0" indent="0">
              <a:lnSpc>
                <a:spcPct val="100000"/>
              </a:lnSpc>
              <a:spcBef>
                <a:spcPts val="0"/>
              </a:spcBef>
              <a:buClrTx/>
              <a:buNone/>
              <a:defRPr/>
            </a:pPr>
            <a:r>
              <a:rPr lang="en-US" b="1" dirty="0"/>
              <a:t>Call if your child has any of these symptoms:</a:t>
            </a:r>
            <a:endParaRPr lang="en-US" sz="3200" b="1" dirty="0"/>
          </a:p>
          <a:p>
            <a:pPr lvl="1">
              <a:lnSpc>
                <a:spcPct val="110000"/>
              </a:lnSpc>
              <a:spcBef>
                <a:spcPts val="200"/>
              </a:spcBef>
              <a:buClrTx/>
              <a:buFont typeface="Arial" panose="020B0604020202020204" pitchFamily="34" charset="0"/>
              <a:buChar char="•"/>
              <a:defRPr/>
            </a:pPr>
            <a:r>
              <a:rPr lang="en-US" sz="2800" dirty="0"/>
              <a:t>Very tired </a:t>
            </a:r>
          </a:p>
          <a:p>
            <a:pPr lvl="1">
              <a:lnSpc>
                <a:spcPct val="110000"/>
              </a:lnSpc>
              <a:spcBef>
                <a:spcPts val="200"/>
              </a:spcBef>
              <a:buClrTx/>
              <a:buFont typeface="Arial" panose="020B0604020202020204" pitchFamily="34" charset="0"/>
              <a:buChar char="•"/>
              <a:defRPr/>
            </a:pPr>
            <a:r>
              <a:rPr lang="en-US" sz="2800" dirty="0"/>
              <a:t>Pale</a:t>
            </a:r>
          </a:p>
          <a:p>
            <a:pPr lvl="1">
              <a:lnSpc>
                <a:spcPct val="110000"/>
              </a:lnSpc>
              <a:spcBef>
                <a:spcPts val="200"/>
              </a:spcBef>
              <a:buClrTx/>
              <a:buFont typeface="Arial" panose="020B0604020202020204" pitchFamily="34" charset="0"/>
              <a:buChar char="•"/>
              <a:defRPr/>
            </a:pPr>
            <a:r>
              <a:rPr lang="en-US" sz="2800" dirty="0"/>
              <a:t>Dizzy</a:t>
            </a:r>
          </a:p>
          <a:p>
            <a:pPr lvl="1">
              <a:lnSpc>
                <a:spcPct val="110000"/>
              </a:lnSpc>
              <a:spcBef>
                <a:spcPts val="200"/>
              </a:spcBef>
              <a:buClrTx/>
              <a:buFont typeface="Arial" panose="020B0604020202020204" pitchFamily="34" charset="0"/>
              <a:buChar char="•"/>
              <a:defRPr/>
            </a:pPr>
            <a:r>
              <a:rPr lang="en-US" sz="2800" dirty="0"/>
              <a:t>Bad headache</a:t>
            </a:r>
          </a:p>
          <a:p>
            <a:pPr lvl="1">
              <a:lnSpc>
                <a:spcPct val="110000"/>
              </a:lnSpc>
              <a:spcBef>
                <a:spcPts val="200"/>
              </a:spcBef>
              <a:buClrTx/>
              <a:buFont typeface="Arial" panose="020B0604020202020204" pitchFamily="34" charset="0"/>
              <a:buChar char="•"/>
              <a:defRPr/>
            </a:pPr>
            <a:r>
              <a:rPr lang="en-US" sz="2800" dirty="0"/>
              <a:t>Bruising </a:t>
            </a:r>
          </a:p>
          <a:p>
            <a:pPr lvl="1">
              <a:lnSpc>
                <a:spcPct val="110000"/>
              </a:lnSpc>
              <a:spcBef>
                <a:spcPts val="200"/>
              </a:spcBef>
              <a:buClrTx/>
              <a:buFont typeface="Arial" panose="020B0604020202020204" pitchFamily="34" charset="0"/>
              <a:buChar char="•"/>
              <a:defRPr/>
            </a:pPr>
            <a:r>
              <a:rPr lang="en-US" sz="2800" dirty="0"/>
              <a:t>Small red dots on skin </a:t>
            </a:r>
          </a:p>
          <a:p>
            <a:pPr lvl="1">
              <a:lnSpc>
                <a:spcPct val="110000"/>
              </a:lnSpc>
              <a:spcBef>
                <a:spcPts val="200"/>
              </a:spcBef>
              <a:buClrTx/>
              <a:buFont typeface="Arial" panose="020B0604020202020204" pitchFamily="34" charset="0"/>
              <a:buChar char="•"/>
              <a:defRPr/>
            </a:pPr>
            <a:r>
              <a:rPr lang="en-US" sz="2800" dirty="0"/>
              <a:t>Bleeding from the nose, gums, </a:t>
            </a:r>
            <a:br>
              <a:rPr lang="en-US" sz="2800" dirty="0"/>
            </a:br>
            <a:r>
              <a:rPr lang="en-US" sz="2800" dirty="0"/>
              <a:t>or around the central venous line </a:t>
            </a:r>
          </a:p>
          <a:p>
            <a:pPr marL="285750" lvl="1" indent="0">
              <a:lnSpc>
                <a:spcPct val="100000"/>
              </a:lnSpc>
              <a:spcBef>
                <a:spcPts val="0"/>
              </a:spcBef>
              <a:buClrTx/>
              <a:buNone/>
              <a:defRPr/>
            </a:pPr>
            <a:endParaRPr lang="en-US" sz="1500" dirty="0"/>
          </a:p>
          <a:p>
            <a:pPr marL="0" indent="0">
              <a:buNone/>
            </a:pPr>
            <a:r>
              <a:rPr lang="en-US" sz="3000" b="1" dirty="0"/>
              <a:t>Call </a:t>
            </a:r>
            <a:r>
              <a:rPr lang="en-US" sz="3000" b="1" dirty="0">
                <a:solidFill>
                  <a:srgbClr val="FF0000"/>
                </a:solidFill>
              </a:rPr>
              <a:t>immediately</a:t>
            </a:r>
            <a:r>
              <a:rPr lang="en-US" sz="3000" b="1" dirty="0"/>
              <a:t> for bleeding that does not stop                     within 5-10 minutes</a:t>
            </a:r>
          </a:p>
          <a:p>
            <a:endParaRPr lang="en-US" dirty="0"/>
          </a:p>
        </p:txBody>
      </p:sp>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12706" t="5496" r="12000" b="5679"/>
          <a:stretch/>
        </p:blipFill>
        <p:spPr>
          <a:xfrm>
            <a:off x="6055995" y="1657350"/>
            <a:ext cx="2762250" cy="3258592"/>
          </a:xfrm>
          <a:prstGeom prst="rect">
            <a:avLst/>
          </a:prstGeom>
        </p:spPr>
      </p:pic>
    </p:spTree>
    <p:extLst>
      <p:ext uri="{BB962C8B-B14F-4D97-AF65-F5344CB8AC3E}">
        <p14:creationId xmlns:p14="http://schemas.microsoft.com/office/powerpoint/2010/main" val="26858601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171972" y="264795"/>
            <a:ext cx="8572500" cy="590921"/>
          </a:xfrm>
          <a:prstGeom prst="rect">
            <a:avLst/>
          </a:prstGeom>
        </p:spPr>
        <p:txBody>
          <a:bodyPr vert="horz" lIns="91430" tIns="45715" rIns="91430" bIns="45715">
            <a:spAutoFit/>
          </a:bodyPr>
          <a:lstStyle>
            <a:lvl1pPr algn="l" defTabSz="914400" rtl="0" eaLnBrk="1" latinLnBrk="0" hangingPunct="1">
              <a:lnSpc>
                <a:spcPct val="90000"/>
              </a:lnSpc>
              <a:spcBef>
                <a:spcPct val="0"/>
              </a:spcBef>
              <a:buNone/>
              <a:defRPr lang="en-US" sz="3600" b="1" kern="1200" dirty="0">
                <a:solidFill>
                  <a:schemeClr val="accent2"/>
                </a:solidFill>
                <a:latin typeface="+mn-lt"/>
                <a:ea typeface="+mj-ea"/>
                <a:cs typeface="+mj-cs"/>
              </a:defRPr>
            </a:lvl1pPr>
          </a:lstStyle>
          <a:p>
            <a:r>
              <a:rPr lang="en-US" dirty="0">
                <a:solidFill>
                  <a:schemeClr val="tx2">
                    <a:lumMod val="75000"/>
                  </a:schemeClr>
                </a:solidFill>
              </a:rPr>
              <a:t>To Prevent Bleeding:</a:t>
            </a:r>
          </a:p>
        </p:txBody>
      </p:sp>
      <p:sp>
        <p:nvSpPr>
          <p:cNvPr id="6" name="TextBox 5">
            <a:hlinkClick r:id="rId3" action="ppaction://hlinksldjump"/>
          </p:cNvPr>
          <p:cNvSpPr txBox="1"/>
          <p:nvPr/>
        </p:nvSpPr>
        <p:spPr>
          <a:xfrm>
            <a:off x="7437120" y="13687"/>
            <a:ext cx="1706880"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1400" b="1" dirty="0">
                <a:solidFill>
                  <a:schemeClr val="accent5"/>
                </a:solidFill>
              </a:rPr>
              <a:t>Table of Contents</a:t>
            </a:r>
          </a:p>
        </p:txBody>
      </p:sp>
      <p:sp>
        <p:nvSpPr>
          <p:cNvPr id="2" name="Content Placeholder 1"/>
          <p:cNvSpPr>
            <a:spLocks noGrp="1"/>
          </p:cNvSpPr>
          <p:nvPr>
            <p:ph sz="half" idx="1"/>
          </p:nvPr>
        </p:nvSpPr>
        <p:spPr>
          <a:xfrm>
            <a:off x="490653" y="1618698"/>
            <a:ext cx="6946467" cy="4525963"/>
          </a:xfrm>
        </p:spPr>
        <p:txBody>
          <a:bodyPr>
            <a:normAutofit/>
          </a:bodyPr>
          <a:lstStyle/>
          <a:p>
            <a:pPr>
              <a:lnSpc>
                <a:spcPct val="100000"/>
              </a:lnSpc>
              <a:spcBef>
                <a:spcPts val="0"/>
              </a:spcBef>
              <a:buClrTx/>
              <a:buFont typeface="Arial" panose="020B0604020202020204" pitchFamily="34" charset="0"/>
              <a:buChar char="•"/>
              <a:defRPr/>
            </a:pPr>
            <a:r>
              <a:rPr lang="en-US" sz="3200" dirty="0"/>
              <a:t>Avoid rough play and contact sports</a:t>
            </a:r>
          </a:p>
          <a:p>
            <a:pPr>
              <a:lnSpc>
                <a:spcPct val="100000"/>
              </a:lnSpc>
              <a:spcBef>
                <a:spcPts val="0"/>
              </a:spcBef>
              <a:buClrTx/>
              <a:buFont typeface="Arial" panose="020B0604020202020204" pitchFamily="34" charset="0"/>
              <a:buChar char="•"/>
              <a:defRPr/>
            </a:pPr>
            <a:endParaRPr lang="en-US" sz="3200" dirty="0"/>
          </a:p>
          <a:p>
            <a:pPr>
              <a:lnSpc>
                <a:spcPct val="100000"/>
              </a:lnSpc>
              <a:spcBef>
                <a:spcPts val="0"/>
              </a:spcBef>
              <a:buClrTx/>
              <a:buFont typeface="Arial" panose="020B0604020202020204" pitchFamily="34" charset="0"/>
              <a:buChar char="•"/>
              <a:defRPr/>
            </a:pPr>
            <a:r>
              <a:rPr lang="en-US" sz="3200" dirty="0"/>
              <a:t>Use a soft toothbrush </a:t>
            </a:r>
          </a:p>
          <a:p>
            <a:pPr>
              <a:lnSpc>
                <a:spcPct val="100000"/>
              </a:lnSpc>
              <a:spcBef>
                <a:spcPts val="0"/>
              </a:spcBef>
              <a:buClrTx/>
              <a:buFont typeface="Arial" panose="020B0604020202020204" pitchFamily="34" charset="0"/>
              <a:buChar char="•"/>
              <a:defRPr/>
            </a:pPr>
            <a:endParaRPr lang="en-US" sz="3200" dirty="0"/>
          </a:p>
          <a:p>
            <a:pPr>
              <a:lnSpc>
                <a:spcPct val="100000"/>
              </a:lnSpc>
              <a:spcBef>
                <a:spcPts val="0"/>
              </a:spcBef>
              <a:buClrTx/>
              <a:buFont typeface="Arial" panose="020B0604020202020204" pitchFamily="34" charset="0"/>
              <a:buChar char="•"/>
              <a:defRPr/>
            </a:pPr>
            <a:r>
              <a:rPr lang="en-US" sz="3200" dirty="0"/>
              <a:t>Avoid giving aspirin or                       ibuprofen</a:t>
            </a:r>
            <a:endParaRPr lang="en-US" dirty="0"/>
          </a:p>
        </p:txBody>
      </p:sp>
      <p:pic>
        <p:nvPicPr>
          <p:cNvPr id="3" name="Picture 2"/>
          <p:cNvPicPr>
            <a:picLocks noChangeAspect="1"/>
          </p:cNvPicPr>
          <p:nvPr/>
        </p:nvPicPr>
        <p:blipFill>
          <a:blip r:embed="rId4"/>
          <a:stretch>
            <a:fillRect/>
          </a:stretch>
        </p:blipFill>
        <p:spPr>
          <a:xfrm>
            <a:off x="5475828" y="2858911"/>
            <a:ext cx="3268644" cy="2045539"/>
          </a:xfrm>
          <a:prstGeom prst="rect">
            <a:avLst/>
          </a:prstGeom>
        </p:spPr>
      </p:pic>
    </p:spTree>
    <p:extLst>
      <p:ext uri="{BB962C8B-B14F-4D97-AF65-F5344CB8AC3E}">
        <p14:creationId xmlns:p14="http://schemas.microsoft.com/office/powerpoint/2010/main" val="11596835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171972" y="264795"/>
            <a:ext cx="8572500" cy="590921"/>
          </a:xfrm>
          <a:prstGeom prst="rect">
            <a:avLst/>
          </a:prstGeom>
        </p:spPr>
        <p:txBody>
          <a:bodyPr vert="horz" lIns="91430" tIns="45715" rIns="91430" bIns="45715">
            <a:spAutoFit/>
          </a:bodyPr>
          <a:lstStyle>
            <a:lvl1pPr algn="l" defTabSz="914400" rtl="0" eaLnBrk="1" latinLnBrk="0" hangingPunct="1">
              <a:lnSpc>
                <a:spcPct val="90000"/>
              </a:lnSpc>
              <a:spcBef>
                <a:spcPct val="0"/>
              </a:spcBef>
              <a:buNone/>
              <a:defRPr lang="en-US" sz="3600" b="1" kern="1200" dirty="0">
                <a:solidFill>
                  <a:schemeClr val="accent2"/>
                </a:solidFill>
                <a:latin typeface="+mn-lt"/>
                <a:ea typeface="+mj-ea"/>
                <a:cs typeface="+mj-cs"/>
              </a:defRPr>
            </a:lvl1pPr>
          </a:lstStyle>
          <a:p>
            <a:r>
              <a:rPr lang="en-US" dirty="0">
                <a:solidFill>
                  <a:schemeClr val="tx2">
                    <a:lumMod val="75000"/>
                  </a:schemeClr>
                </a:solidFill>
              </a:rPr>
              <a:t>Pain</a:t>
            </a:r>
          </a:p>
        </p:txBody>
      </p:sp>
      <p:sp>
        <p:nvSpPr>
          <p:cNvPr id="6" name="TextBox 5">
            <a:hlinkClick r:id="rId3" action="ppaction://hlinksldjump"/>
          </p:cNvPr>
          <p:cNvSpPr txBox="1"/>
          <p:nvPr/>
        </p:nvSpPr>
        <p:spPr>
          <a:xfrm>
            <a:off x="7437120" y="13687"/>
            <a:ext cx="1706880"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1400" b="1" dirty="0">
                <a:solidFill>
                  <a:schemeClr val="accent5"/>
                </a:solidFill>
              </a:rPr>
              <a:t>Table of Contents</a:t>
            </a:r>
          </a:p>
        </p:txBody>
      </p:sp>
      <p:sp>
        <p:nvSpPr>
          <p:cNvPr id="2" name="Content Placeholder 1"/>
          <p:cNvSpPr>
            <a:spLocks noGrp="1"/>
          </p:cNvSpPr>
          <p:nvPr>
            <p:ph idx="1"/>
          </p:nvPr>
        </p:nvSpPr>
        <p:spPr>
          <a:xfrm>
            <a:off x="171972" y="1363642"/>
            <a:ext cx="8639908" cy="4515202"/>
          </a:xfrm>
        </p:spPr>
        <p:txBody>
          <a:bodyPr>
            <a:normAutofit/>
          </a:bodyPr>
          <a:lstStyle/>
          <a:p>
            <a:pPr marL="0" indent="0">
              <a:lnSpc>
                <a:spcPct val="100000"/>
              </a:lnSpc>
              <a:spcBef>
                <a:spcPts val="0"/>
              </a:spcBef>
              <a:buClrTx/>
              <a:buNone/>
              <a:defRPr/>
            </a:pPr>
            <a:r>
              <a:rPr lang="en-US" sz="3200" b="1" dirty="0"/>
              <a:t>Call if your child has:</a:t>
            </a:r>
          </a:p>
          <a:p>
            <a:pPr marL="457200" lvl="1" indent="-171450">
              <a:lnSpc>
                <a:spcPct val="100000"/>
              </a:lnSpc>
              <a:spcBef>
                <a:spcPts val="0"/>
              </a:spcBef>
              <a:buClrTx/>
              <a:buFont typeface="Arial" panose="020B0604020202020204" pitchFamily="34" charset="0"/>
              <a:buChar char="•"/>
              <a:defRPr/>
            </a:pPr>
            <a:endParaRPr lang="en-US" sz="2800" dirty="0"/>
          </a:p>
          <a:p>
            <a:pPr lvl="1">
              <a:lnSpc>
                <a:spcPct val="100000"/>
              </a:lnSpc>
              <a:spcBef>
                <a:spcPts val="0"/>
              </a:spcBef>
              <a:buClrTx/>
              <a:buFont typeface="Arial" panose="020B0604020202020204" pitchFamily="34" charset="0"/>
              <a:buChar char="•"/>
              <a:defRPr/>
            </a:pPr>
            <a:r>
              <a:rPr lang="en-US" sz="3200" dirty="0"/>
              <a:t>New or increasing pain </a:t>
            </a:r>
          </a:p>
          <a:p>
            <a:pPr lvl="1">
              <a:lnSpc>
                <a:spcPct val="100000"/>
              </a:lnSpc>
              <a:spcBef>
                <a:spcPts val="0"/>
              </a:spcBef>
              <a:buClrTx/>
              <a:buFont typeface="Arial" panose="020B0604020202020204" pitchFamily="34" charset="0"/>
              <a:buChar char="•"/>
              <a:defRPr/>
            </a:pPr>
            <a:endParaRPr lang="en-US" sz="3200" dirty="0"/>
          </a:p>
          <a:p>
            <a:pPr lvl="1">
              <a:lnSpc>
                <a:spcPct val="100000"/>
              </a:lnSpc>
              <a:spcBef>
                <a:spcPts val="0"/>
              </a:spcBef>
              <a:buClrTx/>
              <a:buFont typeface="Arial" panose="020B0604020202020204" pitchFamily="34" charset="0"/>
              <a:buChar char="•"/>
              <a:defRPr/>
            </a:pPr>
            <a:r>
              <a:rPr lang="en-US" sz="3200" dirty="0">
                <a:solidFill>
                  <a:schemeClr val="accent6"/>
                </a:solidFill>
              </a:rPr>
              <a:t>Pain that is not getting better                      with the pain medicines you                     have been given to use at home </a:t>
            </a:r>
          </a:p>
          <a:p>
            <a:pPr lvl="1">
              <a:lnSpc>
                <a:spcPct val="100000"/>
              </a:lnSpc>
              <a:spcBef>
                <a:spcPts val="0"/>
              </a:spcBef>
              <a:buClrTx/>
              <a:buFont typeface="Arial" panose="020B0604020202020204" pitchFamily="34" charset="0"/>
              <a:buChar char="•"/>
              <a:defRPr/>
            </a:pPr>
            <a:endParaRPr lang="en-US" sz="2800" dirty="0"/>
          </a:p>
          <a:p>
            <a:pPr marL="285750" lvl="1" indent="0">
              <a:lnSpc>
                <a:spcPct val="100000"/>
              </a:lnSpc>
              <a:spcBef>
                <a:spcPts val="0"/>
              </a:spcBef>
              <a:buClrTx/>
              <a:buNone/>
              <a:defRPr/>
            </a:pPr>
            <a:endParaRPr lang="en-US" dirty="0"/>
          </a:p>
          <a:p>
            <a:pPr marL="0" indent="0">
              <a:buNone/>
            </a:pPr>
            <a:endParaRPr lang="en-US" dirty="0"/>
          </a:p>
        </p:txBody>
      </p:sp>
      <p:pic>
        <p:nvPicPr>
          <p:cNvPr id="3" name="Picture 2"/>
          <p:cNvPicPr>
            <a:picLocks noChangeAspect="1"/>
          </p:cNvPicPr>
          <p:nvPr/>
        </p:nvPicPr>
        <p:blipFill rotWithShape="1">
          <a:blip r:embed="rId4"/>
          <a:srcRect l="13333" r="11471" b="9851"/>
          <a:stretch/>
        </p:blipFill>
        <p:spPr>
          <a:xfrm>
            <a:off x="6945923" y="3091211"/>
            <a:ext cx="2074985" cy="3151327"/>
          </a:xfrm>
          <a:prstGeom prst="rect">
            <a:avLst/>
          </a:prstGeom>
        </p:spPr>
      </p:pic>
    </p:spTree>
    <p:extLst>
      <p:ext uri="{BB962C8B-B14F-4D97-AF65-F5344CB8AC3E}">
        <p14:creationId xmlns:p14="http://schemas.microsoft.com/office/powerpoint/2010/main" val="10341670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qr code with a black rectangular sign with white text and a logo&#10;&#10;Description automatically generated">
            <a:extLst>
              <a:ext uri="{FF2B5EF4-FFF2-40B4-BE49-F238E27FC236}">
                <a16:creationId xmlns:a16="http://schemas.microsoft.com/office/drawing/2014/main" id="{6C29BC62-6CB6-4DE9-7A6D-08F7C2D9C6D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1582"/>
          <a:stretch/>
        </p:blipFill>
        <p:spPr>
          <a:xfrm>
            <a:off x="6947734" y="2454656"/>
            <a:ext cx="1737360" cy="1730349"/>
          </a:xfrm>
          <a:prstGeom prst="rect">
            <a:avLst/>
          </a:prstGeom>
        </p:spPr>
      </p:pic>
      <p:sp>
        <p:nvSpPr>
          <p:cNvPr id="6" name="Content Placeholder 3"/>
          <p:cNvSpPr txBox="1">
            <a:spLocks/>
          </p:cNvSpPr>
          <p:nvPr/>
        </p:nvSpPr>
        <p:spPr>
          <a:xfrm>
            <a:off x="0" y="1281735"/>
            <a:ext cx="8572500" cy="751462"/>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Clr>
                <a:schemeClr val="accent2"/>
              </a:buClr>
              <a:buFont typeface="Wingdings" panose="05000000000000000000" pitchFamily="2" charset="2"/>
              <a:buChar char="§"/>
              <a:defRPr sz="2800" kern="1200">
                <a:solidFill>
                  <a:srgbClr val="006579"/>
                </a:solidFill>
                <a:latin typeface="+mn-lt"/>
                <a:ea typeface="+mn-ea"/>
                <a:cs typeface="+mn-cs"/>
              </a:defRPr>
            </a:lvl1pPr>
            <a:lvl2pPr marL="514350" indent="-228600" algn="l" defTabSz="914400" rtl="0" eaLnBrk="1" latinLnBrk="0" hangingPunct="1">
              <a:lnSpc>
                <a:spcPct val="100000"/>
              </a:lnSpc>
              <a:spcBef>
                <a:spcPts val="500"/>
              </a:spcBef>
              <a:buClr>
                <a:srgbClr val="006579"/>
              </a:buClr>
              <a:buSzPct val="80000"/>
              <a:buFont typeface="Arial" panose="020B0604020202020204" pitchFamily="34" charset="0"/>
              <a:buChar char="♦"/>
              <a:defRPr sz="2400" kern="1200">
                <a:solidFill>
                  <a:schemeClr val="accent3"/>
                </a:solidFill>
                <a:latin typeface="+mn-lt"/>
                <a:ea typeface="+mn-ea"/>
                <a:cs typeface="+mn-cs"/>
              </a:defRPr>
            </a:lvl2pPr>
            <a:lvl3pPr marL="800100" indent="-228600" algn="l" defTabSz="914400" rtl="0" eaLnBrk="1" latinLnBrk="0" hangingPunct="1">
              <a:lnSpc>
                <a:spcPct val="100000"/>
              </a:lnSpc>
              <a:spcBef>
                <a:spcPts val="500"/>
              </a:spcBef>
              <a:buClr>
                <a:schemeClr val="accent1"/>
              </a:buClr>
              <a:buFont typeface="Arial" panose="020B0604020202020204" pitchFamily="34" charset="0"/>
              <a:buChar char="•"/>
              <a:defRPr sz="2200" kern="1200">
                <a:solidFill>
                  <a:schemeClr val="accent3"/>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buClr>
                <a:schemeClr val="accent2"/>
              </a:buClr>
              <a:buSzPct val="115000"/>
              <a:buFont typeface="Wingdings" pitchFamily="2" charset="2"/>
              <a:buChar char="§"/>
            </a:pPr>
            <a:r>
              <a:rPr lang="en-US" dirty="0">
                <a:solidFill>
                  <a:srgbClr val="006579"/>
                </a:solidFill>
              </a:rPr>
              <a:t>Download the COG KidsCare App from the Apple Store (for iPhones) or from Google Play (for Android phones)</a:t>
            </a:r>
          </a:p>
        </p:txBody>
      </p:sp>
      <p:sp>
        <p:nvSpPr>
          <p:cNvPr id="8" name="Title 1"/>
          <p:cNvSpPr txBox="1">
            <a:spLocks/>
          </p:cNvSpPr>
          <p:nvPr/>
        </p:nvSpPr>
        <p:spPr>
          <a:xfrm>
            <a:off x="266700" y="326600"/>
            <a:ext cx="8572500" cy="590921"/>
          </a:xfrm>
          <a:prstGeom prst="rect">
            <a:avLst/>
          </a:prstGeom>
        </p:spPr>
        <p:txBody>
          <a:bodyPr vert="horz" lIns="91430" tIns="45715" rIns="91430" bIns="45715">
            <a:spAutoFit/>
          </a:bodyPr>
          <a:lstStyle>
            <a:lvl1pPr algn="l" defTabSz="914400" rtl="0" eaLnBrk="1" latinLnBrk="0" hangingPunct="1">
              <a:lnSpc>
                <a:spcPct val="90000"/>
              </a:lnSpc>
              <a:spcBef>
                <a:spcPct val="0"/>
              </a:spcBef>
              <a:buNone/>
              <a:defRPr lang="en-US" sz="3600" b="1" kern="1200" dirty="0">
                <a:solidFill>
                  <a:schemeClr val="accent2"/>
                </a:solidFill>
                <a:latin typeface="+mn-lt"/>
                <a:ea typeface="+mj-ea"/>
                <a:cs typeface="+mj-cs"/>
              </a:defRPr>
            </a:lvl1pPr>
          </a:lstStyle>
          <a:p>
            <a:r>
              <a:rPr lang="en-US" dirty="0">
                <a:solidFill>
                  <a:schemeClr val="tx2">
                    <a:lumMod val="75000"/>
                  </a:schemeClr>
                </a:solidFill>
              </a:rPr>
              <a:t>Resources: COG KidsCare App</a:t>
            </a:r>
          </a:p>
        </p:txBody>
      </p:sp>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t="464" b="464"/>
          <a:stretch/>
        </p:blipFill>
        <p:spPr>
          <a:xfrm>
            <a:off x="550221" y="2281044"/>
            <a:ext cx="1802633" cy="3657600"/>
          </a:xfrm>
          <a:prstGeom prst="rect">
            <a:avLst/>
          </a:prstGeom>
        </p:spPr>
      </p:pic>
      <p:pic>
        <p:nvPicPr>
          <p:cNvPr id="10" name="Picture 9">
            <a:extLst>
              <a:ext uri="{FF2B5EF4-FFF2-40B4-BE49-F238E27FC236}">
                <a16:creationId xmlns:a16="http://schemas.microsoft.com/office/drawing/2014/main" id="{E1025488-EF69-668C-02C5-285BD46A324C}"/>
              </a:ext>
            </a:extLst>
          </p:cNvPr>
          <p:cNvPicPr>
            <a:picLocks noChangeAspect="1"/>
          </p:cNvPicPr>
          <p:nvPr/>
        </p:nvPicPr>
        <p:blipFill rotWithShape="1">
          <a:blip r:embed="rId5">
            <a:extLst>
              <a:ext uri="{28A0092B-C50C-407E-A947-70E740481C1C}">
                <a14:useLocalDpi xmlns:a14="http://schemas.microsoft.com/office/drawing/2010/main" val="0"/>
              </a:ext>
            </a:extLst>
          </a:blip>
          <a:srcRect l="3744" r="3744"/>
          <a:stretch/>
        </p:blipFill>
        <p:spPr>
          <a:xfrm>
            <a:off x="2650223" y="2281044"/>
            <a:ext cx="1899953" cy="3657600"/>
          </a:xfrm>
          <a:prstGeom prst="rect">
            <a:avLst/>
          </a:prstGeom>
        </p:spPr>
      </p:pic>
      <p:pic>
        <p:nvPicPr>
          <p:cNvPr id="9" name="Picture 8" descr="A qr code with a black rectangular sign with white text and a logo&#10;&#10;Description automatically generated">
            <a:extLst>
              <a:ext uri="{FF2B5EF4-FFF2-40B4-BE49-F238E27FC236}">
                <a16:creationId xmlns:a16="http://schemas.microsoft.com/office/drawing/2014/main" id="{F02042BB-2AC1-A1EF-DA6D-9FD3B887628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9624"/>
          <a:stretch/>
        </p:blipFill>
        <p:spPr>
          <a:xfrm>
            <a:off x="6947734" y="4503174"/>
            <a:ext cx="1737360" cy="1101039"/>
          </a:xfrm>
          <a:prstGeom prst="rect">
            <a:avLst/>
          </a:prstGeom>
        </p:spPr>
      </p:pic>
      <p:pic>
        <p:nvPicPr>
          <p:cNvPr id="12" name="Picture 11">
            <a:extLst>
              <a:ext uri="{FF2B5EF4-FFF2-40B4-BE49-F238E27FC236}">
                <a16:creationId xmlns:a16="http://schemas.microsoft.com/office/drawing/2014/main" id="{FCDF7285-D969-0987-F79E-FA4600B2CF3F}"/>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506" r="-1506"/>
          <a:stretch/>
        </p:blipFill>
        <p:spPr>
          <a:xfrm>
            <a:off x="4734360" y="2281044"/>
            <a:ext cx="1838085" cy="3657600"/>
          </a:xfrm>
          <a:prstGeom prst="rect">
            <a:avLst/>
          </a:prstGeom>
        </p:spPr>
      </p:pic>
    </p:spTree>
    <p:extLst>
      <p:ext uri="{BB962C8B-B14F-4D97-AF65-F5344CB8AC3E}">
        <p14:creationId xmlns:p14="http://schemas.microsoft.com/office/powerpoint/2010/main" val="35875097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171972" y="264795"/>
            <a:ext cx="8572500" cy="590921"/>
          </a:xfrm>
          <a:prstGeom prst="rect">
            <a:avLst/>
          </a:prstGeom>
        </p:spPr>
        <p:txBody>
          <a:bodyPr vert="horz" lIns="91430" tIns="45715" rIns="91430" bIns="45715">
            <a:spAutoFit/>
          </a:bodyPr>
          <a:lstStyle>
            <a:lvl1pPr algn="l" defTabSz="914400" rtl="0" eaLnBrk="1" latinLnBrk="0" hangingPunct="1">
              <a:lnSpc>
                <a:spcPct val="90000"/>
              </a:lnSpc>
              <a:spcBef>
                <a:spcPct val="0"/>
              </a:spcBef>
              <a:buNone/>
              <a:defRPr lang="en-US" sz="3600" b="1" kern="1200" dirty="0">
                <a:solidFill>
                  <a:schemeClr val="accent2"/>
                </a:solidFill>
                <a:latin typeface="+mn-lt"/>
                <a:ea typeface="+mj-ea"/>
                <a:cs typeface="+mj-cs"/>
              </a:defRPr>
            </a:lvl1pPr>
          </a:lstStyle>
          <a:p>
            <a:r>
              <a:rPr lang="en-US" dirty="0">
                <a:solidFill>
                  <a:schemeClr val="tx2">
                    <a:lumMod val="75000"/>
                  </a:schemeClr>
                </a:solidFill>
              </a:rPr>
              <a:t>Nausea, Vomiting, Diarrhea</a:t>
            </a:r>
          </a:p>
        </p:txBody>
      </p:sp>
      <p:sp>
        <p:nvSpPr>
          <p:cNvPr id="6" name="TextBox 5">
            <a:hlinkClick r:id="rId3" action="ppaction://hlinksldjump"/>
          </p:cNvPr>
          <p:cNvSpPr txBox="1"/>
          <p:nvPr/>
        </p:nvSpPr>
        <p:spPr>
          <a:xfrm>
            <a:off x="7437120" y="13687"/>
            <a:ext cx="1706880"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1400" b="1" dirty="0">
                <a:solidFill>
                  <a:schemeClr val="accent5"/>
                </a:solidFill>
              </a:rPr>
              <a:t>Table of Contents</a:t>
            </a:r>
          </a:p>
        </p:txBody>
      </p:sp>
      <p:sp>
        <p:nvSpPr>
          <p:cNvPr id="26" name="Content Placeholder 25"/>
          <p:cNvSpPr>
            <a:spLocks noGrp="1"/>
          </p:cNvSpPr>
          <p:nvPr>
            <p:ph idx="1"/>
          </p:nvPr>
        </p:nvSpPr>
        <p:spPr>
          <a:xfrm>
            <a:off x="381000" y="1371599"/>
            <a:ext cx="6004302" cy="4765729"/>
          </a:xfrm>
        </p:spPr>
        <p:txBody>
          <a:bodyPr>
            <a:normAutofit/>
          </a:bodyPr>
          <a:lstStyle/>
          <a:p>
            <a:pPr marL="171450" lvl="0" indent="-171450">
              <a:spcBef>
                <a:spcPts val="0"/>
              </a:spcBef>
              <a:buClrTx/>
              <a:buFont typeface="Arial" panose="020B0604020202020204" pitchFamily="34" charset="0"/>
              <a:buChar char="•"/>
              <a:defRPr/>
            </a:pPr>
            <a:r>
              <a:rPr lang="en-US" sz="3200" dirty="0"/>
              <a:t>Use medicines given by your health care team</a:t>
            </a:r>
            <a:r>
              <a:rPr lang="en-US" sz="3200" dirty="0">
                <a:solidFill>
                  <a:schemeClr val="tx1"/>
                </a:solidFill>
              </a:rPr>
              <a:t> </a:t>
            </a:r>
          </a:p>
          <a:p>
            <a:pPr marL="171450" lvl="0" indent="-171450">
              <a:spcBef>
                <a:spcPts val="1200"/>
              </a:spcBef>
              <a:buClrTx/>
              <a:buFont typeface="Arial" panose="020B0604020202020204" pitchFamily="34" charset="0"/>
              <a:buChar char="•"/>
              <a:defRPr/>
            </a:pPr>
            <a:r>
              <a:rPr lang="en-US" sz="3200" dirty="0">
                <a:solidFill>
                  <a:schemeClr val="tx1"/>
                </a:solidFill>
              </a:rPr>
              <a:t>Give sips of cool, clear liquids</a:t>
            </a:r>
          </a:p>
          <a:p>
            <a:pPr marL="171450" lvl="0" indent="-171450">
              <a:spcBef>
                <a:spcPts val="1200"/>
              </a:spcBef>
              <a:buClrTx/>
              <a:buFont typeface="Arial" panose="020B0604020202020204" pitchFamily="34" charset="0"/>
              <a:buChar char="•"/>
              <a:defRPr/>
            </a:pPr>
            <a:r>
              <a:rPr lang="en-US" sz="3200" dirty="0">
                <a:solidFill>
                  <a:schemeClr val="tx1"/>
                </a:solidFill>
              </a:rPr>
              <a:t>Offer small bites of foods that are easy to digest, such as:</a:t>
            </a:r>
          </a:p>
          <a:p>
            <a:pPr marL="457200" lvl="1" indent="-171450">
              <a:spcBef>
                <a:spcPts val="600"/>
              </a:spcBef>
              <a:buClrTx/>
              <a:buFont typeface="Arial" panose="020B0604020202020204" pitchFamily="34" charset="0"/>
              <a:buChar char="•"/>
              <a:defRPr/>
            </a:pPr>
            <a:r>
              <a:rPr lang="en-US" sz="3200" dirty="0">
                <a:solidFill>
                  <a:schemeClr val="tx1"/>
                </a:solidFill>
              </a:rPr>
              <a:t>Crackers</a:t>
            </a:r>
          </a:p>
          <a:p>
            <a:pPr marL="457200" lvl="1" indent="-171450">
              <a:spcBef>
                <a:spcPts val="600"/>
              </a:spcBef>
              <a:buClrTx/>
              <a:buFont typeface="Arial" panose="020B0604020202020204" pitchFamily="34" charset="0"/>
              <a:buChar char="•"/>
              <a:defRPr/>
            </a:pPr>
            <a:r>
              <a:rPr lang="en-US" sz="3200" dirty="0">
                <a:solidFill>
                  <a:schemeClr val="tx1"/>
                </a:solidFill>
              </a:rPr>
              <a:t>Rice</a:t>
            </a:r>
          </a:p>
          <a:p>
            <a:pPr marL="171450" lvl="0" indent="-171450">
              <a:spcBef>
                <a:spcPts val="0"/>
              </a:spcBef>
              <a:buClrTx/>
              <a:buFont typeface="Arial" panose="020B0604020202020204" pitchFamily="34" charset="0"/>
              <a:buChar char="•"/>
              <a:defRPr/>
            </a:pPr>
            <a:endParaRPr lang="en-US" dirty="0">
              <a:solidFill>
                <a:schemeClr val="tx1"/>
              </a:solidFill>
            </a:endParaRPr>
          </a:p>
          <a:p>
            <a:endParaRPr lang="en-US" dirty="0"/>
          </a:p>
        </p:txBody>
      </p:sp>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5916" t="52252" r="67538" b="7388"/>
          <a:stretch/>
        </p:blipFill>
        <p:spPr>
          <a:xfrm>
            <a:off x="6385302" y="1840967"/>
            <a:ext cx="2517157" cy="3826992"/>
          </a:xfrm>
          <a:prstGeom prst="rect">
            <a:avLst/>
          </a:prstGeom>
        </p:spPr>
      </p:pic>
    </p:spTree>
    <p:extLst>
      <p:ext uri="{BB962C8B-B14F-4D97-AF65-F5344CB8AC3E}">
        <p14:creationId xmlns:p14="http://schemas.microsoft.com/office/powerpoint/2010/main" val="39610928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171972" y="264795"/>
            <a:ext cx="8572500" cy="590921"/>
          </a:xfrm>
          <a:prstGeom prst="rect">
            <a:avLst/>
          </a:prstGeom>
        </p:spPr>
        <p:txBody>
          <a:bodyPr vert="horz" lIns="91430" tIns="45715" rIns="91430" bIns="45715">
            <a:spAutoFit/>
          </a:bodyPr>
          <a:lstStyle>
            <a:lvl1pPr algn="l" defTabSz="914400" rtl="0" eaLnBrk="1" latinLnBrk="0" hangingPunct="1">
              <a:lnSpc>
                <a:spcPct val="90000"/>
              </a:lnSpc>
              <a:spcBef>
                <a:spcPct val="0"/>
              </a:spcBef>
              <a:buNone/>
              <a:defRPr lang="en-US" sz="3600" b="1" kern="1200" dirty="0">
                <a:solidFill>
                  <a:schemeClr val="accent2"/>
                </a:solidFill>
                <a:latin typeface="+mn-lt"/>
                <a:ea typeface="+mj-ea"/>
                <a:cs typeface="+mj-cs"/>
              </a:defRPr>
            </a:lvl1pPr>
          </a:lstStyle>
          <a:p>
            <a:r>
              <a:rPr lang="en-US" dirty="0">
                <a:solidFill>
                  <a:schemeClr val="tx2">
                    <a:lumMod val="75000"/>
                  </a:schemeClr>
                </a:solidFill>
              </a:rPr>
              <a:t>Dehydration</a:t>
            </a:r>
          </a:p>
        </p:txBody>
      </p:sp>
      <p:sp>
        <p:nvSpPr>
          <p:cNvPr id="6" name="TextBox 5">
            <a:hlinkClick r:id="rId3" action="ppaction://hlinksldjump"/>
          </p:cNvPr>
          <p:cNvSpPr txBox="1"/>
          <p:nvPr/>
        </p:nvSpPr>
        <p:spPr>
          <a:xfrm>
            <a:off x="7437120" y="13687"/>
            <a:ext cx="1706880"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1400" b="1" dirty="0">
                <a:solidFill>
                  <a:schemeClr val="accent5"/>
                </a:solidFill>
              </a:rPr>
              <a:t>Table of Contents</a:t>
            </a:r>
          </a:p>
        </p:txBody>
      </p:sp>
      <p:sp>
        <p:nvSpPr>
          <p:cNvPr id="26" name="Content Placeholder 25"/>
          <p:cNvSpPr>
            <a:spLocks noGrp="1"/>
          </p:cNvSpPr>
          <p:nvPr>
            <p:ph idx="1"/>
          </p:nvPr>
        </p:nvSpPr>
        <p:spPr>
          <a:xfrm>
            <a:off x="381000" y="1278612"/>
            <a:ext cx="8343900" cy="4853854"/>
          </a:xfrm>
        </p:spPr>
        <p:txBody>
          <a:bodyPr>
            <a:normAutofit/>
          </a:bodyPr>
          <a:lstStyle/>
          <a:p>
            <a:r>
              <a:rPr lang="en-US" b="1" dirty="0"/>
              <a:t>Call </a:t>
            </a:r>
            <a:r>
              <a:rPr lang="en-US" b="1" dirty="0">
                <a:solidFill>
                  <a:srgbClr val="FF0000"/>
                </a:solidFill>
              </a:rPr>
              <a:t>immediately</a:t>
            </a:r>
            <a:r>
              <a:rPr lang="en-US" b="1" dirty="0"/>
              <a:t> if your child has: </a:t>
            </a:r>
          </a:p>
          <a:p>
            <a:pPr lvl="1">
              <a:lnSpc>
                <a:spcPct val="110000"/>
              </a:lnSpc>
              <a:spcAft>
                <a:spcPts val="800"/>
              </a:spcAft>
            </a:pPr>
            <a:r>
              <a:rPr lang="en-US" sz="2800" dirty="0"/>
              <a:t>Dry mouth or lips</a:t>
            </a:r>
          </a:p>
          <a:p>
            <a:pPr lvl="1">
              <a:lnSpc>
                <a:spcPct val="110000"/>
              </a:lnSpc>
              <a:spcAft>
                <a:spcPts val="800"/>
              </a:spcAft>
            </a:pPr>
            <a:r>
              <a:rPr lang="en-US" sz="2800" dirty="0"/>
              <a:t>No tears when crying</a:t>
            </a:r>
          </a:p>
          <a:p>
            <a:pPr lvl="1">
              <a:lnSpc>
                <a:spcPct val="110000"/>
              </a:lnSpc>
              <a:spcAft>
                <a:spcPts val="800"/>
              </a:spcAft>
            </a:pPr>
            <a:r>
              <a:rPr lang="en-US" sz="2800" dirty="0"/>
              <a:t>Urinating less than normal </a:t>
            </a:r>
          </a:p>
          <a:p>
            <a:pPr lvl="1">
              <a:lnSpc>
                <a:spcPct val="110000"/>
              </a:lnSpc>
              <a:spcAft>
                <a:spcPts val="800"/>
              </a:spcAft>
            </a:pPr>
            <a:r>
              <a:rPr lang="en-US" sz="2800" dirty="0"/>
              <a:t>Dark urine</a:t>
            </a:r>
          </a:p>
          <a:p>
            <a:pPr lvl="1">
              <a:lnSpc>
                <a:spcPct val="110000"/>
              </a:lnSpc>
              <a:spcAft>
                <a:spcPts val="800"/>
              </a:spcAft>
            </a:pPr>
            <a:r>
              <a:rPr lang="en-US" sz="2800" dirty="0"/>
              <a:t>Repeated vomiting or diarrhea</a:t>
            </a:r>
          </a:p>
          <a:p>
            <a:pPr lvl="1">
              <a:lnSpc>
                <a:spcPct val="110000"/>
              </a:lnSpc>
              <a:spcAft>
                <a:spcPts val="800"/>
              </a:spcAft>
            </a:pPr>
            <a:r>
              <a:rPr lang="en-US" sz="2800" dirty="0"/>
              <a:t>Is not able to drink fluids</a:t>
            </a:r>
          </a:p>
          <a:p>
            <a:endParaRPr lang="en-US" dirty="0"/>
          </a:p>
        </p:txBody>
      </p:sp>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69591" b="41573"/>
          <a:stretch/>
        </p:blipFill>
        <p:spPr>
          <a:xfrm>
            <a:off x="6134622" y="1775804"/>
            <a:ext cx="2609850" cy="3690266"/>
          </a:xfrm>
          <a:prstGeom prst="rect">
            <a:avLst/>
          </a:prstGeom>
        </p:spPr>
      </p:pic>
    </p:spTree>
    <p:extLst>
      <p:ext uri="{BB962C8B-B14F-4D97-AF65-F5344CB8AC3E}">
        <p14:creationId xmlns:p14="http://schemas.microsoft.com/office/powerpoint/2010/main" val="8356983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171972" y="264795"/>
            <a:ext cx="8572500" cy="590921"/>
          </a:xfrm>
          <a:prstGeom prst="rect">
            <a:avLst/>
          </a:prstGeom>
        </p:spPr>
        <p:txBody>
          <a:bodyPr vert="horz" lIns="91430" tIns="45715" rIns="91430" bIns="45715">
            <a:spAutoFit/>
          </a:bodyPr>
          <a:lstStyle>
            <a:lvl1pPr algn="l" defTabSz="914400" rtl="0" eaLnBrk="1" latinLnBrk="0" hangingPunct="1">
              <a:lnSpc>
                <a:spcPct val="90000"/>
              </a:lnSpc>
              <a:spcBef>
                <a:spcPct val="0"/>
              </a:spcBef>
              <a:buNone/>
              <a:defRPr lang="en-US" sz="3600" b="1" kern="1200" dirty="0">
                <a:solidFill>
                  <a:schemeClr val="accent2"/>
                </a:solidFill>
                <a:latin typeface="+mn-lt"/>
                <a:ea typeface="+mj-ea"/>
                <a:cs typeface="+mj-cs"/>
              </a:defRPr>
            </a:lvl1pPr>
          </a:lstStyle>
          <a:p>
            <a:r>
              <a:rPr lang="en-US" dirty="0">
                <a:solidFill>
                  <a:schemeClr val="tx2">
                    <a:lumMod val="75000"/>
                  </a:schemeClr>
                </a:solidFill>
              </a:rPr>
              <a:t>Constipation</a:t>
            </a:r>
          </a:p>
        </p:txBody>
      </p:sp>
      <p:sp>
        <p:nvSpPr>
          <p:cNvPr id="6" name="TextBox 5">
            <a:hlinkClick r:id="rId3" action="ppaction://hlinksldjump"/>
          </p:cNvPr>
          <p:cNvSpPr txBox="1"/>
          <p:nvPr/>
        </p:nvSpPr>
        <p:spPr>
          <a:xfrm>
            <a:off x="7437120" y="13687"/>
            <a:ext cx="1706880"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1400" b="1" dirty="0">
                <a:solidFill>
                  <a:schemeClr val="accent5"/>
                </a:solidFill>
              </a:rPr>
              <a:t>Table of Contents</a:t>
            </a:r>
          </a:p>
        </p:txBody>
      </p:sp>
      <p:sp>
        <p:nvSpPr>
          <p:cNvPr id="15" name="Content Placeholder 14"/>
          <p:cNvSpPr>
            <a:spLocks noGrp="1"/>
          </p:cNvSpPr>
          <p:nvPr>
            <p:ph sz="half" idx="2"/>
          </p:nvPr>
        </p:nvSpPr>
        <p:spPr>
          <a:xfrm>
            <a:off x="330929" y="1349681"/>
            <a:ext cx="6241321" cy="4917769"/>
          </a:xfrm>
        </p:spPr>
        <p:txBody>
          <a:bodyPr>
            <a:normAutofit/>
          </a:bodyPr>
          <a:lstStyle/>
          <a:p>
            <a:pPr>
              <a:spcBef>
                <a:spcPts val="1800"/>
              </a:spcBef>
            </a:pPr>
            <a:r>
              <a:rPr lang="en-US" b="1" dirty="0"/>
              <a:t>Call if your child has: </a:t>
            </a:r>
          </a:p>
          <a:p>
            <a:pPr lvl="1">
              <a:lnSpc>
                <a:spcPct val="100000"/>
              </a:lnSpc>
              <a:spcBef>
                <a:spcPts val="1200"/>
              </a:spcBef>
              <a:spcAft>
                <a:spcPts val="1200"/>
              </a:spcAft>
            </a:pPr>
            <a:r>
              <a:rPr lang="en-US" sz="2800" dirty="0"/>
              <a:t>A change in their regular bowel movement pattern (not as often, not as much) </a:t>
            </a:r>
          </a:p>
          <a:p>
            <a:pPr lvl="1">
              <a:lnSpc>
                <a:spcPct val="100000"/>
              </a:lnSpc>
              <a:spcBef>
                <a:spcPts val="1200"/>
              </a:spcBef>
              <a:spcAft>
                <a:spcPts val="1200"/>
              </a:spcAft>
            </a:pPr>
            <a:r>
              <a:rPr lang="en-US" sz="2800" dirty="0"/>
              <a:t>Pain when having a bowel movement </a:t>
            </a:r>
          </a:p>
          <a:p>
            <a:pPr lvl="1">
              <a:lnSpc>
                <a:spcPct val="100000"/>
              </a:lnSpc>
              <a:spcBef>
                <a:spcPts val="1200"/>
              </a:spcBef>
              <a:spcAft>
                <a:spcPts val="1200"/>
              </a:spcAft>
            </a:pPr>
            <a:r>
              <a:rPr lang="en-US" sz="2800" dirty="0"/>
              <a:t>Hard stool even after giving                     medicine for constipation</a:t>
            </a:r>
          </a:p>
        </p:txBody>
      </p:sp>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5102" r="61973"/>
          <a:stretch/>
        </p:blipFill>
        <p:spPr>
          <a:xfrm>
            <a:off x="5953626" y="1349681"/>
            <a:ext cx="2966988" cy="4525963"/>
          </a:xfrm>
          <a:prstGeom prst="rect">
            <a:avLst/>
          </a:prstGeom>
        </p:spPr>
      </p:pic>
    </p:spTree>
    <p:extLst>
      <p:ext uri="{BB962C8B-B14F-4D97-AF65-F5344CB8AC3E}">
        <p14:creationId xmlns:p14="http://schemas.microsoft.com/office/powerpoint/2010/main" val="25961800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171972" y="325684"/>
            <a:ext cx="8572500" cy="590921"/>
          </a:xfrm>
          <a:prstGeom prst="rect">
            <a:avLst/>
          </a:prstGeom>
        </p:spPr>
        <p:txBody>
          <a:bodyPr vert="horz" lIns="91430" tIns="45715" rIns="91430" bIns="45715">
            <a:spAutoFit/>
          </a:bodyPr>
          <a:lstStyle>
            <a:lvl1pPr algn="l" defTabSz="914400" rtl="0" eaLnBrk="1" latinLnBrk="0" hangingPunct="1">
              <a:lnSpc>
                <a:spcPct val="90000"/>
              </a:lnSpc>
              <a:spcBef>
                <a:spcPct val="0"/>
              </a:spcBef>
              <a:buNone/>
              <a:defRPr lang="en-US" sz="3600" b="1" kern="1200" dirty="0">
                <a:solidFill>
                  <a:schemeClr val="accent2"/>
                </a:solidFill>
                <a:latin typeface="+mn-lt"/>
                <a:ea typeface="+mj-ea"/>
                <a:cs typeface="+mj-cs"/>
              </a:defRPr>
            </a:lvl1pPr>
          </a:lstStyle>
          <a:p>
            <a:r>
              <a:rPr lang="en-US" dirty="0">
                <a:solidFill>
                  <a:schemeClr val="tx2">
                    <a:lumMod val="75000"/>
                  </a:schemeClr>
                </a:solidFill>
              </a:rPr>
              <a:t>Hair Loss</a:t>
            </a:r>
          </a:p>
        </p:txBody>
      </p:sp>
      <p:sp>
        <p:nvSpPr>
          <p:cNvPr id="6" name="TextBox 5">
            <a:hlinkClick r:id="rId3" action="ppaction://hlinksldjump"/>
          </p:cNvPr>
          <p:cNvSpPr txBox="1"/>
          <p:nvPr/>
        </p:nvSpPr>
        <p:spPr>
          <a:xfrm>
            <a:off x="7437120" y="13687"/>
            <a:ext cx="1706880"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1400" b="1" dirty="0">
                <a:solidFill>
                  <a:schemeClr val="accent5"/>
                </a:solidFill>
              </a:rPr>
              <a:t>Table of Contents</a:t>
            </a:r>
          </a:p>
        </p:txBody>
      </p:sp>
      <p:sp>
        <p:nvSpPr>
          <p:cNvPr id="4" name="Content Placeholder 3"/>
          <p:cNvSpPr>
            <a:spLocks noGrp="1"/>
          </p:cNvSpPr>
          <p:nvPr>
            <p:ph idx="1"/>
          </p:nvPr>
        </p:nvSpPr>
        <p:spPr>
          <a:xfrm>
            <a:off x="381000" y="1228603"/>
            <a:ext cx="8343900" cy="5002076"/>
          </a:xfrm>
        </p:spPr>
        <p:txBody>
          <a:bodyPr>
            <a:normAutofit/>
          </a:bodyPr>
          <a:lstStyle/>
          <a:p>
            <a:pPr marL="171450" lvl="0" indent="-171450">
              <a:spcBef>
                <a:spcPts val="0"/>
              </a:spcBef>
              <a:spcAft>
                <a:spcPts val="1200"/>
              </a:spcAft>
              <a:buClrTx/>
              <a:buFont typeface="Arial" panose="020B0604020202020204" pitchFamily="34" charset="0"/>
              <a:buChar char="•"/>
              <a:defRPr/>
            </a:pPr>
            <a:r>
              <a:rPr lang="en-US" dirty="0"/>
              <a:t>Hair on all parts of the body may be affected </a:t>
            </a:r>
          </a:p>
          <a:p>
            <a:pPr marL="171450" lvl="0" indent="-171450">
              <a:spcBef>
                <a:spcPts val="0"/>
              </a:spcBef>
              <a:spcAft>
                <a:spcPts val="1200"/>
              </a:spcAft>
              <a:buClrTx/>
              <a:buFont typeface="Arial" panose="020B0604020202020204" pitchFamily="34" charset="0"/>
              <a:buChar char="•"/>
              <a:defRPr/>
            </a:pPr>
            <a:r>
              <a:rPr lang="en-US" dirty="0"/>
              <a:t>Cutting the hair as short as possible may help</a:t>
            </a:r>
          </a:p>
          <a:p>
            <a:pPr marL="171450" lvl="0" indent="-171450">
              <a:spcBef>
                <a:spcPts val="0"/>
              </a:spcBef>
              <a:spcAft>
                <a:spcPts val="1200"/>
              </a:spcAft>
              <a:buClrTx/>
              <a:buFont typeface="Arial" panose="020B0604020202020204" pitchFamily="34" charset="0"/>
              <a:buChar char="•"/>
              <a:defRPr/>
            </a:pPr>
            <a:r>
              <a:rPr lang="en-US" dirty="0"/>
              <a:t>Hair usually grows back when:</a:t>
            </a:r>
          </a:p>
          <a:p>
            <a:pPr marL="457200" lvl="1" indent="-171450">
              <a:spcBef>
                <a:spcPts val="0"/>
              </a:spcBef>
              <a:spcAft>
                <a:spcPts val="1200"/>
              </a:spcAft>
              <a:buClrTx/>
              <a:buFont typeface="Arial" panose="020B0604020202020204" pitchFamily="34" charset="0"/>
              <a:buChar char="•"/>
              <a:defRPr/>
            </a:pPr>
            <a:r>
              <a:rPr lang="en-US" sz="2800" dirty="0">
                <a:solidFill>
                  <a:srgbClr val="006579"/>
                </a:solidFill>
              </a:rPr>
              <a:t>Treatment gets milder, </a:t>
            </a:r>
            <a:r>
              <a:rPr lang="en-US" sz="2800" u="sng" dirty="0">
                <a:solidFill>
                  <a:srgbClr val="006579"/>
                </a:solidFill>
              </a:rPr>
              <a:t>or</a:t>
            </a:r>
          </a:p>
          <a:p>
            <a:pPr marL="457200" lvl="1" indent="-171450">
              <a:spcBef>
                <a:spcPts val="0"/>
              </a:spcBef>
              <a:spcAft>
                <a:spcPts val="1200"/>
              </a:spcAft>
              <a:buClrTx/>
              <a:buFont typeface="Arial" panose="020B0604020202020204" pitchFamily="34" charset="0"/>
              <a:buChar char="•"/>
              <a:defRPr/>
            </a:pPr>
            <a:r>
              <a:rPr lang="en-US" sz="2800" dirty="0">
                <a:solidFill>
                  <a:srgbClr val="006579"/>
                </a:solidFill>
              </a:rPr>
              <a:t>After treatment finishes</a:t>
            </a:r>
          </a:p>
        </p:txBody>
      </p:sp>
      <p:pic>
        <p:nvPicPr>
          <p:cNvPr id="5" name="Picture 4"/>
          <p:cNvPicPr>
            <a:picLocks noChangeAspect="1"/>
          </p:cNvPicPr>
          <p:nvPr/>
        </p:nvPicPr>
        <p:blipFill rotWithShape="1">
          <a:blip r:embed="rId4"/>
          <a:srcRect t="14286"/>
          <a:stretch/>
        </p:blipFill>
        <p:spPr>
          <a:xfrm>
            <a:off x="5202969" y="4131296"/>
            <a:ext cx="3087591" cy="2726704"/>
          </a:xfrm>
          <a:prstGeom prst="rect">
            <a:avLst/>
          </a:prstGeom>
        </p:spPr>
      </p:pic>
    </p:spTree>
    <p:extLst>
      <p:ext uri="{BB962C8B-B14F-4D97-AF65-F5344CB8AC3E}">
        <p14:creationId xmlns:p14="http://schemas.microsoft.com/office/powerpoint/2010/main" val="26912044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014685" y="2447093"/>
            <a:ext cx="6905625" cy="664797"/>
          </a:xfrm>
        </p:spPr>
        <p:txBody>
          <a:bodyPr/>
          <a:lstStyle/>
          <a:p>
            <a:pPr marL="0" indent="0" algn="ctr">
              <a:buNone/>
            </a:pPr>
            <a:r>
              <a:rPr lang="en-US" sz="4800" dirty="0"/>
              <a:t>Fatigue</a:t>
            </a:r>
          </a:p>
        </p:txBody>
      </p:sp>
      <p:sp>
        <p:nvSpPr>
          <p:cNvPr id="4" name="TextBox 3">
            <a:hlinkClick r:id="rId3" action="ppaction://hlinksldjump"/>
          </p:cNvPr>
          <p:cNvSpPr txBox="1"/>
          <p:nvPr/>
        </p:nvSpPr>
        <p:spPr>
          <a:xfrm>
            <a:off x="7437120" y="-15809"/>
            <a:ext cx="1706880"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1400" b="1" dirty="0">
                <a:solidFill>
                  <a:schemeClr val="accent5"/>
                </a:solidFill>
              </a:rPr>
              <a:t>Table of Contents</a:t>
            </a:r>
          </a:p>
        </p:txBody>
      </p:sp>
    </p:spTree>
    <p:extLst>
      <p:ext uri="{BB962C8B-B14F-4D97-AF65-F5344CB8AC3E}">
        <p14:creationId xmlns:p14="http://schemas.microsoft.com/office/powerpoint/2010/main" val="3070762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solidFill>
                  <a:srgbClr val="00B0F0"/>
                </a:solidFill>
              </a:rPr>
              <a:t>Fatigue</a:t>
            </a:r>
            <a:endParaRPr lang="en-US" dirty="0"/>
          </a:p>
        </p:txBody>
      </p:sp>
      <p:sp>
        <p:nvSpPr>
          <p:cNvPr id="8" name="Content Placeholder 7"/>
          <p:cNvSpPr>
            <a:spLocks noGrp="1"/>
          </p:cNvSpPr>
          <p:nvPr>
            <p:ph idx="1"/>
          </p:nvPr>
        </p:nvSpPr>
        <p:spPr>
          <a:xfrm>
            <a:off x="381000" y="1165609"/>
            <a:ext cx="8343900" cy="5014127"/>
          </a:xfrm>
        </p:spPr>
        <p:txBody>
          <a:bodyPr>
            <a:normAutofit/>
          </a:bodyPr>
          <a:lstStyle/>
          <a:p>
            <a:pPr>
              <a:spcAft>
                <a:spcPts val="1800"/>
              </a:spcAft>
            </a:pPr>
            <a:r>
              <a:rPr lang="en-US" dirty="0"/>
              <a:t>Many things can cause fatigue</a:t>
            </a:r>
            <a:endParaRPr lang="en-US" sz="2000" dirty="0"/>
          </a:p>
        </p:txBody>
      </p:sp>
      <p:pic>
        <p:nvPicPr>
          <p:cNvPr id="3" name="Picture 2" descr="A cartoon of a child with braids&#10;&#10;Description automatically generated">
            <a:extLst>
              <a:ext uri="{FF2B5EF4-FFF2-40B4-BE49-F238E27FC236}">
                <a16:creationId xmlns:a16="http://schemas.microsoft.com/office/drawing/2014/main" id="{24A94B49-36B6-E3E1-43C2-B0B6424D09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3983" y="3744636"/>
            <a:ext cx="2935458" cy="3113364"/>
          </a:xfrm>
          <a:prstGeom prst="rect">
            <a:avLst/>
          </a:prstGeom>
        </p:spPr>
      </p:pic>
      <p:sp>
        <p:nvSpPr>
          <p:cNvPr id="5" name="TextBox 4">
            <a:hlinkClick r:id="rId4" action="ppaction://hlinksldjump"/>
            <a:extLst>
              <a:ext uri="{FF2B5EF4-FFF2-40B4-BE49-F238E27FC236}">
                <a16:creationId xmlns:a16="http://schemas.microsoft.com/office/drawing/2014/main" id="{1E2E7C74-270B-C7C1-A801-CF2523530217}"/>
              </a:ext>
            </a:extLst>
          </p:cNvPr>
          <p:cNvSpPr txBox="1"/>
          <p:nvPr/>
        </p:nvSpPr>
        <p:spPr>
          <a:xfrm>
            <a:off x="7437120" y="13687"/>
            <a:ext cx="1706880"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1400" b="1" dirty="0">
                <a:solidFill>
                  <a:schemeClr val="accent5"/>
                </a:solidFill>
              </a:rPr>
              <a:t>Table of Contents</a:t>
            </a:r>
          </a:p>
        </p:txBody>
      </p:sp>
      <p:sp>
        <p:nvSpPr>
          <p:cNvPr id="9" name="Content Placeholder 7">
            <a:extLst>
              <a:ext uri="{FF2B5EF4-FFF2-40B4-BE49-F238E27FC236}">
                <a16:creationId xmlns:a16="http://schemas.microsoft.com/office/drawing/2014/main" id="{8AA2CA9D-F68E-8E13-3282-9BBE24694BA9}"/>
              </a:ext>
            </a:extLst>
          </p:cNvPr>
          <p:cNvSpPr txBox="1">
            <a:spLocks/>
          </p:cNvSpPr>
          <p:nvPr/>
        </p:nvSpPr>
        <p:spPr>
          <a:xfrm>
            <a:off x="381000" y="1708220"/>
            <a:ext cx="8343900" cy="4381081"/>
          </a:xfrm>
          <a:prstGeom prst="rect">
            <a:avLst/>
          </a:prstGeom>
        </p:spPr>
        <p:txBody>
          <a:bodyPr vert="horz" lIns="91440" tIns="45720" rIns="91440" bIns="45720" numCol="2" rtlCol="0">
            <a:normAutofit/>
          </a:bodyPr>
          <a:lstStyle>
            <a:lvl1pPr marL="228600" indent="-228600" algn="l" defTabSz="914400" rtl="0" eaLnBrk="1" latinLnBrk="0" hangingPunct="1">
              <a:lnSpc>
                <a:spcPct val="100000"/>
              </a:lnSpc>
              <a:spcBef>
                <a:spcPts val="1000"/>
              </a:spcBef>
              <a:buClr>
                <a:schemeClr val="accent2"/>
              </a:buClr>
              <a:buFont typeface="Wingdings" panose="05000000000000000000" pitchFamily="2" charset="2"/>
              <a:buChar char="§"/>
              <a:defRPr sz="2800" kern="1200">
                <a:solidFill>
                  <a:srgbClr val="006579"/>
                </a:solidFill>
                <a:latin typeface="+mn-lt"/>
                <a:ea typeface="+mn-ea"/>
                <a:cs typeface="+mn-cs"/>
              </a:defRPr>
            </a:lvl1pPr>
            <a:lvl2pPr marL="514350" indent="-228600" algn="l" defTabSz="914400" rtl="0" eaLnBrk="1" latinLnBrk="0" hangingPunct="1">
              <a:lnSpc>
                <a:spcPct val="100000"/>
              </a:lnSpc>
              <a:spcBef>
                <a:spcPts val="500"/>
              </a:spcBef>
              <a:buClr>
                <a:srgbClr val="006579"/>
              </a:buClr>
              <a:buSzPct val="80000"/>
              <a:buFont typeface="Arial" panose="020B0604020202020204" pitchFamily="34" charset="0"/>
              <a:buChar char="♦"/>
              <a:defRPr sz="2400" kern="1200">
                <a:solidFill>
                  <a:schemeClr val="accent3"/>
                </a:solidFill>
                <a:latin typeface="+mn-lt"/>
                <a:ea typeface="+mn-ea"/>
                <a:cs typeface="+mn-cs"/>
              </a:defRPr>
            </a:lvl2pPr>
            <a:lvl3pPr marL="800100" indent="-228600" algn="l" defTabSz="914400" rtl="0" eaLnBrk="1" latinLnBrk="0" hangingPunct="1">
              <a:lnSpc>
                <a:spcPct val="100000"/>
              </a:lnSpc>
              <a:spcBef>
                <a:spcPts val="500"/>
              </a:spcBef>
              <a:buClr>
                <a:schemeClr val="accent1"/>
              </a:buClr>
              <a:buFont typeface="Arial" panose="020B0604020202020204" pitchFamily="34" charset="0"/>
              <a:buChar char="•"/>
              <a:defRPr sz="2200" kern="1200">
                <a:solidFill>
                  <a:schemeClr val="accent3"/>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spcBef>
                <a:spcPts val="0"/>
              </a:spcBef>
              <a:spcAft>
                <a:spcPts val="1000"/>
              </a:spcAft>
            </a:pPr>
            <a:r>
              <a:rPr lang="en-US" dirty="0"/>
              <a:t>Cancer treatment </a:t>
            </a:r>
          </a:p>
          <a:p>
            <a:pPr lvl="1">
              <a:spcBef>
                <a:spcPts val="0"/>
              </a:spcBef>
              <a:spcAft>
                <a:spcPts val="1000"/>
              </a:spcAft>
            </a:pPr>
            <a:r>
              <a:rPr lang="en-US" dirty="0"/>
              <a:t>Low blood counts</a:t>
            </a:r>
          </a:p>
          <a:p>
            <a:pPr lvl="1">
              <a:spcBef>
                <a:spcPts val="0"/>
              </a:spcBef>
              <a:spcAft>
                <a:spcPts val="1000"/>
              </a:spcAft>
            </a:pPr>
            <a:r>
              <a:rPr lang="en-US" dirty="0"/>
              <a:t>Poor nutrition</a:t>
            </a:r>
          </a:p>
          <a:p>
            <a:pPr lvl="1">
              <a:spcBef>
                <a:spcPts val="0"/>
              </a:spcBef>
              <a:spcAft>
                <a:spcPts val="1000"/>
              </a:spcAft>
            </a:pPr>
            <a:r>
              <a:rPr lang="en-US" dirty="0"/>
              <a:t>Fever</a:t>
            </a:r>
          </a:p>
          <a:p>
            <a:pPr lvl="1">
              <a:spcBef>
                <a:spcPts val="0"/>
              </a:spcBef>
              <a:spcAft>
                <a:spcPts val="1000"/>
              </a:spcAft>
            </a:pPr>
            <a:r>
              <a:rPr lang="en-US" dirty="0"/>
              <a:t>Pain</a:t>
            </a:r>
          </a:p>
          <a:p>
            <a:pPr lvl="1">
              <a:spcBef>
                <a:spcPts val="0"/>
              </a:spcBef>
              <a:spcAft>
                <a:spcPts val="1000"/>
              </a:spcAft>
            </a:pPr>
            <a:r>
              <a:rPr lang="en-US" dirty="0"/>
              <a:t>Not getting enough sleep</a:t>
            </a:r>
          </a:p>
          <a:p>
            <a:pPr lvl="1">
              <a:spcBef>
                <a:spcPts val="0"/>
              </a:spcBef>
              <a:spcAft>
                <a:spcPts val="1000"/>
              </a:spcAft>
            </a:pPr>
            <a:r>
              <a:rPr lang="en-US" dirty="0"/>
              <a:t>Poor quality of sleep</a:t>
            </a:r>
          </a:p>
          <a:p>
            <a:pPr lvl="1">
              <a:spcBef>
                <a:spcPts val="0"/>
              </a:spcBef>
              <a:spcAft>
                <a:spcPts val="1000"/>
              </a:spcAft>
            </a:pPr>
            <a:r>
              <a:rPr lang="en-US" dirty="0"/>
              <a:t>Medications</a:t>
            </a:r>
          </a:p>
          <a:p>
            <a:pPr marL="227013" lvl="1" indent="-227013">
              <a:spcBef>
                <a:spcPts val="0"/>
              </a:spcBef>
              <a:spcAft>
                <a:spcPts val="1000"/>
              </a:spcAft>
            </a:pPr>
            <a:r>
              <a:rPr lang="en-US" dirty="0"/>
              <a:t>Worry or depression</a:t>
            </a:r>
          </a:p>
          <a:p>
            <a:pPr marL="227013" lvl="1" indent="-227013">
              <a:spcBef>
                <a:spcPts val="0"/>
              </a:spcBef>
              <a:spcAft>
                <a:spcPts val="1000"/>
              </a:spcAft>
            </a:pPr>
            <a:r>
              <a:rPr lang="en-US" dirty="0"/>
              <a:t>Trying to do too much</a:t>
            </a:r>
          </a:p>
          <a:p>
            <a:pPr marL="227013" lvl="1" indent="-227013">
              <a:spcBef>
                <a:spcPts val="0"/>
              </a:spcBef>
              <a:spcAft>
                <a:spcPts val="1000"/>
              </a:spcAft>
            </a:pPr>
            <a:r>
              <a:rPr lang="en-US" dirty="0"/>
              <a:t>Lack of physical activity</a:t>
            </a:r>
          </a:p>
          <a:p>
            <a:pPr>
              <a:spcAft>
                <a:spcPts val="1000"/>
              </a:spcAft>
            </a:pPr>
            <a:endParaRPr lang="en-US" sz="2000" dirty="0"/>
          </a:p>
        </p:txBody>
      </p:sp>
    </p:spTree>
    <p:extLst>
      <p:ext uri="{BB962C8B-B14F-4D97-AF65-F5344CB8AC3E}">
        <p14:creationId xmlns:p14="http://schemas.microsoft.com/office/powerpoint/2010/main" val="1425182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DC6AEDD-915D-4D2A-AE8F-D2D052BA915D}"/>
              </a:ext>
            </a:extLst>
          </p:cNvPr>
          <p:cNvSpPr>
            <a:spLocks noGrp="1"/>
          </p:cNvSpPr>
          <p:nvPr>
            <p:ph type="title"/>
          </p:nvPr>
        </p:nvSpPr>
        <p:spPr/>
        <p:txBody>
          <a:bodyPr/>
          <a:lstStyle/>
          <a:p>
            <a:r>
              <a:rPr lang="en-US" dirty="0">
                <a:solidFill>
                  <a:srgbClr val="00B0F0"/>
                </a:solidFill>
              </a:rPr>
              <a:t>Managing Fatigue</a:t>
            </a:r>
            <a:endParaRPr lang="en-US" dirty="0"/>
          </a:p>
        </p:txBody>
      </p:sp>
      <p:sp>
        <p:nvSpPr>
          <p:cNvPr id="2" name="Content Placeholder 1"/>
          <p:cNvSpPr>
            <a:spLocks noGrp="1"/>
          </p:cNvSpPr>
          <p:nvPr>
            <p:ph idx="1"/>
          </p:nvPr>
        </p:nvSpPr>
        <p:spPr/>
        <p:txBody>
          <a:bodyPr/>
          <a:lstStyle/>
          <a:p>
            <a:pPr>
              <a:spcBef>
                <a:spcPts val="0"/>
              </a:spcBef>
              <a:spcAft>
                <a:spcPts val="1800"/>
              </a:spcAft>
            </a:pPr>
            <a:r>
              <a:rPr lang="en-US" dirty="0"/>
              <a:t>You can do many things to help your child</a:t>
            </a:r>
          </a:p>
          <a:p>
            <a:pPr lvl="1">
              <a:spcBef>
                <a:spcPts val="0"/>
              </a:spcBef>
              <a:spcAft>
                <a:spcPts val="800"/>
              </a:spcAft>
            </a:pPr>
            <a:r>
              <a:rPr lang="en-US" dirty="0"/>
              <a:t>Encourage physical activity every day</a:t>
            </a:r>
          </a:p>
          <a:p>
            <a:pPr lvl="1">
              <a:spcBef>
                <a:spcPts val="0"/>
              </a:spcBef>
              <a:spcAft>
                <a:spcPts val="800"/>
              </a:spcAft>
            </a:pPr>
            <a:r>
              <a:rPr lang="en-US" dirty="0"/>
              <a:t>If appetite poor, offer healthy foods every 2-3 hours while awake</a:t>
            </a:r>
          </a:p>
          <a:p>
            <a:pPr lvl="1">
              <a:spcBef>
                <a:spcPts val="0"/>
              </a:spcBef>
              <a:spcAft>
                <a:spcPts val="800"/>
              </a:spcAft>
            </a:pPr>
            <a:r>
              <a:rPr lang="en-US" dirty="0"/>
              <a:t>Try to make each snack as </a:t>
            </a:r>
            <a:br>
              <a:rPr lang="en-US" dirty="0"/>
            </a:br>
            <a:r>
              <a:rPr lang="en-US" dirty="0"/>
              <a:t>nutritious as possible</a:t>
            </a:r>
          </a:p>
          <a:p>
            <a:pPr lvl="1">
              <a:spcBef>
                <a:spcPts val="0"/>
              </a:spcBef>
              <a:spcAft>
                <a:spcPts val="800"/>
              </a:spcAft>
            </a:pPr>
            <a:r>
              <a:rPr lang="en-US" dirty="0"/>
              <a:t>Avoid caffeine</a:t>
            </a:r>
          </a:p>
          <a:p>
            <a:pPr lvl="1">
              <a:spcBef>
                <a:spcPts val="0"/>
              </a:spcBef>
              <a:spcAft>
                <a:spcPts val="800"/>
              </a:spcAft>
            </a:pPr>
            <a:r>
              <a:rPr lang="en-US" dirty="0"/>
              <a:t>Have a regular bedtime routine</a:t>
            </a:r>
          </a:p>
          <a:p>
            <a:endParaRPr lang="en-US" dirty="0"/>
          </a:p>
        </p:txBody>
      </p:sp>
      <p:sp>
        <p:nvSpPr>
          <p:cNvPr id="3" name="TextBox 2">
            <a:hlinkClick r:id="rId3" action="ppaction://hlinksldjump"/>
            <a:extLst>
              <a:ext uri="{FF2B5EF4-FFF2-40B4-BE49-F238E27FC236}">
                <a16:creationId xmlns:a16="http://schemas.microsoft.com/office/drawing/2014/main" id="{725406D6-FB6E-119D-76DD-897BF16EABDA}"/>
              </a:ext>
            </a:extLst>
          </p:cNvPr>
          <p:cNvSpPr txBox="1"/>
          <p:nvPr/>
        </p:nvSpPr>
        <p:spPr>
          <a:xfrm>
            <a:off x="7437120" y="13687"/>
            <a:ext cx="1706880"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1400" b="1" dirty="0">
                <a:solidFill>
                  <a:schemeClr val="accent5"/>
                </a:solidFill>
              </a:rPr>
              <a:t>Table of Contents</a:t>
            </a:r>
          </a:p>
        </p:txBody>
      </p:sp>
      <p:pic>
        <p:nvPicPr>
          <p:cNvPr id="8" name="Picture 7" descr="A sandwich and a milk carton&#10;&#10;Description automatically generated">
            <a:extLst>
              <a:ext uri="{FF2B5EF4-FFF2-40B4-BE49-F238E27FC236}">
                <a16:creationId xmlns:a16="http://schemas.microsoft.com/office/drawing/2014/main" id="{A18C7660-6CCF-C65B-BFE8-F4EB3DDB9D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40595" y="3554871"/>
            <a:ext cx="2815949" cy="2497729"/>
          </a:xfrm>
          <a:prstGeom prst="rect">
            <a:avLst/>
          </a:prstGeom>
        </p:spPr>
      </p:pic>
    </p:spTree>
    <p:extLst>
      <p:ext uri="{BB962C8B-B14F-4D97-AF65-F5344CB8AC3E}">
        <p14:creationId xmlns:p14="http://schemas.microsoft.com/office/powerpoint/2010/main" val="21351795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group of kids playing football&#10;&#10;Description automatically generated">
            <a:extLst>
              <a:ext uri="{FF2B5EF4-FFF2-40B4-BE49-F238E27FC236}">
                <a16:creationId xmlns:a16="http://schemas.microsoft.com/office/drawing/2014/main" id="{B26E59B8-EAC1-40C4-ECE8-38C4A2E7B1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334165">
            <a:off x="5150418" y="2047350"/>
            <a:ext cx="3496615" cy="3137599"/>
          </a:xfrm>
          <a:prstGeom prst="rect">
            <a:avLst/>
          </a:prstGeom>
        </p:spPr>
      </p:pic>
      <p:sp>
        <p:nvSpPr>
          <p:cNvPr id="2" name="Title 1">
            <a:extLst>
              <a:ext uri="{FF2B5EF4-FFF2-40B4-BE49-F238E27FC236}">
                <a16:creationId xmlns:a16="http://schemas.microsoft.com/office/drawing/2014/main" id="{AAAF2594-04B5-4738-AD55-44D226EF9C95}"/>
              </a:ext>
            </a:extLst>
          </p:cNvPr>
          <p:cNvSpPr>
            <a:spLocks noGrp="1"/>
          </p:cNvSpPr>
          <p:nvPr>
            <p:ph type="title"/>
          </p:nvPr>
        </p:nvSpPr>
        <p:spPr/>
        <p:txBody>
          <a:bodyPr/>
          <a:lstStyle/>
          <a:p>
            <a:r>
              <a:rPr lang="en-US" dirty="0">
                <a:solidFill>
                  <a:srgbClr val="00B0F0"/>
                </a:solidFill>
              </a:rPr>
              <a:t>Managing Fatigue</a:t>
            </a:r>
            <a:endParaRPr lang="en-US" dirty="0"/>
          </a:p>
        </p:txBody>
      </p:sp>
      <p:sp>
        <p:nvSpPr>
          <p:cNvPr id="3" name="Content Placeholder 2">
            <a:extLst>
              <a:ext uri="{FF2B5EF4-FFF2-40B4-BE49-F238E27FC236}">
                <a16:creationId xmlns:a16="http://schemas.microsoft.com/office/drawing/2014/main" id="{69C6A513-F476-485C-97F1-E5D49C830CA9}"/>
              </a:ext>
            </a:extLst>
          </p:cNvPr>
          <p:cNvSpPr>
            <a:spLocks noGrp="1"/>
          </p:cNvSpPr>
          <p:nvPr>
            <p:ph idx="1"/>
          </p:nvPr>
        </p:nvSpPr>
        <p:spPr>
          <a:xfrm>
            <a:off x="381000" y="1371601"/>
            <a:ext cx="8343900" cy="4727748"/>
          </a:xfrm>
        </p:spPr>
        <p:txBody>
          <a:bodyPr>
            <a:normAutofit fontScale="92500" lnSpcReduction="20000"/>
          </a:bodyPr>
          <a:lstStyle/>
          <a:p>
            <a:pPr>
              <a:spcBef>
                <a:spcPts val="0"/>
              </a:spcBef>
              <a:spcAft>
                <a:spcPts val="1800"/>
              </a:spcAft>
            </a:pPr>
            <a:r>
              <a:rPr lang="en-US" sz="3000" dirty="0"/>
              <a:t>Physical activity</a:t>
            </a:r>
          </a:p>
          <a:p>
            <a:pPr lvl="1">
              <a:lnSpc>
                <a:spcPct val="110000"/>
              </a:lnSpc>
              <a:spcBef>
                <a:spcPts val="0"/>
              </a:spcBef>
              <a:spcAft>
                <a:spcPts val="1200"/>
              </a:spcAft>
            </a:pPr>
            <a:r>
              <a:rPr lang="en-US" dirty="0"/>
              <a:t>Simple movements that kids already do</a:t>
            </a:r>
          </a:p>
          <a:p>
            <a:pPr lvl="2">
              <a:lnSpc>
                <a:spcPct val="110000"/>
              </a:lnSpc>
              <a:spcBef>
                <a:spcPts val="0"/>
              </a:spcBef>
              <a:spcAft>
                <a:spcPts val="1200"/>
              </a:spcAft>
            </a:pPr>
            <a:r>
              <a:rPr lang="en-US" sz="2000" dirty="0"/>
              <a:t>Walking</a:t>
            </a:r>
          </a:p>
          <a:p>
            <a:pPr lvl="2">
              <a:lnSpc>
                <a:spcPct val="110000"/>
              </a:lnSpc>
              <a:spcBef>
                <a:spcPts val="0"/>
              </a:spcBef>
              <a:spcAft>
                <a:spcPts val="1200"/>
              </a:spcAft>
            </a:pPr>
            <a:r>
              <a:rPr lang="en-US" sz="2000" dirty="0"/>
              <a:t>Play</a:t>
            </a:r>
          </a:p>
          <a:p>
            <a:pPr lvl="2">
              <a:lnSpc>
                <a:spcPct val="110000"/>
              </a:lnSpc>
              <a:spcBef>
                <a:spcPts val="0"/>
              </a:spcBef>
              <a:spcAft>
                <a:spcPts val="1200"/>
              </a:spcAft>
            </a:pPr>
            <a:r>
              <a:rPr lang="en-US" sz="2000" dirty="0"/>
              <a:t>Dance</a:t>
            </a:r>
          </a:p>
          <a:p>
            <a:pPr lvl="1">
              <a:lnSpc>
                <a:spcPct val="110000"/>
              </a:lnSpc>
              <a:spcBef>
                <a:spcPts val="0"/>
              </a:spcBef>
              <a:spcAft>
                <a:spcPts val="1200"/>
              </a:spcAft>
            </a:pPr>
            <a:r>
              <a:rPr lang="en-US" dirty="0"/>
              <a:t>Can help improve mood</a:t>
            </a:r>
          </a:p>
          <a:p>
            <a:pPr lvl="1">
              <a:lnSpc>
                <a:spcPct val="110000"/>
              </a:lnSpc>
              <a:spcBef>
                <a:spcPts val="0"/>
              </a:spcBef>
              <a:spcAft>
                <a:spcPts val="1200"/>
              </a:spcAft>
            </a:pPr>
            <a:r>
              <a:rPr lang="en-US" dirty="0"/>
              <a:t>Decrease fatigue</a:t>
            </a:r>
          </a:p>
          <a:p>
            <a:pPr lvl="1">
              <a:lnSpc>
                <a:spcPct val="110000"/>
              </a:lnSpc>
              <a:spcBef>
                <a:spcPts val="0"/>
              </a:spcBef>
              <a:spcAft>
                <a:spcPts val="1200"/>
              </a:spcAft>
            </a:pPr>
            <a:r>
              <a:rPr lang="en-US" dirty="0"/>
              <a:t>Connect with family &amp; friends</a:t>
            </a:r>
          </a:p>
          <a:p>
            <a:pPr lvl="1">
              <a:lnSpc>
                <a:spcPct val="110000"/>
              </a:lnSpc>
              <a:spcBef>
                <a:spcPts val="0"/>
              </a:spcBef>
              <a:spcAft>
                <a:spcPts val="1200"/>
              </a:spcAft>
            </a:pPr>
            <a:r>
              <a:rPr lang="en-US" dirty="0"/>
              <a:t>Some activities may be limited </a:t>
            </a:r>
            <a:br>
              <a:rPr lang="en-US" dirty="0"/>
            </a:br>
            <a:r>
              <a:rPr lang="en-US" dirty="0"/>
              <a:t>or restricted based on your child’s </a:t>
            </a:r>
            <a:br>
              <a:rPr lang="en-US" dirty="0"/>
            </a:br>
            <a:r>
              <a:rPr lang="en-US" dirty="0"/>
              <a:t>cancer or treatment</a:t>
            </a:r>
          </a:p>
        </p:txBody>
      </p:sp>
      <p:sp>
        <p:nvSpPr>
          <p:cNvPr id="4" name="TextBox 3">
            <a:hlinkClick r:id="rId4" action="ppaction://hlinksldjump"/>
            <a:extLst>
              <a:ext uri="{FF2B5EF4-FFF2-40B4-BE49-F238E27FC236}">
                <a16:creationId xmlns:a16="http://schemas.microsoft.com/office/drawing/2014/main" id="{FBD7612C-08D4-099C-6D00-799E63823D47}"/>
              </a:ext>
            </a:extLst>
          </p:cNvPr>
          <p:cNvSpPr txBox="1"/>
          <p:nvPr/>
        </p:nvSpPr>
        <p:spPr>
          <a:xfrm>
            <a:off x="7437120" y="13687"/>
            <a:ext cx="1706880"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1400" b="1" dirty="0">
                <a:solidFill>
                  <a:schemeClr val="accent5"/>
                </a:solidFill>
              </a:rPr>
              <a:t>Table of Contents</a:t>
            </a:r>
          </a:p>
        </p:txBody>
      </p:sp>
    </p:spTree>
    <p:extLst>
      <p:ext uri="{BB962C8B-B14F-4D97-AF65-F5344CB8AC3E}">
        <p14:creationId xmlns:p14="http://schemas.microsoft.com/office/powerpoint/2010/main" val="5585212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014685" y="2447093"/>
            <a:ext cx="6905625" cy="664797"/>
          </a:xfrm>
        </p:spPr>
        <p:txBody>
          <a:bodyPr/>
          <a:lstStyle/>
          <a:p>
            <a:pPr marL="0" indent="0" algn="ctr">
              <a:buNone/>
            </a:pPr>
            <a:r>
              <a:rPr lang="en-US" sz="4800" dirty="0"/>
              <a:t>Preventing Infection</a:t>
            </a:r>
          </a:p>
        </p:txBody>
      </p:sp>
      <p:sp>
        <p:nvSpPr>
          <p:cNvPr id="4" name="TextBox 3">
            <a:hlinkClick r:id="rId3" action="ppaction://hlinksldjump"/>
          </p:cNvPr>
          <p:cNvSpPr txBox="1"/>
          <p:nvPr/>
        </p:nvSpPr>
        <p:spPr>
          <a:xfrm>
            <a:off x="7437120" y="-15809"/>
            <a:ext cx="1706880"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1400" b="1" dirty="0">
                <a:solidFill>
                  <a:schemeClr val="accent5"/>
                </a:solidFill>
              </a:rPr>
              <a:t>Table of Contents</a:t>
            </a:r>
          </a:p>
        </p:txBody>
      </p:sp>
    </p:spTree>
    <p:extLst>
      <p:ext uri="{BB962C8B-B14F-4D97-AF65-F5344CB8AC3E}">
        <p14:creationId xmlns:p14="http://schemas.microsoft.com/office/powerpoint/2010/main" val="12896802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214006" y="1164386"/>
            <a:ext cx="6600304" cy="523220"/>
          </a:xfrm>
          <a:prstGeom prst="rect">
            <a:avLst/>
          </a:prstGeom>
          <a:solidFill>
            <a:schemeClr val="tx2">
              <a:lumMod val="75000"/>
            </a:schemeClr>
          </a:solidFill>
          <a:effectLst>
            <a:outerShdw blurRad="50800" dist="38100" dir="2700000" algn="tl" rotWithShape="0">
              <a:prstClr val="black">
                <a:alpha val="40000"/>
              </a:prstClr>
            </a:outerShdw>
          </a:effectLst>
        </p:spPr>
        <p:txBody>
          <a:bodyPr wrap="square" rtlCol="0">
            <a:spAutoFit/>
          </a:bodyPr>
          <a:lstStyle/>
          <a:p>
            <a:pPr algn="ctr"/>
            <a:r>
              <a:rPr lang="en-US" sz="2800" b="1" dirty="0">
                <a:solidFill>
                  <a:schemeClr val="accent5"/>
                </a:solidFill>
              </a:rPr>
              <a:t>Handwashing helps prevent infection</a:t>
            </a:r>
          </a:p>
        </p:txBody>
      </p:sp>
      <p:pic>
        <p:nvPicPr>
          <p:cNvPr id="8" name="Picture 7" descr="COG.handwash.png"/>
          <p:cNvPicPr>
            <a:picLocks noChangeAspect="1"/>
          </p:cNvPicPr>
          <p:nvPr/>
        </p:nvPicPr>
        <p:blipFill rotWithShape="1">
          <a:blip r:embed="rId3" cstate="print"/>
          <a:srcRect l="5401" r="5488"/>
          <a:stretch/>
        </p:blipFill>
        <p:spPr>
          <a:xfrm>
            <a:off x="402237" y="1989532"/>
            <a:ext cx="3117617" cy="3444114"/>
          </a:xfrm>
          <a:prstGeom prst="rect">
            <a:avLst/>
          </a:prstGeom>
        </p:spPr>
      </p:pic>
      <p:sp>
        <p:nvSpPr>
          <p:cNvPr id="25" name="Title 1"/>
          <p:cNvSpPr txBox="1">
            <a:spLocks/>
          </p:cNvSpPr>
          <p:nvPr/>
        </p:nvSpPr>
        <p:spPr>
          <a:xfrm>
            <a:off x="381000" y="302324"/>
            <a:ext cx="8572500" cy="590921"/>
          </a:xfrm>
          <a:prstGeom prst="rect">
            <a:avLst/>
          </a:prstGeom>
        </p:spPr>
        <p:txBody>
          <a:bodyPr vert="horz" lIns="91430" tIns="45715" rIns="91430" bIns="45715">
            <a:spAutoFit/>
          </a:bodyPr>
          <a:lstStyle>
            <a:lvl1pPr algn="l" defTabSz="914400" rtl="0" eaLnBrk="1" latinLnBrk="0" hangingPunct="1">
              <a:lnSpc>
                <a:spcPct val="90000"/>
              </a:lnSpc>
              <a:spcBef>
                <a:spcPct val="0"/>
              </a:spcBef>
              <a:buNone/>
              <a:defRPr lang="en-US" sz="3600" b="1" kern="1200" dirty="0">
                <a:solidFill>
                  <a:schemeClr val="accent2"/>
                </a:solidFill>
                <a:latin typeface="+mn-lt"/>
                <a:ea typeface="+mj-ea"/>
                <a:cs typeface="+mj-cs"/>
              </a:defRPr>
            </a:lvl1pPr>
          </a:lstStyle>
          <a:p>
            <a:r>
              <a:rPr lang="en-US" dirty="0">
                <a:solidFill>
                  <a:schemeClr val="tx2">
                    <a:lumMod val="75000"/>
                  </a:schemeClr>
                </a:solidFill>
              </a:rPr>
              <a:t>Handwashing</a:t>
            </a:r>
          </a:p>
        </p:txBody>
      </p:sp>
      <p:sp>
        <p:nvSpPr>
          <p:cNvPr id="17" name="TextBox 16">
            <a:hlinkClick r:id="rId4" action="ppaction://hlinksldjump"/>
          </p:cNvPr>
          <p:cNvSpPr txBox="1"/>
          <p:nvPr/>
        </p:nvSpPr>
        <p:spPr>
          <a:xfrm>
            <a:off x="7433061" y="-9673"/>
            <a:ext cx="1706880"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1400" b="1" dirty="0">
                <a:solidFill>
                  <a:schemeClr val="accent5"/>
                </a:solidFill>
              </a:rPr>
              <a:t>Table of Contents</a:t>
            </a:r>
          </a:p>
        </p:txBody>
      </p:sp>
      <p:sp>
        <p:nvSpPr>
          <p:cNvPr id="4" name="Content Placeholder 3"/>
          <p:cNvSpPr>
            <a:spLocks noGrp="1"/>
          </p:cNvSpPr>
          <p:nvPr>
            <p:ph idx="1"/>
          </p:nvPr>
        </p:nvSpPr>
        <p:spPr>
          <a:xfrm>
            <a:off x="3519854" y="1989532"/>
            <a:ext cx="5433646" cy="4199196"/>
          </a:xfrm>
        </p:spPr>
        <p:txBody>
          <a:bodyPr/>
          <a:lstStyle/>
          <a:p>
            <a:r>
              <a:rPr lang="en-US" dirty="0"/>
              <a:t>Wash hands often with soap and water or use a hand sanitizer: </a:t>
            </a:r>
          </a:p>
          <a:p>
            <a:pPr lvl="1">
              <a:spcBef>
                <a:spcPts val="1200"/>
              </a:spcBef>
            </a:pPr>
            <a:r>
              <a:rPr lang="en-US" dirty="0"/>
              <a:t>After using the toilet </a:t>
            </a:r>
          </a:p>
          <a:p>
            <a:pPr lvl="1">
              <a:spcBef>
                <a:spcPts val="1200"/>
              </a:spcBef>
            </a:pPr>
            <a:r>
              <a:rPr lang="en-US" dirty="0"/>
              <a:t>Before caring for your child </a:t>
            </a:r>
          </a:p>
          <a:p>
            <a:pPr lvl="1">
              <a:spcBef>
                <a:spcPts val="1200"/>
              </a:spcBef>
            </a:pPr>
            <a:r>
              <a:rPr lang="en-US" dirty="0"/>
              <a:t>Before preparing your child’s medicines </a:t>
            </a:r>
          </a:p>
          <a:p>
            <a:pPr lvl="1">
              <a:spcBef>
                <a:spcPts val="1200"/>
              </a:spcBef>
            </a:pPr>
            <a:r>
              <a:rPr lang="en-US" dirty="0"/>
              <a:t>Before preparing your child’s food </a:t>
            </a:r>
          </a:p>
          <a:p>
            <a:pPr lvl="1"/>
            <a:endParaRPr lang="en-US" dirty="0"/>
          </a:p>
        </p:txBody>
      </p:sp>
    </p:spTree>
    <p:extLst>
      <p:ext uri="{BB962C8B-B14F-4D97-AF65-F5344CB8AC3E}">
        <p14:creationId xmlns:p14="http://schemas.microsoft.com/office/powerpoint/2010/main" val="5092252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hlinkClick r:id="rId3" action="ppaction://hlinksldjump"/>
          </p:cNvPr>
          <p:cNvSpPr txBox="1"/>
          <p:nvPr/>
        </p:nvSpPr>
        <p:spPr>
          <a:xfrm>
            <a:off x="548640" y="579120"/>
            <a:ext cx="2255520" cy="64633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b="1" dirty="0">
                <a:solidFill>
                  <a:schemeClr val="accent5"/>
                </a:solidFill>
              </a:rPr>
              <a:t>What is </a:t>
            </a:r>
          </a:p>
          <a:p>
            <a:pPr algn="ctr"/>
            <a:r>
              <a:rPr lang="en-US" b="1" dirty="0">
                <a:solidFill>
                  <a:schemeClr val="accent5"/>
                </a:solidFill>
              </a:rPr>
              <a:t>Cancer?</a:t>
            </a:r>
          </a:p>
        </p:txBody>
      </p:sp>
      <p:sp>
        <p:nvSpPr>
          <p:cNvPr id="10" name="TextBox 9">
            <a:hlinkClick r:id="rId4" action="ppaction://hlinksldjump"/>
          </p:cNvPr>
          <p:cNvSpPr txBox="1"/>
          <p:nvPr/>
        </p:nvSpPr>
        <p:spPr>
          <a:xfrm>
            <a:off x="548640" y="1621691"/>
            <a:ext cx="2255520" cy="64633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b="1" dirty="0">
                <a:solidFill>
                  <a:schemeClr val="accent5"/>
                </a:solidFill>
              </a:rPr>
              <a:t>How is Cancer Treated?</a:t>
            </a:r>
          </a:p>
        </p:txBody>
      </p:sp>
      <p:sp>
        <p:nvSpPr>
          <p:cNvPr id="15" name="TextBox 14">
            <a:hlinkClick r:id="rId5" action="ppaction://hlinksldjump"/>
          </p:cNvPr>
          <p:cNvSpPr txBox="1"/>
          <p:nvPr/>
        </p:nvSpPr>
        <p:spPr>
          <a:xfrm>
            <a:off x="3459726" y="579122"/>
            <a:ext cx="2255520" cy="64633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b="1" dirty="0">
                <a:solidFill>
                  <a:schemeClr val="accent5"/>
                </a:solidFill>
              </a:rPr>
              <a:t>Who to Call</a:t>
            </a:r>
          </a:p>
          <a:p>
            <a:pPr algn="ctr"/>
            <a:r>
              <a:rPr lang="en-US" b="1" dirty="0">
                <a:solidFill>
                  <a:schemeClr val="accent5"/>
                </a:solidFill>
              </a:rPr>
              <a:t>For Help</a:t>
            </a:r>
          </a:p>
        </p:txBody>
      </p:sp>
      <p:sp>
        <p:nvSpPr>
          <p:cNvPr id="16" name="TextBox 15">
            <a:hlinkClick r:id="rId6" action="ppaction://hlinksldjump"/>
          </p:cNvPr>
          <p:cNvSpPr txBox="1"/>
          <p:nvPr/>
        </p:nvSpPr>
        <p:spPr>
          <a:xfrm>
            <a:off x="3459726" y="1621692"/>
            <a:ext cx="2255520" cy="64633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b="1" dirty="0">
                <a:solidFill>
                  <a:schemeClr val="accent5"/>
                </a:solidFill>
              </a:rPr>
              <a:t>When to Call</a:t>
            </a:r>
          </a:p>
          <a:p>
            <a:pPr algn="ctr"/>
            <a:r>
              <a:rPr lang="en-US" b="1" dirty="0">
                <a:solidFill>
                  <a:schemeClr val="accent5"/>
                </a:solidFill>
              </a:rPr>
              <a:t>For Help</a:t>
            </a:r>
          </a:p>
        </p:txBody>
      </p:sp>
      <p:sp>
        <p:nvSpPr>
          <p:cNvPr id="18" name="TextBox 17">
            <a:hlinkClick r:id="rId7" action="ppaction://hlinksldjump"/>
          </p:cNvPr>
          <p:cNvSpPr txBox="1"/>
          <p:nvPr/>
        </p:nvSpPr>
        <p:spPr>
          <a:xfrm>
            <a:off x="3459726" y="2664261"/>
            <a:ext cx="2255520" cy="64633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b="1" dirty="0">
                <a:solidFill>
                  <a:schemeClr val="accent5"/>
                </a:solidFill>
              </a:rPr>
              <a:t>Visiting the </a:t>
            </a:r>
            <a:br>
              <a:rPr lang="en-US" b="1" dirty="0">
                <a:solidFill>
                  <a:schemeClr val="accent5"/>
                </a:solidFill>
              </a:rPr>
            </a:br>
            <a:r>
              <a:rPr lang="en-US" b="1" dirty="0">
                <a:solidFill>
                  <a:schemeClr val="accent5"/>
                </a:solidFill>
              </a:rPr>
              <a:t>Emergency Room</a:t>
            </a:r>
          </a:p>
        </p:txBody>
      </p:sp>
      <p:sp>
        <p:nvSpPr>
          <p:cNvPr id="19" name="TextBox 18">
            <a:hlinkClick r:id="rId8" action="ppaction://hlinksldjump"/>
          </p:cNvPr>
          <p:cNvSpPr txBox="1"/>
          <p:nvPr/>
        </p:nvSpPr>
        <p:spPr>
          <a:xfrm>
            <a:off x="3459726" y="3706830"/>
            <a:ext cx="2255520" cy="64633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b="1" dirty="0">
                <a:solidFill>
                  <a:schemeClr val="accent5"/>
                </a:solidFill>
              </a:rPr>
              <a:t>Managing</a:t>
            </a:r>
          </a:p>
          <a:p>
            <a:pPr algn="ctr"/>
            <a:r>
              <a:rPr lang="en-US" b="1" dirty="0">
                <a:solidFill>
                  <a:schemeClr val="accent5"/>
                </a:solidFill>
              </a:rPr>
              <a:t>Symptoms</a:t>
            </a:r>
          </a:p>
        </p:txBody>
      </p:sp>
      <p:sp>
        <p:nvSpPr>
          <p:cNvPr id="23" name="TextBox 22">
            <a:hlinkClick r:id="rId9" action="ppaction://hlinksldjump"/>
          </p:cNvPr>
          <p:cNvSpPr txBox="1"/>
          <p:nvPr/>
        </p:nvSpPr>
        <p:spPr>
          <a:xfrm>
            <a:off x="6370812" y="3706831"/>
            <a:ext cx="2255520" cy="64633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b="1" dirty="0">
                <a:solidFill>
                  <a:schemeClr val="accent5"/>
                </a:solidFill>
              </a:rPr>
              <a:t>Giving</a:t>
            </a:r>
          </a:p>
          <a:p>
            <a:pPr algn="ctr"/>
            <a:r>
              <a:rPr lang="en-US" b="1" dirty="0">
                <a:solidFill>
                  <a:schemeClr val="accent5"/>
                </a:solidFill>
              </a:rPr>
              <a:t>Medicines</a:t>
            </a:r>
          </a:p>
        </p:txBody>
      </p:sp>
      <p:sp>
        <p:nvSpPr>
          <p:cNvPr id="24" name="TextBox 23">
            <a:hlinkClick r:id="rId10" action="ppaction://hlinksldjump"/>
          </p:cNvPr>
          <p:cNvSpPr txBox="1"/>
          <p:nvPr/>
        </p:nvSpPr>
        <p:spPr>
          <a:xfrm>
            <a:off x="6370812" y="1579094"/>
            <a:ext cx="2255520" cy="64633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b="1" dirty="0">
                <a:solidFill>
                  <a:schemeClr val="accent5"/>
                </a:solidFill>
              </a:rPr>
              <a:t>Preventing </a:t>
            </a:r>
          </a:p>
          <a:p>
            <a:pPr algn="ctr"/>
            <a:r>
              <a:rPr lang="en-US" b="1" dirty="0">
                <a:solidFill>
                  <a:schemeClr val="accent5"/>
                </a:solidFill>
              </a:rPr>
              <a:t>Infections</a:t>
            </a:r>
          </a:p>
        </p:txBody>
      </p:sp>
      <p:sp>
        <p:nvSpPr>
          <p:cNvPr id="25" name="TextBox 24">
            <a:hlinkClick r:id="rId11" action="ppaction://hlinksldjump"/>
          </p:cNvPr>
          <p:cNvSpPr txBox="1"/>
          <p:nvPr/>
        </p:nvSpPr>
        <p:spPr>
          <a:xfrm>
            <a:off x="6370812" y="2664261"/>
            <a:ext cx="2255520" cy="64633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b="1" dirty="0">
                <a:solidFill>
                  <a:schemeClr val="accent5"/>
                </a:solidFill>
              </a:rPr>
              <a:t>Precautions During Treatment</a:t>
            </a:r>
          </a:p>
        </p:txBody>
      </p:sp>
      <p:sp>
        <p:nvSpPr>
          <p:cNvPr id="31" name="TextBox 30">
            <a:hlinkClick r:id="rId12" action="ppaction://hlinksldjump"/>
          </p:cNvPr>
          <p:cNvSpPr txBox="1"/>
          <p:nvPr/>
        </p:nvSpPr>
        <p:spPr>
          <a:xfrm>
            <a:off x="3459726" y="4816573"/>
            <a:ext cx="2255520" cy="64633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b="1" dirty="0">
                <a:solidFill>
                  <a:schemeClr val="accent5"/>
                </a:solidFill>
              </a:rPr>
              <a:t>Brain Tumor Precautions</a:t>
            </a:r>
          </a:p>
        </p:txBody>
      </p:sp>
      <p:sp>
        <p:nvSpPr>
          <p:cNvPr id="33" name="TextBox 32">
            <a:hlinkClick r:id="rId13" action="ppaction://hlinksldjump"/>
          </p:cNvPr>
          <p:cNvSpPr txBox="1"/>
          <p:nvPr/>
        </p:nvSpPr>
        <p:spPr>
          <a:xfrm>
            <a:off x="6370812" y="4816573"/>
            <a:ext cx="2255520" cy="64633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b="1" dirty="0">
                <a:solidFill>
                  <a:schemeClr val="accent5"/>
                </a:solidFill>
              </a:rPr>
              <a:t>Wound </a:t>
            </a:r>
          </a:p>
          <a:p>
            <a:pPr algn="ctr"/>
            <a:r>
              <a:rPr lang="en-US" b="1" dirty="0">
                <a:solidFill>
                  <a:schemeClr val="accent5"/>
                </a:solidFill>
              </a:rPr>
              <a:t>Care</a:t>
            </a:r>
          </a:p>
        </p:txBody>
      </p:sp>
      <p:sp>
        <p:nvSpPr>
          <p:cNvPr id="17" name="TextBox 16">
            <a:hlinkClick r:id="rId14" action="ppaction://hlinksldjump"/>
          </p:cNvPr>
          <p:cNvSpPr txBox="1"/>
          <p:nvPr/>
        </p:nvSpPr>
        <p:spPr>
          <a:xfrm>
            <a:off x="548640" y="2664262"/>
            <a:ext cx="2255520" cy="64633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b="1" dirty="0">
                <a:solidFill>
                  <a:schemeClr val="accent5"/>
                </a:solidFill>
              </a:rPr>
              <a:t>PICC </a:t>
            </a:r>
          </a:p>
          <a:p>
            <a:pPr algn="ctr"/>
            <a:r>
              <a:rPr lang="en-US" b="1" dirty="0">
                <a:solidFill>
                  <a:schemeClr val="accent5"/>
                </a:solidFill>
              </a:rPr>
              <a:t>Line</a:t>
            </a:r>
          </a:p>
        </p:txBody>
      </p:sp>
      <p:sp>
        <p:nvSpPr>
          <p:cNvPr id="20" name="TextBox 19">
            <a:hlinkClick r:id="rId15" action="ppaction://hlinksldjump"/>
          </p:cNvPr>
          <p:cNvSpPr txBox="1"/>
          <p:nvPr/>
        </p:nvSpPr>
        <p:spPr>
          <a:xfrm>
            <a:off x="548640" y="3706834"/>
            <a:ext cx="2255520" cy="64633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b="1" dirty="0">
                <a:solidFill>
                  <a:schemeClr val="accent5"/>
                </a:solidFill>
              </a:rPr>
              <a:t>External</a:t>
            </a:r>
          </a:p>
          <a:p>
            <a:pPr algn="ctr"/>
            <a:r>
              <a:rPr lang="en-US" b="1" dirty="0">
                <a:solidFill>
                  <a:schemeClr val="accent5"/>
                </a:solidFill>
              </a:rPr>
              <a:t>CVL</a:t>
            </a:r>
          </a:p>
        </p:txBody>
      </p:sp>
      <p:sp>
        <p:nvSpPr>
          <p:cNvPr id="21" name="TextBox 20">
            <a:hlinkClick r:id="rId16" action="ppaction://hlinksldjump"/>
          </p:cNvPr>
          <p:cNvSpPr txBox="1"/>
          <p:nvPr/>
        </p:nvSpPr>
        <p:spPr>
          <a:xfrm>
            <a:off x="548640" y="4816573"/>
            <a:ext cx="2255520" cy="64922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nchor="ctr">
            <a:spAutoFit/>
          </a:bodyPr>
          <a:lstStyle/>
          <a:p>
            <a:pPr algn="ctr">
              <a:spcBef>
                <a:spcPts val="1200"/>
              </a:spcBef>
            </a:pPr>
            <a:r>
              <a:rPr lang="en-US" b="1" dirty="0">
                <a:solidFill>
                  <a:schemeClr val="accent5"/>
                </a:solidFill>
              </a:rPr>
              <a:t>Port</a:t>
            </a:r>
          </a:p>
        </p:txBody>
      </p:sp>
      <p:sp>
        <p:nvSpPr>
          <p:cNvPr id="2" name="TextBox 1">
            <a:hlinkClick r:id="rId10" action="ppaction://hlinksldjump"/>
            <a:extLst>
              <a:ext uri="{FF2B5EF4-FFF2-40B4-BE49-F238E27FC236}">
                <a16:creationId xmlns:a16="http://schemas.microsoft.com/office/drawing/2014/main" id="{BE0CDE20-0A41-E71D-CB27-CFBC4EFA0F33}"/>
              </a:ext>
            </a:extLst>
          </p:cNvPr>
          <p:cNvSpPr txBox="1"/>
          <p:nvPr/>
        </p:nvSpPr>
        <p:spPr>
          <a:xfrm>
            <a:off x="6370812" y="576227"/>
            <a:ext cx="2255520" cy="64922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nchor="ctr">
            <a:spAutoFit/>
          </a:bodyPr>
          <a:lstStyle/>
          <a:p>
            <a:pPr algn="ctr"/>
            <a:r>
              <a:rPr lang="en-US" b="1" dirty="0">
                <a:solidFill>
                  <a:schemeClr val="accent5"/>
                </a:solidFill>
              </a:rPr>
              <a:t>Fatigue</a:t>
            </a:r>
          </a:p>
        </p:txBody>
      </p:sp>
    </p:spTree>
    <p:extLst>
      <p:ext uri="{BB962C8B-B14F-4D97-AF65-F5344CB8AC3E}">
        <p14:creationId xmlns:p14="http://schemas.microsoft.com/office/powerpoint/2010/main" val="26968513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5943600"/>
            <a:ext cx="8458200" cy="9144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itle 1"/>
          <p:cNvSpPr txBox="1">
            <a:spLocks/>
          </p:cNvSpPr>
          <p:nvPr/>
        </p:nvSpPr>
        <p:spPr>
          <a:xfrm>
            <a:off x="381000" y="302324"/>
            <a:ext cx="8572500" cy="590921"/>
          </a:xfrm>
          <a:prstGeom prst="rect">
            <a:avLst/>
          </a:prstGeom>
        </p:spPr>
        <p:txBody>
          <a:bodyPr vert="horz" lIns="91430" tIns="45715" rIns="91430" bIns="45715">
            <a:spAutoFit/>
          </a:bodyPr>
          <a:lstStyle>
            <a:lvl1pPr algn="l" defTabSz="914400" rtl="0" eaLnBrk="1" latinLnBrk="0" hangingPunct="1">
              <a:lnSpc>
                <a:spcPct val="90000"/>
              </a:lnSpc>
              <a:spcBef>
                <a:spcPct val="0"/>
              </a:spcBef>
              <a:buNone/>
              <a:defRPr lang="en-US" sz="3600" b="1" kern="1200" dirty="0">
                <a:solidFill>
                  <a:schemeClr val="accent2"/>
                </a:solidFill>
                <a:latin typeface="+mn-lt"/>
                <a:ea typeface="+mj-ea"/>
                <a:cs typeface="+mj-cs"/>
              </a:defRPr>
            </a:lvl1pPr>
          </a:lstStyle>
          <a:p>
            <a:r>
              <a:rPr lang="en-US" dirty="0">
                <a:solidFill>
                  <a:schemeClr val="tx2">
                    <a:lumMod val="75000"/>
                  </a:schemeClr>
                </a:solidFill>
              </a:rPr>
              <a:t>Hygiene</a:t>
            </a:r>
          </a:p>
        </p:txBody>
      </p:sp>
      <p:sp>
        <p:nvSpPr>
          <p:cNvPr id="17" name="TextBox 16">
            <a:hlinkClick r:id="rId3" action="ppaction://hlinksldjump"/>
          </p:cNvPr>
          <p:cNvSpPr txBox="1"/>
          <p:nvPr/>
        </p:nvSpPr>
        <p:spPr>
          <a:xfrm>
            <a:off x="7433061" y="-9673"/>
            <a:ext cx="1706880"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1400" b="1" dirty="0">
                <a:solidFill>
                  <a:schemeClr val="accent5"/>
                </a:solidFill>
              </a:rPr>
              <a:t>Table of Contents</a:t>
            </a:r>
          </a:p>
        </p:txBody>
      </p:sp>
      <p:sp>
        <p:nvSpPr>
          <p:cNvPr id="4" name="Content Placeholder 3"/>
          <p:cNvSpPr>
            <a:spLocks noGrp="1"/>
          </p:cNvSpPr>
          <p:nvPr>
            <p:ph idx="1"/>
          </p:nvPr>
        </p:nvSpPr>
        <p:spPr>
          <a:xfrm>
            <a:off x="3547217" y="1402173"/>
            <a:ext cx="5082022" cy="4799543"/>
          </a:xfrm>
        </p:spPr>
        <p:txBody>
          <a:bodyPr>
            <a:normAutofit/>
          </a:bodyPr>
          <a:lstStyle/>
          <a:p>
            <a:r>
              <a:rPr lang="en-US" sz="3200" dirty="0"/>
              <a:t>Remind your child: </a:t>
            </a:r>
          </a:p>
          <a:p>
            <a:pPr lvl="1"/>
            <a:r>
              <a:rPr lang="en-US" sz="2600" dirty="0"/>
              <a:t>Not to share cups, water bottles, or eating utensils </a:t>
            </a:r>
            <a:br>
              <a:rPr lang="en-US" sz="2600" dirty="0"/>
            </a:br>
            <a:r>
              <a:rPr lang="en-US" sz="2600" dirty="0"/>
              <a:t>with other people </a:t>
            </a:r>
          </a:p>
          <a:p>
            <a:pPr lvl="1">
              <a:spcBef>
                <a:spcPts val="1200"/>
              </a:spcBef>
            </a:pPr>
            <a:r>
              <a:rPr lang="en-US" sz="2600" dirty="0"/>
              <a:t>Not to share a toothbrush with anyone </a:t>
            </a:r>
          </a:p>
          <a:p>
            <a:pPr lvl="1">
              <a:spcBef>
                <a:spcPts val="1200"/>
              </a:spcBef>
            </a:pPr>
            <a:r>
              <a:rPr lang="en-US" sz="2600" dirty="0"/>
              <a:t>To bathe or shower regularly, as instructed by your health care team</a:t>
            </a:r>
          </a:p>
          <a:p>
            <a:pPr lvl="1"/>
            <a:endParaRPr lang="en-US" dirty="0"/>
          </a:p>
        </p:txBody>
      </p:sp>
      <p:grpSp>
        <p:nvGrpSpPr>
          <p:cNvPr id="19" name="Group 18"/>
          <p:cNvGrpSpPr/>
          <p:nvPr/>
        </p:nvGrpSpPr>
        <p:grpSpPr>
          <a:xfrm>
            <a:off x="922724" y="1261800"/>
            <a:ext cx="2111374" cy="2741524"/>
            <a:chOff x="152858" y="1266863"/>
            <a:chExt cx="2111374" cy="2741524"/>
          </a:xfrm>
        </p:grpSpPr>
        <p:pic>
          <p:nvPicPr>
            <p:cNvPr id="16" name="Picture 15"/>
            <p:cNvPicPr>
              <a:picLocks noChangeAspect="1"/>
            </p:cNvPicPr>
            <p:nvPr/>
          </p:nvPicPr>
          <p:blipFill rotWithShape="1">
            <a:blip r:embed="rId4" cstate="print">
              <a:extLst>
                <a:ext uri="{28A0092B-C50C-407E-A947-70E740481C1C}">
                  <a14:useLocalDpi xmlns:a14="http://schemas.microsoft.com/office/drawing/2010/main" val="0"/>
                </a:ext>
              </a:extLst>
            </a:blip>
            <a:srcRect l="21171" t="11171" r="21412" b="12673"/>
            <a:stretch/>
          </p:blipFill>
          <p:spPr>
            <a:xfrm>
              <a:off x="216955" y="1266863"/>
              <a:ext cx="1983177" cy="1894886"/>
            </a:xfrm>
            <a:prstGeom prst="rect">
              <a:avLst/>
            </a:prstGeom>
          </p:spPr>
        </p:pic>
        <p:sp>
          <p:nvSpPr>
            <p:cNvPr id="12" name="Rectangle 11"/>
            <p:cNvSpPr/>
            <p:nvPr/>
          </p:nvSpPr>
          <p:spPr>
            <a:xfrm>
              <a:off x="152858" y="3362056"/>
              <a:ext cx="2111374" cy="646331"/>
            </a:xfrm>
            <a:prstGeom prst="rect">
              <a:avLst/>
            </a:prstGeom>
          </p:spPr>
          <p:txBody>
            <a:bodyPr wrap="square">
              <a:spAutoFit/>
            </a:bodyPr>
            <a:lstStyle/>
            <a:p>
              <a:pPr algn="ctr"/>
              <a:r>
                <a:rPr lang="en-US" b="1" dirty="0">
                  <a:solidFill>
                    <a:srgbClr val="FF0000"/>
                  </a:solidFill>
                </a:rPr>
                <a:t>Do not </a:t>
              </a:r>
              <a:r>
                <a:rPr lang="en-US" b="1" dirty="0"/>
                <a:t>share</a:t>
              </a:r>
            </a:p>
            <a:p>
              <a:pPr algn="ctr"/>
              <a:r>
                <a:rPr lang="en-US" b="1" dirty="0"/>
                <a:t>cups, utensils</a:t>
              </a:r>
            </a:p>
          </p:txBody>
        </p:sp>
      </p:grpSp>
      <p:pic>
        <p:nvPicPr>
          <p:cNvPr id="15" name="Picture 4" descr="See the source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4591" y="1205242"/>
            <a:ext cx="1997307" cy="2117359"/>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922723" y="4169611"/>
            <a:ext cx="2111376" cy="2551284"/>
            <a:chOff x="255484" y="4306716"/>
            <a:chExt cx="2111376" cy="2551284"/>
          </a:xfrm>
        </p:grpSpPr>
        <p:sp>
          <p:nvSpPr>
            <p:cNvPr id="9" name="Rectangle 8"/>
            <p:cNvSpPr/>
            <p:nvPr/>
          </p:nvSpPr>
          <p:spPr>
            <a:xfrm>
              <a:off x="255484" y="6211669"/>
              <a:ext cx="2111376" cy="646331"/>
            </a:xfrm>
            <a:prstGeom prst="rect">
              <a:avLst/>
            </a:prstGeom>
          </p:spPr>
          <p:txBody>
            <a:bodyPr wrap="square">
              <a:spAutoFit/>
            </a:bodyPr>
            <a:lstStyle/>
            <a:p>
              <a:pPr algn="ctr"/>
              <a:r>
                <a:rPr lang="en-US" b="1" dirty="0"/>
                <a:t>Bathe or shower regularly</a:t>
              </a:r>
            </a:p>
          </p:txBody>
        </p:sp>
        <p:pic>
          <p:nvPicPr>
            <p:cNvPr id="18" name="Picture 17"/>
            <p:cNvPicPr>
              <a:picLocks noChangeAspect="1"/>
            </p:cNvPicPr>
            <p:nvPr/>
          </p:nvPicPr>
          <p:blipFill rotWithShape="1">
            <a:blip r:embed="rId6" cstate="print">
              <a:extLst>
                <a:ext uri="{28A0092B-C50C-407E-A947-70E740481C1C}">
                  <a14:useLocalDpi xmlns:a14="http://schemas.microsoft.com/office/drawing/2010/main" val="0"/>
                </a:ext>
              </a:extLst>
            </a:blip>
            <a:srcRect l="8880" t="4324" r="9345" b="2462"/>
            <a:stretch/>
          </p:blipFill>
          <p:spPr>
            <a:xfrm>
              <a:off x="255484" y="4306716"/>
              <a:ext cx="2111375" cy="1859736"/>
            </a:xfrm>
            <a:prstGeom prst="rect">
              <a:avLst/>
            </a:prstGeom>
          </p:spPr>
        </p:pic>
      </p:grpSp>
    </p:spTree>
    <p:extLst>
      <p:ext uri="{BB962C8B-B14F-4D97-AF65-F5344CB8AC3E}">
        <p14:creationId xmlns:p14="http://schemas.microsoft.com/office/powerpoint/2010/main" val="38293228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
          <p:cNvSpPr txBox="1">
            <a:spLocks/>
          </p:cNvSpPr>
          <p:nvPr/>
        </p:nvSpPr>
        <p:spPr>
          <a:xfrm>
            <a:off x="381000" y="302324"/>
            <a:ext cx="8572500" cy="590921"/>
          </a:xfrm>
          <a:prstGeom prst="rect">
            <a:avLst/>
          </a:prstGeom>
        </p:spPr>
        <p:txBody>
          <a:bodyPr vert="horz" lIns="91430" tIns="45715" rIns="91430" bIns="45715">
            <a:spAutoFit/>
          </a:bodyPr>
          <a:lstStyle>
            <a:lvl1pPr algn="l" defTabSz="914400" rtl="0" eaLnBrk="1" latinLnBrk="0" hangingPunct="1">
              <a:lnSpc>
                <a:spcPct val="90000"/>
              </a:lnSpc>
              <a:spcBef>
                <a:spcPct val="0"/>
              </a:spcBef>
              <a:buNone/>
              <a:defRPr lang="en-US" sz="3600" b="1" kern="1200" dirty="0">
                <a:solidFill>
                  <a:schemeClr val="accent2"/>
                </a:solidFill>
                <a:latin typeface="+mn-lt"/>
                <a:ea typeface="+mj-ea"/>
                <a:cs typeface="+mj-cs"/>
              </a:defRPr>
            </a:lvl1pPr>
          </a:lstStyle>
          <a:p>
            <a:r>
              <a:rPr lang="en-US" dirty="0">
                <a:solidFill>
                  <a:schemeClr val="tx2">
                    <a:lumMod val="75000"/>
                  </a:schemeClr>
                </a:solidFill>
              </a:rPr>
              <a:t>Screen Visitors for Illness</a:t>
            </a:r>
          </a:p>
        </p:txBody>
      </p:sp>
      <p:sp>
        <p:nvSpPr>
          <p:cNvPr id="17" name="TextBox 16">
            <a:hlinkClick r:id="rId3" action="ppaction://hlinksldjump"/>
          </p:cNvPr>
          <p:cNvSpPr txBox="1"/>
          <p:nvPr/>
        </p:nvSpPr>
        <p:spPr>
          <a:xfrm>
            <a:off x="7433061" y="-9673"/>
            <a:ext cx="1706880"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1400" b="1" dirty="0">
                <a:solidFill>
                  <a:schemeClr val="accent5"/>
                </a:solidFill>
              </a:rPr>
              <a:t>Table of Contents</a:t>
            </a:r>
          </a:p>
        </p:txBody>
      </p:sp>
      <p:sp>
        <p:nvSpPr>
          <p:cNvPr id="4" name="Content Placeholder 3"/>
          <p:cNvSpPr>
            <a:spLocks noGrp="1"/>
          </p:cNvSpPr>
          <p:nvPr>
            <p:ph idx="1"/>
          </p:nvPr>
        </p:nvSpPr>
        <p:spPr>
          <a:xfrm>
            <a:off x="3871478" y="1358188"/>
            <a:ext cx="5082022" cy="5011615"/>
          </a:xfrm>
        </p:spPr>
        <p:txBody>
          <a:bodyPr>
            <a:normAutofit lnSpcReduction="10000"/>
          </a:bodyPr>
          <a:lstStyle/>
          <a:p>
            <a:pPr>
              <a:lnSpc>
                <a:spcPct val="110000"/>
              </a:lnSpc>
            </a:pPr>
            <a:r>
              <a:rPr lang="en-US" dirty="0"/>
              <a:t>Check with friends and visitors before they arrive</a:t>
            </a:r>
          </a:p>
          <a:p>
            <a:pPr>
              <a:lnSpc>
                <a:spcPct val="110000"/>
              </a:lnSpc>
            </a:pPr>
            <a:r>
              <a:rPr lang="en-US" dirty="0"/>
              <a:t>People can visit your child </a:t>
            </a:r>
            <a:r>
              <a:rPr lang="en-US" u="sng" dirty="0"/>
              <a:t>except</a:t>
            </a:r>
            <a:r>
              <a:rPr lang="en-US" dirty="0"/>
              <a:t> if they have:</a:t>
            </a:r>
          </a:p>
          <a:p>
            <a:pPr lvl="1">
              <a:lnSpc>
                <a:spcPct val="110000"/>
              </a:lnSpc>
            </a:pPr>
            <a:r>
              <a:rPr lang="en-US" dirty="0"/>
              <a:t>Fever</a:t>
            </a:r>
          </a:p>
          <a:p>
            <a:pPr lvl="1">
              <a:lnSpc>
                <a:spcPct val="110000"/>
              </a:lnSpc>
            </a:pPr>
            <a:r>
              <a:rPr lang="en-US" dirty="0"/>
              <a:t>Runny nose</a:t>
            </a:r>
          </a:p>
          <a:p>
            <a:pPr lvl="1">
              <a:lnSpc>
                <a:spcPct val="110000"/>
              </a:lnSpc>
            </a:pPr>
            <a:r>
              <a:rPr lang="en-US" dirty="0"/>
              <a:t>Cough</a:t>
            </a:r>
          </a:p>
          <a:p>
            <a:pPr lvl="1">
              <a:lnSpc>
                <a:spcPct val="110000"/>
              </a:lnSpc>
            </a:pPr>
            <a:r>
              <a:rPr lang="en-US" dirty="0"/>
              <a:t>Diarrhea</a:t>
            </a:r>
          </a:p>
          <a:p>
            <a:pPr lvl="1">
              <a:lnSpc>
                <a:spcPct val="110000"/>
              </a:lnSpc>
            </a:pPr>
            <a:r>
              <a:rPr lang="en-US" dirty="0"/>
              <a:t>Rash</a:t>
            </a:r>
          </a:p>
          <a:p>
            <a:pPr lvl="1">
              <a:lnSpc>
                <a:spcPct val="110000"/>
              </a:lnSpc>
            </a:pPr>
            <a:r>
              <a:rPr lang="en-US" dirty="0"/>
              <a:t>Other symptoms of illness</a:t>
            </a:r>
          </a:p>
          <a:p>
            <a:pPr lvl="1">
              <a:lnSpc>
                <a:spcPct val="110000"/>
              </a:lnSpc>
            </a:pPr>
            <a:r>
              <a:rPr lang="en-US" dirty="0"/>
              <a:t>Recently exposed to infection</a:t>
            </a:r>
          </a:p>
        </p:txBody>
      </p:sp>
      <p:pic>
        <p:nvPicPr>
          <p:cNvPr id="6" name="Picture 5"/>
          <p:cNvPicPr>
            <a:picLocks noChangeAspect="1"/>
          </p:cNvPicPr>
          <p:nvPr/>
        </p:nvPicPr>
        <p:blipFill rotWithShape="1">
          <a:blip r:embed="rId4" cstate="print">
            <a:extLst>
              <a:ext uri="{28A0092B-C50C-407E-A947-70E740481C1C}">
                <a14:useLocalDpi xmlns:a14="http://schemas.microsoft.com/office/drawing/2010/main"/>
              </a:ext>
            </a:extLst>
          </a:blip>
          <a:srcRect t="62703" r="68599"/>
          <a:stretch/>
        </p:blipFill>
        <p:spPr>
          <a:xfrm flipH="1">
            <a:off x="235259" y="1358188"/>
            <a:ext cx="3419031" cy="4319258"/>
          </a:xfrm>
          <a:prstGeom prst="rect">
            <a:avLst/>
          </a:prstGeom>
        </p:spPr>
      </p:pic>
    </p:spTree>
    <p:extLst>
      <p:ext uri="{BB962C8B-B14F-4D97-AF65-F5344CB8AC3E}">
        <p14:creationId xmlns:p14="http://schemas.microsoft.com/office/powerpoint/2010/main" val="3277486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
          <p:cNvSpPr txBox="1">
            <a:spLocks/>
          </p:cNvSpPr>
          <p:nvPr/>
        </p:nvSpPr>
        <p:spPr>
          <a:xfrm>
            <a:off x="381000" y="302324"/>
            <a:ext cx="8572500" cy="590921"/>
          </a:xfrm>
          <a:prstGeom prst="rect">
            <a:avLst/>
          </a:prstGeom>
        </p:spPr>
        <p:txBody>
          <a:bodyPr vert="horz" lIns="91430" tIns="45715" rIns="91430" bIns="45715">
            <a:spAutoFit/>
          </a:bodyPr>
          <a:lstStyle>
            <a:lvl1pPr algn="l" defTabSz="914400" rtl="0" eaLnBrk="1" latinLnBrk="0" hangingPunct="1">
              <a:lnSpc>
                <a:spcPct val="90000"/>
              </a:lnSpc>
              <a:spcBef>
                <a:spcPct val="0"/>
              </a:spcBef>
              <a:buNone/>
              <a:defRPr lang="en-US" sz="3600" b="1" kern="1200" dirty="0">
                <a:solidFill>
                  <a:schemeClr val="accent2"/>
                </a:solidFill>
                <a:latin typeface="+mn-lt"/>
                <a:ea typeface="+mj-ea"/>
                <a:cs typeface="+mj-cs"/>
              </a:defRPr>
            </a:lvl1pPr>
          </a:lstStyle>
          <a:p>
            <a:r>
              <a:rPr lang="en-US" dirty="0">
                <a:solidFill>
                  <a:schemeClr val="tx2">
                    <a:lumMod val="75000"/>
                  </a:schemeClr>
                </a:solidFill>
              </a:rPr>
              <a:t>Caring for Animals</a:t>
            </a:r>
          </a:p>
        </p:txBody>
      </p:sp>
      <p:sp>
        <p:nvSpPr>
          <p:cNvPr id="17" name="TextBox 16">
            <a:hlinkClick r:id="rId3" action="ppaction://hlinksldjump"/>
          </p:cNvPr>
          <p:cNvSpPr txBox="1"/>
          <p:nvPr/>
        </p:nvSpPr>
        <p:spPr>
          <a:xfrm>
            <a:off x="7433061" y="-9673"/>
            <a:ext cx="1706880"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1400" b="1" dirty="0">
                <a:solidFill>
                  <a:schemeClr val="accent5"/>
                </a:solidFill>
              </a:rPr>
              <a:t>Table of Contents</a:t>
            </a:r>
          </a:p>
        </p:txBody>
      </p:sp>
      <p:sp>
        <p:nvSpPr>
          <p:cNvPr id="4" name="Content Placeholder 3"/>
          <p:cNvSpPr>
            <a:spLocks noGrp="1"/>
          </p:cNvSpPr>
          <p:nvPr>
            <p:ph idx="1"/>
          </p:nvPr>
        </p:nvSpPr>
        <p:spPr>
          <a:xfrm>
            <a:off x="4107049" y="1389185"/>
            <a:ext cx="5032891" cy="4799543"/>
          </a:xfrm>
        </p:spPr>
        <p:txBody>
          <a:bodyPr>
            <a:normAutofit/>
          </a:bodyPr>
          <a:lstStyle/>
          <a:p>
            <a:r>
              <a:rPr lang="en-US" dirty="0"/>
              <a:t>Your child should not clean:</a:t>
            </a:r>
          </a:p>
          <a:p>
            <a:pPr lvl="1">
              <a:spcBef>
                <a:spcPts val="1200"/>
              </a:spcBef>
            </a:pPr>
            <a:r>
              <a:rPr lang="en-US" dirty="0"/>
              <a:t>Animal or bird cages</a:t>
            </a:r>
          </a:p>
          <a:p>
            <a:pPr lvl="1">
              <a:spcBef>
                <a:spcPts val="1200"/>
              </a:spcBef>
            </a:pPr>
            <a:r>
              <a:rPr lang="en-US" dirty="0"/>
              <a:t>Aquariums</a:t>
            </a:r>
          </a:p>
          <a:p>
            <a:pPr lvl="1">
              <a:spcBef>
                <a:spcPts val="1200"/>
              </a:spcBef>
            </a:pPr>
            <a:r>
              <a:rPr lang="en-US" dirty="0"/>
              <a:t>Cat litter boxes or animal waste</a:t>
            </a:r>
          </a:p>
          <a:p>
            <a:pPr>
              <a:spcBef>
                <a:spcPts val="1800"/>
              </a:spcBef>
            </a:pPr>
            <a:r>
              <a:rPr lang="en-US" dirty="0"/>
              <a:t>If you live on a farm:</a:t>
            </a:r>
          </a:p>
          <a:p>
            <a:pPr lvl="1">
              <a:spcBef>
                <a:spcPts val="1200"/>
              </a:spcBef>
            </a:pPr>
            <a:r>
              <a:rPr lang="en-US" dirty="0"/>
              <a:t>Talk with your health care   team about safety tips for </a:t>
            </a:r>
            <a:br>
              <a:rPr lang="en-US" dirty="0"/>
            </a:br>
            <a:r>
              <a:rPr lang="en-US" dirty="0"/>
              <a:t>your child</a:t>
            </a:r>
          </a:p>
        </p:txBody>
      </p:sp>
      <p:grpSp>
        <p:nvGrpSpPr>
          <p:cNvPr id="2" name="Group 1"/>
          <p:cNvGrpSpPr/>
          <p:nvPr/>
        </p:nvGrpSpPr>
        <p:grpSpPr>
          <a:xfrm>
            <a:off x="151297" y="1704524"/>
            <a:ext cx="3638316" cy="3703972"/>
            <a:chOff x="151297" y="1704524"/>
            <a:chExt cx="3638316" cy="3703972"/>
          </a:xfrm>
        </p:grpSpPr>
        <p:sp>
          <p:nvSpPr>
            <p:cNvPr id="10" name="Rectangle 9"/>
            <p:cNvSpPr/>
            <p:nvPr/>
          </p:nvSpPr>
          <p:spPr>
            <a:xfrm>
              <a:off x="803595" y="4454388"/>
              <a:ext cx="2581156" cy="954108"/>
            </a:xfrm>
            <a:prstGeom prst="rect">
              <a:avLst/>
            </a:prstGeom>
          </p:spPr>
          <p:txBody>
            <a:bodyPr wrap="none">
              <a:spAutoFit/>
            </a:bodyPr>
            <a:lstStyle/>
            <a:p>
              <a:pPr algn="ctr"/>
              <a:r>
                <a:rPr lang="en-US" sz="2800" b="1" dirty="0">
                  <a:solidFill>
                    <a:srgbClr val="FF0000"/>
                  </a:solidFill>
                </a:rPr>
                <a:t>Do not </a:t>
              </a:r>
              <a:r>
                <a:rPr lang="en-US" sz="2800" b="1" dirty="0"/>
                <a:t>handle</a:t>
              </a:r>
            </a:p>
            <a:p>
              <a:pPr algn="ctr"/>
              <a:r>
                <a:rPr lang="en-US" sz="2800" b="1" dirty="0"/>
                <a:t>animal waste</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2646" t="13495" b="8573"/>
            <a:stretch/>
          </p:blipFill>
          <p:spPr>
            <a:xfrm>
              <a:off x="151297" y="2310860"/>
              <a:ext cx="3638316" cy="2059459"/>
            </a:xfrm>
            <a:prstGeom prst="rect">
              <a:avLst/>
            </a:prstGeom>
          </p:spPr>
        </p:pic>
        <p:pic>
          <p:nvPicPr>
            <p:cNvPr id="12" name="Picture 4" descr="See the source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8733" y="1704524"/>
              <a:ext cx="2867881" cy="283257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8238853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014685" y="2447093"/>
            <a:ext cx="6905625" cy="1329595"/>
          </a:xfrm>
        </p:spPr>
        <p:txBody>
          <a:bodyPr/>
          <a:lstStyle/>
          <a:p>
            <a:pPr marL="0" indent="0" algn="ctr">
              <a:buNone/>
            </a:pPr>
            <a:r>
              <a:rPr lang="en-US" sz="4800" dirty="0"/>
              <a:t>Precautions During Treatment</a:t>
            </a:r>
          </a:p>
        </p:txBody>
      </p:sp>
      <p:sp>
        <p:nvSpPr>
          <p:cNvPr id="4" name="TextBox 3">
            <a:hlinkClick r:id="rId3" action="ppaction://hlinksldjump"/>
          </p:cNvPr>
          <p:cNvSpPr txBox="1"/>
          <p:nvPr/>
        </p:nvSpPr>
        <p:spPr>
          <a:xfrm>
            <a:off x="7437120" y="-15809"/>
            <a:ext cx="1706880"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1400" b="1" dirty="0">
                <a:solidFill>
                  <a:schemeClr val="accent5"/>
                </a:solidFill>
              </a:rPr>
              <a:t>Table of Contents</a:t>
            </a:r>
          </a:p>
        </p:txBody>
      </p:sp>
    </p:spTree>
    <p:extLst>
      <p:ext uri="{BB962C8B-B14F-4D97-AF65-F5344CB8AC3E}">
        <p14:creationId xmlns:p14="http://schemas.microsoft.com/office/powerpoint/2010/main" val="14505279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COG.toothbrush.png"/>
          <p:cNvPicPr>
            <a:picLocks noChangeAspect="1"/>
          </p:cNvPicPr>
          <p:nvPr/>
        </p:nvPicPr>
        <p:blipFill rotWithShape="1">
          <a:blip r:embed="rId3" cstate="print"/>
          <a:srcRect l="5785" t="12204" r="6612" b="4988"/>
          <a:stretch/>
        </p:blipFill>
        <p:spPr>
          <a:xfrm>
            <a:off x="367965" y="1695450"/>
            <a:ext cx="2737388" cy="2592332"/>
          </a:xfrm>
          <a:prstGeom prst="rect">
            <a:avLst/>
          </a:prstGeom>
        </p:spPr>
      </p:pic>
      <p:sp>
        <p:nvSpPr>
          <p:cNvPr id="24" name="Rectangle 23"/>
          <p:cNvSpPr/>
          <p:nvPr/>
        </p:nvSpPr>
        <p:spPr>
          <a:xfrm>
            <a:off x="327221" y="4603051"/>
            <a:ext cx="2183611" cy="954107"/>
          </a:xfrm>
          <a:prstGeom prst="rect">
            <a:avLst/>
          </a:prstGeom>
        </p:spPr>
        <p:txBody>
          <a:bodyPr wrap="none">
            <a:spAutoFit/>
          </a:bodyPr>
          <a:lstStyle/>
          <a:p>
            <a:pPr algn="ctr"/>
            <a:r>
              <a:rPr lang="en-US" sz="2800" b="1" dirty="0"/>
              <a:t>Brush teeth</a:t>
            </a:r>
          </a:p>
          <a:p>
            <a:pPr algn="ctr"/>
            <a:r>
              <a:rPr lang="en-US" sz="2800" b="1" dirty="0"/>
              <a:t>regularly</a:t>
            </a:r>
          </a:p>
        </p:txBody>
      </p:sp>
      <p:sp>
        <p:nvSpPr>
          <p:cNvPr id="34" name="Rectangle 33"/>
          <p:cNvSpPr/>
          <p:nvPr/>
        </p:nvSpPr>
        <p:spPr>
          <a:xfrm>
            <a:off x="2821282" y="4579624"/>
            <a:ext cx="3260829" cy="1384995"/>
          </a:xfrm>
          <a:prstGeom prst="rect">
            <a:avLst/>
          </a:prstGeom>
        </p:spPr>
        <p:txBody>
          <a:bodyPr wrap="none">
            <a:spAutoFit/>
          </a:bodyPr>
          <a:lstStyle/>
          <a:p>
            <a:pPr algn="ctr"/>
            <a:r>
              <a:rPr lang="en-US" sz="2800" b="1" dirty="0"/>
              <a:t>Call if exposed to </a:t>
            </a:r>
          </a:p>
          <a:p>
            <a:pPr algn="ctr"/>
            <a:r>
              <a:rPr lang="en-US" sz="2800" b="1" dirty="0"/>
              <a:t>chicken pox</a:t>
            </a:r>
          </a:p>
          <a:p>
            <a:pPr algn="ctr"/>
            <a:r>
              <a:rPr lang="en-US" sz="2800" b="1" dirty="0"/>
              <a:t>(</a:t>
            </a:r>
            <a:r>
              <a:rPr lang="en-US" sz="2800" b="1" dirty="0" err="1"/>
              <a:t>varicella</a:t>
            </a:r>
            <a:r>
              <a:rPr lang="en-US" sz="2800" b="1" dirty="0"/>
              <a:t>)</a:t>
            </a:r>
          </a:p>
        </p:txBody>
      </p:sp>
      <p:sp>
        <p:nvSpPr>
          <p:cNvPr id="40" name="Title 1"/>
          <p:cNvSpPr txBox="1">
            <a:spLocks/>
          </p:cNvSpPr>
          <p:nvPr/>
        </p:nvSpPr>
        <p:spPr>
          <a:xfrm>
            <a:off x="227908" y="323156"/>
            <a:ext cx="8572500" cy="590921"/>
          </a:xfrm>
          <a:prstGeom prst="rect">
            <a:avLst/>
          </a:prstGeom>
        </p:spPr>
        <p:txBody>
          <a:bodyPr vert="horz" lIns="91430" tIns="45715" rIns="91430" bIns="45715">
            <a:spAutoFit/>
          </a:bodyPr>
          <a:lstStyle>
            <a:lvl1pPr algn="l" defTabSz="914400" rtl="0" eaLnBrk="1" latinLnBrk="0" hangingPunct="1">
              <a:lnSpc>
                <a:spcPct val="90000"/>
              </a:lnSpc>
              <a:spcBef>
                <a:spcPct val="0"/>
              </a:spcBef>
              <a:buNone/>
              <a:defRPr lang="en-US" sz="3600" b="1" kern="1200" dirty="0">
                <a:solidFill>
                  <a:schemeClr val="accent2"/>
                </a:solidFill>
                <a:latin typeface="+mn-lt"/>
                <a:ea typeface="+mj-ea"/>
                <a:cs typeface="+mj-cs"/>
              </a:defRPr>
            </a:lvl1pPr>
          </a:lstStyle>
          <a:p>
            <a:r>
              <a:rPr lang="en-US" dirty="0">
                <a:solidFill>
                  <a:schemeClr val="tx2">
                    <a:lumMod val="75000"/>
                  </a:schemeClr>
                </a:solidFill>
              </a:rPr>
              <a:t>Precautions During Treatment</a:t>
            </a:r>
          </a:p>
        </p:txBody>
      </p:sp>
      <p:sp>
        <p:nvSpPr>
          <p:cNvPr id="14" name="TextBox 13">
            <a:hlinkClick r:id="rId4" action="ppaction://hlinksldjump"/>
          </p:cNvPr>
          <p:cNvSpPr txBox="1"/>
          <p:nvPr/>
        </p:nvSpPr>
        <p:spPr>
          <a:xfrm>
            <a:off x="7437120" y="11159"/>
            <a:ext cx="1706880"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1400" b="1" dirty="0">
                <a:solidFill>
                  <a:schemeClr val="accent5"/>
                </a:solidFill>
              </a:rPr>
              <a:t>Table of Contents</a:t>
            </a:r>
          </a:p>
        </p:txBody>
      </p:sp>
      <p:sp>
        <p:nvSpPr>
          <p:cNvPr id="25" name="Rectangle 24"/>
          <p:cNvSpPr/>
          <p:nvPr/>
        </p:nvSpPr>
        <p:spPr>
          <a:xfrm>
            <a:off x="6021029" y="4546087"/>
            <a:ext cx="3122971" cy="1384995"/>
          </a:xfrm>
          <a:prstGeom prst="rect">
            <a:avLst/>
          </a:prstGeom>
        </p:spPr>
        <p:txBody>
          <a:bodyPr wrap="none">
            <a:spAutoFit/>
          </a:bodyPr>
          <a:lstStyle/>
          <a:p>
            <a:pPr algn="ctr"/>
            <a:r>
              <a:rPr lang="en-US" sz="2800" b="1" dirty="0"/>
              <a:t>Talk to your </a:t>
            </a:r>
          </a:p>
          <a:p>
            <a:pPr algn="ctr"/>
            <a:r>
              <a:rPr lang="en-US" sz="2800" b="1" dirty="0"/>
              <a:t>health care team </a:t>
            </a:r>
          </a:p>
          <a:p>
            <a:pPr algn="ctr"/>
            <a:r>
              <a:rPr lang="en-US" sz="2800" b="1" dirty="0"/>
              <a:t>about vaccines</a:t>
            </a:r>
          </a:p>
        </p:txBody>
      </p:sp>
      <p:pic>
        <p:nvPicPr>
          <p:cNvPr id="13" name="Picture 12"/>
          <p:cNvPicPr>
            <a:picLocks noChangeAspect="1"/>
          </p:cNvPicPr>
          <p:nvPr/>
        </p:nvPicPr>
        <p:blipFill rotWithShape="1">
          <a:blip r:embed="rId5" cstate="print">
            <a:extLst>
              <a:ext uri="{28A0092B-C50C-407E-A947-70E740481C1C}">
                <a14:useLocalDpi xmlns:a14="http://schemas.microsoft.com/office/drawing/2010/main" val="0"/>
              </a:ext>
            </a:extLst>
          </a:blip>
          <a:srcRect l="1253" t="63123" r="83253" b="4084"/>
          <a:stretch/>
        </p:blipFill>
        <p:spPr>
          <a:xfrm>
            <a:off x="3323140" y="1361002"/>
            <a:ext cx="2315751" cy="3242049"/>
          </a:xfrm>
          <a:prstGeom prst="rect">
            <a:avLst/>
          </a:prstGeom>
        </p:spPr>
      </p:pic>
      <p:pic>
        <p:nvPicPr>
          <p:cNvPr id="15" name="Picture 14"/>
          <p:cNvPicPr>
            <a:picLocks noChangeAspect="1"/>
          </p:cNvPicPr>
          <p:nvPr/>
        </p:nvPicPr>
        <p:blipFill rotWithShape="1">
          <a:blip r:embed="rId5" cstate="print">
            <a:extLst>
              <a:ext uri="{28A0092B-C50C-407E-A947-70E740481C1C}">
                <a14:useLocalDpi xmlns:a14="http://schemas.microsoft.com/office/drawing/2010/main" val="0"/>
              </a:ext>
            </a:extLst>
          </a:blip>
          <a:srcRect l="1014" t="20961" r="72447" b="39640"/>
          <a:stretch/>
        </p:blipFill>
        <p:spPr>
          <a:xfrm>
            <a:off x="5866140" y="1361002"/>
            <a:ext cx="2751438" cy="2926780"/>
          </a:xfrm>
          <a:prstGeom prst="rect">
            <a:avLst/>
          </a:prstGeom>
        </p:spPr>
      </p:pic>
    </p:spTree>
    <p:extLst>
      <p:ext uri="{BB962C8B-B14F-4D97-AF65-F5344CB8AC3E}">
        <p14:creationId xmlns:p14="http://schemas.microsoft.com/office/powerpoint/2010/main" val="10508091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832139" y="1253379"/>
            <a:ext cx="7213022" cy="954107"/>
          </a:xfrm>
          <a:prstGeom prst="rect">
            <a:avLst/>
          </a:prstGeom>
          <a:solidFill>
            <a:schemeClr val="tx2">
              <a:lumMod val="75000"/>
            </a:schemeClr>
          </a:solidFill>
          <a:effectLst>
            <a:outerShdw blurRad="50800" dist="38100" dir="2700000" algn="tl" rotWithShape="0">
              <a:prstClr val="black">
                <a:alpha val="40000"/>
              </a:prstClr>
            </a:outerShdw>
          </a:effectLst>
        </p:spPr>
        <p:txBody>
          <a:bodyPr wrap="square" rtlCol="0">
            <a:spAutoFit/>
          </a:bodyPr>
          <a:lstStyle/>
          <a:p>
            <a:pPr algn="ctr"/>
            <a:r>
              <a:rPr lang="en-US" sz="2800" b="1" dirty="0">
                <a:solidFill>
                  <a:schemeClr val="accent5"/>
                </a:solidFill>
              </a:rPr>
              <a:t>Take these precautions for </a:t>
            </a:r>
            <a:r>
              <a:rPr lang="en-US" sz="2800" b="1" u="sng" dirty="0">
                <a:solidFill>
                  <a:schemeClr val="accent5"/>
                </a:solidFill>
              </a:rPr>
              <a:t>48 hours </a:t>
            </a:r>
          </a:p>
          <a:p>
            <a:pPr algn="ctr"/>
            <a:r>
              <a:rPr lang="en-US" sz="2800" b="1" dirty="0">
                <a:solidFill>
                  <a:schemeClr val="accent5"/>
                </a:solidFill>
              </a:rPr>
              <a:t>after the last dose of chemo:</a:t>
            </a:r>
          </a:p>
        </p:txBody>
      </p:sp>
      <p:sp>
        <p:nvSpPr>
          <p:cNvPr id="14" name="Rectangle 13"/>
          <p:cNvSpPr/>
          <p:nvPr/>
        </p:nvSpPr>
        <p:spPr>
          <a:xfrm>
            <a:off x="766368" y="5187421"/>
            <a:ext cx="2193870" cy="646331"/>
          </a:xfrm>
          <a:prstGeom prst="rect">
            <a:avLst/>
          </a:prstGeom>
        </p:spPr>
        <p:txBody>
          <a:bodyPr wrap="none">
            <a:spAutoFit/>
          </a:bodyPr>
          <a:lstStyle/>
          <a:p>
            <a:pPr algn="ctr"/>
            <a:r>
              <a:rPr lang="en-US" b="1" dirty="0"/>
              <a:t>Wear gloves when</a:t>
            </a:r>
          </a:p>
          <a:p>
            <a:pPr algn="ctr"/>
            <a:r>
              <a:rPr lang="en-US" b="1" dirty="0"/>
              <a:t>handling waste</a:t>
            </a:r>
          </a:p>
        </p:txBody>
      </p:sp>
      <p:sp>
        <p:nvSpPr>
          <p:cNvPr id="18" name="Rectangle 17"/>
          <p:cNvSpPr/>
          <p:nvPr/>
        </p:nvSpPr>
        <p:spPr>
          <a:xfrm>
            <a:off x="3651132" y="5236011"/>
            <a:ext cx="1864614" cy="646331"/>
          </a:xfrm>
          <a:prstGeom prst="rect">
            <a:avLst/>
          </a:prstGeom>
        </p:spPr>
        <p:txBody>
          <a:bodyPr wrap="none">
            <a:spAutoFit/>
          </a:bodyPr>
          <a:lstStyle/>
          <a:p>
            <a:pPr algn="ctr"/>
            <a:r>
              <a:rPr lang="en-US" b="1" dirty="0"/>
              <a:t>Close the lid,</a:t>
            </a:r>
          </a:p>
          <a:p>
            <a:pPr algn="ctr"/>
            <a:r>
              <a:rPr lang="en-US" b="1" dirty="0"/>
              <a:t>flush two times</a:t>
            </a:r>
          </a:p>
        </p:txBody>
      </p:sp>
      <p:sp>
        <p:nvSpPr>
          <p:cNvPr id="20" name="Rectangle 19"/>
          <p:cNvSpPr/>
          <p:nvPr/>
        </p:nvSpPr>
        <p:spPr>
          <a:xfrm>
            <a:off x="6054050" y="5236011"/>
            <a:ext cx="2236510" cy="646331"/>
          </a:xfrm>
          <a:prstGeom prst="rect">
            <a:avLst/>
          </a:prstGeom>
        </p:spPr>
        <p:txBody>
          <a:bodyPr wrap="none">
            <a:spAutoFit/>
          </a:bodyPr>
          <a:lstStyle/>
          <a:p>
            <a:pPr algn="ctr"/>
            <a:r>
              <a:rPr lang="en-US" b="1" dirty="0"/>
              <a:t>Wash soiled </a:t>
            </a:r>
          </a:p>
          <a:p>
            <a:pPr algn="ctr"/>
            <a:r>
              <a:rPr lang="en-US" b="1" dirty="0"/>
              <a:t>clothes separately</a:t>
            </a:r>
          </a:p>
        </p:txBody>
      </p:sp>
      <p:sp>
        <p:nvSpPr>
          <p:cNvPr id="23" name="Title 1"/>
          <p:cNvSpPr txBox="1">
            <a:spLocks/>
          </p:cNvSpPr>
          <p:nvPr/>
        </p:nvSpPr>
        <p:spPr>
          <a:xfrm>
            <a:off x="227908" y="323156"/>
            <a:ext cx="8572500" cy="590921"/>
          </a:xfrm>
          <a:prstGeom prst="rect">
            <a:avLst/>
          </a:prstGeom>
        </p:spPr>
        <p:txBody>
          <a:bodyPr vert="horz" lIns="91430" tIns="45715" rIns="91430" bIns="45715">
            <a:spAutoFit/>
          </a:bodyPr>
          <a:lstStyle>
            <a:lvl1pPr algn="l" defTabSz="914400" rtl="0" eaLnBrk="1" latinLnBrk="0" hangingPunct="1">
              <a:lnSpc>
                <a:spcPct val="90000"/>
              </a:lnSpc>
              <a:spcBef>
                <a:spcPct val="0"/>
              </a:spcBef>
              <a:buNone/>
              <a:defRPr lang="en-US" sz="3600" b="1" kern="1200" dirty="0">
                <a:solidFill>
                  <a:schemeClr val="accent2"/>
                </a:solidFill>
                <a:latin typeface="+mn-lt"/>
                <a:ea typeface="+mj-ea"/>
                <a:cs typeface="+mj-cs"/>
              </a:defRPr>
            </a:lvl1pPr>
          </a:lstStyle>
          <a:p>
            <a:r>
              <a:rPr lang="en-US" dirty="0">
                <a:solidFill>
                  <a:schemeClr val="tx2">
                    <a:lumMod val="75000"/>
                  </a:schemeClr>
                </a:solidFill>
              </a:rPr>
              <a:t>Precautions During Treatment</a:t>
            </a:r>
          </a:p>
        </p:txBody>
      </p:sp>
      <p:sp>
        <p:nvSpPr>
          <p:cNvPr id="15" name="TextBox 14">
            <a:hlinkClick r:id="rId3" action="ppaction://hlinksldjump"/>
          </p:cNvPr>
          <p:cNvSpPr txBox="1"/>
          <p:nvPr/>
        </p:nvSpPr>
        <p:spPr>
          <a:xfrm>
            <a:off x="7437120" y="-16146"/>
            <a:ext cx="1706880"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1400" b="1" dirty="0">
                <a:solidFill>
                  <a:schemeClr val="accent5"/>
                </a:solidFill>
              </a:rPr>
              <a:t>Table of Contents</a:t>
            </a:r>
          </a:p>
        </p:txBody>
      </p:sp>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43814" t="10870" r="37808" b="69790"/>
          <a:stretch/>
        </p:blipFill>
        <p:spPr>
          <a:xfrm>
            <a:off x="613779" y="2495674"/>
            <a:ext cx="2499049" cy="2629716"/>
          </a:xfrm>
          <a:prstGeom prst="rect">
            <a:avLst/>
          </a:prstGeom>
        </p:spPr>
      </p:pic>
      <p:pic>
        <p:nvPicPr>
          <p:cNvPr id="12" name="Picture 11"/>
          <p:cNvPicPr>
            <a:picLocks noChangeAspect="1"/>
          </p:cNvPicPr>
          <p:nvPr/>
        </p:nvPicPr>
        <p:blipFill rotWithShape="1">
          <a:blip r:embed="rId5" cstate="print">
            <a:extLst>
              <a:ext uri="{28A0092B-C50C-407E-A947-70E740481C1C}">
                <a14:useLocalDpi xmlns:a14="http://schemas.microsoft.com/office/drawing/2010/main" val="0"/>
              </a:ext>
            </a:extLst>
          </a:blip>
          <a:srcRect l="8594" t="22395" r="7993" b="20896"/>
          <a:stretch/>
        </p:blipFill>
        <p:spPr>
          <a:xfrm>
            <a:off x="5875422" y="2495674"/>
            <a:ext cx="2695494" cy="2654011"/>
          </a:xfrm>
          <a:prstGeom prst="rect">
            <a:avLst/>
          </a:prstGeom>
        </p:spPr>
      </p:pic>
      <p:pic>
        <p:nvPicPr>
          <p:cNvPr id="17" name="Picture 16"/>
          <p:cNvPicPr>
            <a:picLocks noChangeAspect="1"/>
          </p:cNvPicPr>
          <p:nvPr/>
        </p:nvPicPr>
        <p:blipFill rotWithShape="1">
          <a:blip r:embed="rId6" cstate="print">
            <a:extLst>
              <a:ext uri="{28A0092B-C50C-407E-A947-70E740481C1C}">
                <a14:useLocalDpi xmlns:a14="http://schemas.microsoft.com/office/drawing/2010/main" val="0"/>
              </a:ext>
            </a:extLst>
          </a:blip>
          <a:srcRect l="58345" r="6377"/>
          <a:stretch/>
        </p:blipFill>
        <p:spPr>
          <a:xfrm>
            <a:off x="3487492" y="2519969"/>
            <a:ext cx="1902315" cy="2629716"/>
          </a:xfrm>
          <a:prstGeom prst="rect">
            <a:avLst/>
          </a:prstGeom>
        </p:spPr>
      </p:pic>
    </p:spTree>
    <p:extLst>
      <p:ext uri="{BB962C8B-B14F-4D97-AF65-F5344CB8AC3E}">
        <p14:creationId xmlns:p14="http://schemas.microsoft.com/office/powerpoint/2010/main" val="13719410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014685" y="2447093"/>
            <a:ext cx="6905625" cy="664797"/>
          </a:xfrm>
        </p:spPr>
        <p:txBody>
          <a:bodyPr/>
          <a:lstStyle/>
          <a:p>
            <a:pPr marL="0" indent="0" algn="ctr">
              <a:buNone/>
            </a:pPr>
            <a:r>
              <a:rPr lang="en-US" sz="4800" dirty="0"/>
              <a:t>Giving Medicines</a:t>
            </a:r>
          </a:p>
        </p:txBody>
      </p:sp>
      <p:sp>
        <p:nvSpPr>
          <p:cNvPr id="4" name="TextBox 3">
            <a:hlinkClick r:id="rId3" action="ppaction://hlinksldjump"/>
          </p:cNvPr>
          <p:cNvSpPr txBox="1"/>
          <p:nvPr/>
        </p:nvSpPr>
        <p:spPr>
          <a:xfrm>
            <a:off x="7437120" y="-15809"/>
            <a:ext cx="1706880"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1400" b="1" dirty="0">
                <a:solidFill>
                  <a:schemeClr val="accent5"/>
                </a:solidFill>
              </a:rPr>
              <a:t>Table of Contents</a:t>
            </a:r>
          </a:p>
        </p:txBody>
      </p:sp>
    </p:spTree>
    <p:extLst>
      <p:ext uri="{BB962C8B-B14F-4D97-AF65-F5344CB8AC3E}">
        <p14:creationId xmlns:p14="http://schemas.microsoft.com/office/powerpoint/2010/main" val="23114371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OG.oral meds.png"/>
          <p:cNvPicPr>
            <a:picLocks noChangeAspect="1"/>
          </p:cNvPicPr>
          <p:nvPr/>
        </p:nvPicPr>
        <p:blipFill rotWithShape="1">
          <a:blip r:embed="rId3" cstate="print"/>
          <a:srcRect b="6603"/>
          <a:stretch/>
        </p:blipFill>
        <p:spPr>
          <a:xfrm>
            <a:off x="5029200" y="2272664"/>
            <a:ext cx="3489854" cy="3494511"/>
          </a:xfrm>
          <a:prstGeom prst="rect">
            <a:avLst/>
          </a:prstGeom>
        </p:spPr>
      </p:pic>
      <p:sp>
        <p:nvSpPr>
          <p:cNvPr id="9" name="Title 1"/>
          <p:cNvSpPr txBox="1">
            <a:spLocks/>
          </p:cNvSpPr>
          <p:nvPr/>
        </p:nvSpPr>
        <p:spPr>
          <a:xfrm>
            <a:off x="227908" y="323156"/>
            <a:ext cx="8572500" cy="590921"/>
          </a:xfrm>
          <a:prstGeom prst="rect">
            <a:avLst/>
          </a:prstGeom>
        </p:spPr>
        <p:txBody>
          <a:bodyPr vert="horz" lIns="91430" tIns="45715" rIns="91430" bIns="45715">
            <a:spAutoFit/>
          </a:bodyPr>
          <a:lstStyle>
            <a:lvl1pPr algn="l" defTabSz="914400" rtl="0" eaLnBrk="1" latinLnBrk="0" hangingPunct="1">
              <a:lnSpc>
                <a:spcPct val="90000"/>
              </a:lnSpc>
              <a:spcBef>
                <a:spcPct val="0"/>
              </a:spcBef>
              <a:buNone/>
              <a:defRPr lang="en-US" sz="3600" b="1" kern="1200" dirty="0">
                <a:solidFill>
                  <a:schemeClr val="accent2"/>
                </a:solidFill>
                <a:latin typeface="+mn-lt"/>
                <a:ea typeface="+mj-ea"/>
                <a:cs typeface="+mj-cs"/>
              </a:defRPr>
            </a:lvl1pPr>
          </a:lstStyle>
          <a:p>
            <a:r>
              <a:rPr lang="en-US" dirty="0">
                <a:solidFill>
                  <a:schemeClr val="tx2">
                    <a:lumMod val="75000"/>
                  </a:schemeClr>
                </a:solidFill>
              </a:rPr>
              <a:t>Giving Medicines</a:t>
            </a:r>
          </a:p>
        </p:txBody>
      </p:sp>
      <p:sp>
        <p:nvSpPr>
          <p:cNvPr id="8" name="TextBox 7">
            <a:hlinkClick r:id="rId4" action="ppaction://hlinksldjump"/>
          </p:cNvPr>
          <p:cNvSpPr txBox="1"/>
          <p:nvPr/>
        </p:nvSpPr>
        <p:spPr>
          <a:xfrm>
            <a:off x="7437120" y="-4082"/>
            <a:ext cx="1706880"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1400" b="1" dirty="0">
                <a:solidFill>
                  <a:schemeClr val="accent5"/>
                </a:solidFill>
              </a:rPr>
              <a:t>Table of Contents</a:t>
            </a:r>
          </a:p>
        </p:txBody>
      </p:sp>
      <p:sp>
        <p:nvSpPr>
          <p:cNvPr id="18" name="Content Placeholder 17"/>
          <p:cNvSpPr>
            <a:spLocks noGrp="1"/>
          </p:cNvSpPr>
          <p:nvPr>
            <p:ph idx="1"/>
          </p:nvPr>
        </p:nvSpPr>
        <p:spPr>
          <a:xfrm>
            <a:off x="381000" y="1371600"/>
            <a:ext cx="8343900" cy="4642338"/>
          </a:xfrm>
        </p:spPr>
        <p:txBody>
          <a:bodyPr>
            <a:normAutofit/>
          </a:bodyPr>
          <a:lstStyle/>
          <a:p>
            <a:r>
              <a:rPr lang="en-US" sz="3200" dirty="0"/>
              <a:t>For each medicine, you should know:</a:t>
            </a:r>
          </a:p>
          <a:p>
            <a:pPr lvl="1">
              <a:lnSpc>
                <a:spcPct val="200000"/>
              </a:lnSpc>
            </a:pPr>
            <a:r>
              <a:rPr lang="en-US" sz="2800" dirty="0"/>
              <a:t>Medicine name</a:t>
            </a:r>
          </a:p>
          <a:p>
            <a:pPr lvl="1">
              <a:lnSpc>
                <a:spcPct val="200000"/>
              </a:lnSpc>
            </a:pPr>
            <a:r>
              <a:rPr lang="en-US" sz="2800" dirty="0"/>
              <a:t>What it is for</a:t>
            </a:r>
          </a:p>
          <a:p>
            <a:pPr lvl="1">
              <a:lnSpc>
                <a:spcPct val="200000"/>
              </a:lnSpc>
            </a:pPr>
            <a:r>
              <a:rPr lang="en-US" sz="2800" dirty="0"/>
              <a:t>When to give it</a:t>
            </a:r>
          </a:p>
          <a:p>
            <a:pPr lvl="1">
              <a:lnSpc>
                <a:spcPct val="200000"/>
              </a:lnSpc>
            </a:pPr>
            <a:r>
              <a:rPr lang="en-US" sz="2800" dirty="0"/>
              <a:t>How to give it</a:t>
            </a:r>
          </a:p>
        </p:txBody>
      </p:sp>
    </p:spTree>
    <p:extLst>
      <p:ext uri="{BB962C8B-B14F-4D97-AF65-F5344CB8AC3E}">
        <p14:creationId xmlns:p14="http://schemas.microsoft.com/office/powerpoint/2010/main" val="41642892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227908" y="323156"/>
            <a:ext cx="8572500" cy="590921"/>
          </a:xfrm>
          <a:prstGeom prst="rect">
            <a:avLst/>
          </a:prstGeom>
        </p:spPr>
        <p:txBody>
          <a:bodyPr vert="horz" lIns="91430" tIns="45715" rIns="91430" bIns="45715">
            <a:spAutoFit/>
          </a:bodyPr>
          <a:lstStyle>
            <a:lvl1pPr algn="l" defTabSz="914400" rtl="0" eaLnBrk="1" latinLnBrk="0" hangingPunct="1">
              <a:lnSpc>
                <a:spcPct val="90000"/>
              </a:lnSpc>
              <a:spcBef>
                <a:spcPct val="0"/>
              </a:spcBef>
              <a:buNone/>
              <a:defRPr lang="en-US" sz="3600" b="1" kern="1200" dirty="0">
                <a:solidFill>
                  <a:schemeClr val="accent2"/>
                </a:solidFill>
                <a:latin typeface="+mn-lt"/>
                <a:ea typeface="+mj-ea"/>
                <a:cs typeface="+mj-cs"/>
              </a:defRPr>
            </a:lvl1pPr>
          </a:lstStyle>
          <a:p>
            <a:r>
              <a:rPr lang="en-US" dirty="0">
                <a:solidFill>
                  <a:schemeClr val="tx2">
                    <a:lumMod val="75000"/>
                  </a:schemeClr>
                </a:solidFill>
              </a:rPr>
              <a:t>After you go home:</a:t>
            </a:r>
          </a:p>
        </p:txBody>
      </p:sp>
      <p:sp>
        <p:nvSpPr>
          <p:cNvPr id="8" name="TextBox 7">
            <a:hlinkClick r:id="rId3" action="ppaction://hlinksldjump"/>
          </p:cNvPr>
          <p:cNvSpPr txBox="1"/>
          <p:nvPr/>
        </p:nvSpPr>
        <p:spPr>
          <a:xfrm>
            <a:off x="7437120" y="-4082"/>
            <a:ext cx="1706880"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1400" b="1" dirty="0">
                <a:solidFill>
                  <a:schemeClr val="accent5"/>
                </a:solidFill>
              </a:rPr>
              <a:t>Table of Contents</a:t>
            </a:r>
          </a:p>
        </p:txBody>
      </p:sp>
      <p:sp>
        <p:nvSpPr>
          <p:cNvPr id="13" name="TextBox 12">
            <a:hlinkClick r:id="rId4" action="ppaction://hlinksldjump"/>
          </p:cNvPr>
          <p:cNvSpPr txBox="1"/>
          <p:nvPr/>
        </p:nvSpPr>
        <p:spPr>
          <a:xfrm>
            <a:off x="7437120" y="375227"/>
            <a:ext cx="1706880"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1400" b="1" dirty="0">
                <a:solidFill>
                  <a:schemeClr val="accent5"/>
                </a:solidFill>
              </a:rPr>
              <a:t>End</a:t>
            </a:r>
          </a:p>
        </p:txBody>
      </p:sp>
      <p:sp>
        <p:nvSpPr>
          <p:cNvPr id="2" name="Content Placeholder 1"/>
          <p:cNvSpPr>
            <a:spLocks noGrp="1"/>
          </p:cNvSpPr>
          <p:nvPr>
            <p:ph sz="half" idx="1"/>
          </p:nvPr>
        </p:nvSpPr>
        <p:spPr>
          <a:xfrm>
            <a:off x="227908" y="1367265"/>
            <a:ext cx="5426404" cy="4525963"/>
          </a:xfrm>
        </p:spPr>
        <p:txBody>
          <a:bodyPr>
            <a:noAutofit/>
          </a:bodyPr>
          <a:lstStyle/>
          <a:p>
            <a:pPr lvl="1">
              <a:buClr>
                <a:schemeClr val="accent2"/>
              </a:buClr>
              <a:buSzPct val="100000"/>
              <a:buFont typeface="Wingdings" pitchFamily="2" charset="2"/>
              <a:buChar char="§"/>
            </a:pPr>
            <a:r>
              <a:rPr lang="en-US" sz="3600" dirty="0">
                <a:solidFill>
                  <a:schemeClr val="tx1"/>
                </a:solidFill>
              </a:rPr>
              <a:t>Bring medicines and medicine list with you to the clinic, hospital, or ER</a:t>
            </a:r>
          </a:p>
          <a:p>
            <a:pPr lvl="1">
              <a:buClr>
                <a:schemeClr val="accent2"/>
              </a:buClr>
              <a:buSzPct val="100000"/>
              <a:buNone/>
            </a:pPr>
            <a:endParaRPr lang="en-US" sz="1000" dirty="0">
              <a:solidFill>
                <a:schemeClr val="tx1"/>
              </a:solidFill>
            </a:endParaRPr>
          </a:p>
          <a:p>
            <a:pPr lvl="1">
              <a:buClr>
                <a:schemeClr val="accent2"/>
              </a:buClr>
              <a:buSzPct val="100000"/>
              <a:buFont typeface="Wingdings" pitchFamily="2" charset="2"/>
              <a:buChar char="§"/>
            </a:pPr>
            <a:r>
              <a:rPr lang="en-US" sz="3600" dirty="0">
                <a:solidFill>
                  <a:schemeClr val="tx1"/>
                </a:solidFill>
              </a:rPr>
              <a:t>Tell us when you need </a:t>
            </a:r>
            <a:br>
              <a:rPr lang="en-US" sz="3600" dirty="0">
                <a:solidFill>
                  <a:schemeClr val="tx1"/>
                </a:solidFill>
              </a:rPr>
            </a:br>
            <a:r>
              <a:rPr lang="en-US" sz="3600" dirty="0">
                <a:solidFill>
                  <a:schemeClr val="tx1"/>
                </a:solidFill>
              </a:rPr>
              <a:t>a refill</a:t>
            </a:r>
          </a:p>
          <a:p>
            <a:pPr lvl="1">
              <a:buClr>
                <a:schemeClr val="accent2"/>
              </a:buClr>
              <a:buSzPct val="100000"/>
              <a:buNone/>
            </a:pPr>
            <a:endParaRPr lang="en-US" sz="1000" dirty="0">
              <a:solidFill>
                <a:schemeClr val="tx1"/>
              </a:solidFill>
            </a:endParaRPr>
          </a:p>
          <a:p>
            <a:pPr lvl="1">
              <a:buClr>
                <a:schemeClr val="accent2"/>
              </a:buClr>
              <a:buSzPct val="100000"/>
              <a:buFont typeface="Wingdings" pitchFamily="2" charset="2"/>
              <a:buChar char="§"/>
            </a:pPr>
            <a:r>
              <a:rPr lang="en-US" sz="3600" dirty="0">
                <a:solidFill>
                  <a:schemeClr val="tx1"/>
                </a:solidFill>
              </a:rPr>
              <a:t>Keep medicines locked in a safe place</a:t>
            </a:r>
          </a:p>
        </p:txBody>
      </p:sp>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l="24534" t="14655" r="21171" b="15075"/>
          <a:stretch/>
        </p:blipFill>
        <p:spPr>
          <a:xfrm>
            <a:off x="5654312" y="1537171"/>
            <a:ext cx="3234427" cy="4186150"/>
          </a:xfrm>
          <a:prstGeom prst="rect">
            <a:avLst/>
          </a:prstGeom>
        </p:spPr>
      </p:pic>
    </p:spTree>
    <p:extLst>
      <p:ext uri="{BB962C8B-B14F-4D97-AF65-F5344CB8AC3E}">
        <p14:creationId xmlns:p14="http://schemas.microsoft.com/office/powerpoint/2010/main" val="5533055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014685" y="2447093"/>
            <a:ext cx="6905625" cy="1329595"/>
          </a:xfrm>
        </p:spPr>
        <p:txBody>
          <a:bodyPr/>
          <a:lstStyle/>
          <a:p>
            <a:pPr marL="0" indent="0" algn="ctr">
              <a:buNone/>
            </a:pPr>
            <a:r>
              <a:rPr lang="en-US" sz="4800" dirty="0"/>
              <a:t>Brain Tumor and Shunt Precautions</a:t>
            </a:r>
          </a:p>
        </p:txBody>
      </p:sp>
      <p:sp>
        <p:nvSpPr>
          <p:cNvPr id="4" name="TextBox 3">
            <a:hlinkClick r:id="rId3" action="ppaction://hlinksldjump"/>
          </p:cNvPr>
          <p:cNvSpPr txBox="1"/>
          <p:nvPr/>
        </p:nvSpPr>
        <p:spPr>
          <a:xfrm>
            <a:off x="7437120" y="-15809"/>
            <a:ext cx="1706880"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1400" b="1" dirty="0">
                <a:solidFill>
                  <a:schemeClr val="accent5"/>
                </a:solidFill>
              </a:rPr>
              <a:t>Table of Contents</a:t>
            </a:r>
          </a:p>
        </p:txBody>
      </p:sp>
    </p:spTree>
    <p:extLst>
      <p:ext uri="{BB962C8B-B14F-4D97-AF65-F5344CB8AC3E}">
        <p14:creationId xmlns:p14="http://schemas.microsoft.com/office/powerpoint/2010/main" val="37810633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014685" y="2447093"/>
            <a:ext cx="6905625" cy="1329595"/>
          </a:xfrm>
        </p:spPr>
        <p:txBody>
          <a:bodyPr/>
          <a:lstStyle/>
          <a:p>
            <a:pPr marL="0" indent="0" algn="ctr">
              <a:buNone/>
            </a:pPr>
            <a:r>
              <a:rPr lang="en-US" sz="4800" dirty="0"/>
              <a:t>About Cancer and its Treatment</a:t>
            </a:r>
          </a:p>
        </p:txBody>
      </p:sp>
      <p:sp>
        <p:nvSpPr>
          <p:cNvPr id="4" name="TextBox 3">
            <a:hlinkClick r:id="rId3" action="ppaction://hlinksldjump"/>
          </p:cNvPr>
          <p:cNvSpPr txBox="1"/>
          <p:nvPr/>
        </p:nvSpPr>
        <p:spPr>
          <a:xfrm>
            <a:off x="7437120" y="-15809"/>
            <a:ext cx="1706880"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1400" b="1" dirty="0">
                <a:solidFill>
                  <a:schemeClr val="accent5"/>
                </a:solidFill>
              </a:rPr>
              <a:t>Table of Contents</a:t>
            </a:r>
          </a:p>
        </p:txBody>
      </p:sp>
    </p:spTree>
    <p:extLst>
      <p:ext uri="{BB962C8B-B14F-4D97-AF65-F5344CB8AC3E}">
        <p14:creationId xmlns:p14="http://schemas.microsoft.com/office/powerpoint/2010/main" val="117307487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558716" y="3251982"/>
            <a:ext cx="8186699" cy="2908327"/>
          </a:xfrm>
        </p:spPr>
        <p:txBody>
          <a:bodyPr>
            <a:normAutofit fontScale="92500" lnSpcReduction="10000"/>
          </a:bodyPr>
          <a:lstStyle/>
          <a:p>
            <a:pPr>
              <a:buSzPct val="120000"/>
              <a:buNone/>
            </a:pPr>
            <a:r>
              <a:rPr lang="en-US" sz="3100" b="1" dirty="0">
                <a:latin typeface="Calibri" pitchFamily="34" charset="0"/>
              </a:rPr>
              <a:t>Call </a:t>
            </a:r>
            <a:r>
              <a:rPr lang="en-US" sz="3100" b="1" dirty="0">
                <a:solidFill>
                  <a:srgbClr val="FF0000"/>
                </a:solidFill>
                <a:latin typeface="Calibri" pitchFamily="34" charset="0"/>
              </a:rPr>
              <a:t>immediately</a:t>
            </a:r>
            <a:r>
              <a:rPr lang="en-US" sz="3100" b="1" dirty="0">
                <a:latin typeface="Calibri" pitchFamily="34" charset="0"/>
              </a:rPr>
              <a:t> if your child has:</a:t>
            </a:r>
          </a:p>
          <a:p>
            <a:pPr lvl="1">
              <a:buClr>
                <a:schemeClr val="accent2"/>
              </a:buClr>
              <a:buSzPct val="120000"/>
              <a:buFont typeface="Wingdings" pitchFamily="2" charset="2"/>
              <a:buChar char="§"/>
            </a:pPr>
            <a:r>
              <a:rPr lang="en-US" sz="2600" dirty="0"/>
              <a:t>Severe or repeated headaches</a:t>
            </a:r>
            <a:endParaRPr lang="en-US" sz="600" dirty="0"/>
          </a:p>
          <a:p>
            <a:pPr lvl="1">
              <a:buClr>
                <a:schemeClr val="accent2"/>
              </a:buClr>
              <a:buSzPct val="120000"/>
              <a:buFont typeface="Wingdings" pitchFamily="2" charset="2"/>
              <a:buChar char="§"/>
            </a:pPr>
            <a:r>
              <a:rPr lang="en-US" sz="2600" dirty="0"/>
              <a:t>Repeated vomiting </a:t>
            </a:r>
            <a:endParaRPr lang="en-US" sz="600" dirty="0"/>
          </a:p>
          <a:p>
            <a:pPr lvl="1">
              <a:buClr>
                <a:schemeClr val="accent2"/>
              </a:buClr>
              <a:buSzPct val="120000"/>
              <a:buFont typeface="Wingdings" pitchFamily="2" charset="2"/>
              <a:buChar char="§"/>
            </a:pPr>
            <a:r>
              <a:rPr lang="en-US" sz="2600" dirty="0"/>
              <a:t>Extreme sleepiness </a:t>
            </a:r>
            <a:endParaRPr lang="en-US" sz="600" dirty="0"/>
          </a:p>
          <a:p>
            <a:pPr lvl="1">
              <a:buClr>
                <a:schemeClr val="accent2"/>
              </a:buClr>
              <a:buSzPct val="120000"/>
              <a:buFont typeface="Wingdings" pitchFamily="2" charset="2"/>
              <a:buChar char="§"/>
            </a:pPr>
            <a:r>
              <a:rPr lang="en-US" sz="2600" dirty="0"/>
              <a:t>Irritability </a:t>
            </a:r>
            <a:endParaRPr lang="en-US" sz="600" dirty="0"/>
          </a:p>
          <a:p>
            <a:pPr lvl="1">
              <a:buClr>
                <a:schemeClr val="accent2"/>
              </a:buClr>
              <a:buSzPct val="120000"/>
              <a:buFont typeface="Wingdings" pitchFamily="2" charset="2"/>
              <a:buChar char="§"/>
            </a:pPr>
            <a:r>
              <a:rPr lang="en-US" sz="2600" dirty="0"/>
              <a:t>Confusion </a:t>
            </a:r>
            <a:endParaRPr lang="en-US" sz="600" dirty="0"/>
          </a:p>
          <a:p>
            <a:pPr lvl="1">
              <a:buClr>
                <a:schemeClr val="accent2"/>
              </a:buClr>
              <a:buSzPct val="120000"/>
              <a:buFont typeface="Wingdings" pitchFamily="2" charset="2"/>
              <a:buChar char="§"/>
            </a:pPr>
            <a:r>
              <a:rPr lang="en-US" sz="2600" dirty="0"/>
              <a:t>Swelling or redness along the shunt tract </a:t>
            </a:r>
          </a:p>
          <a:p>
            <a:pPr lvl="1"/>
            <a:endParaRPr lang="en-US" b="1" dirty="0"/>
          </a:p>
          <a:p>
            <a:pPr marL="0" indent="0">
              <a:buNone/>
            </a:pPr>
            <a:endParaRPr lang="en-US" dirty="0"/>
          </a:p>
        </p:txBody>
      </p:sp>
      <p:sp>
        <p:nvSpPr>
          <p:cNvPr id="9" name="Title 1"/>
          <p:cNvSpPr txBox="1">
            <a:spLocks/>
          </p:cNvSpPr>
          <p:nvPr/>
        </p:nvSpPr>
        <p:spPr>
          <a:xfrm>
            <a:off x="266700" y="371476"/>
            <a:ext cx="8572500" cy="535521"/>
          </a:xfrm>
          <a:prstGeom prst="rect">
            <a:avLst/>
          </a:prstGeom>
        </p:spPr>
        <p:txBody>
          <a:bodyPr vert="horz" lIns="91430" tIns="45715" rIns="91430" bIns="45715">
            <a:spAutoFit/>
          </a:bodyPr>
          <a:lstStyle>
            <a:lvl1pPr algn="l" defTabSz="914400" rtl="0" eaLnBrk="1" latinLnBrk="0" hangingPunct="1">
              <a:lnSpc>
                <a:spcPct val="90000"/>
              </a:lnSpc>
              <a:spcBef>
                <a:spcPct val="0"/>
              </a:spcBef>
              <a:buNone/>
              <a:defRPr lang="en-US" sz="3600" b="1" kern="1200" dirty="0">
                <a:solidFill>
                  <a:schemeClr val="accent2"/>
                </a:solidFill>
                <a:latin typeface="+mn-lt"/>
                <a:ea typeface="+mj-ea"/>
                <a:cs typeface="+mj-cs"/>
              </a:defRPr>
            </a:lvl1pPr>
          </a:lstStyle>
          <a:p>
            <a:r>
              <a:rPr lang="en-US" sz="3200" dirty="0">
                <a:solidFill>
                  <a:schemeClr val="tx2">
                    <a:lumMod val="75000"/>
                  </a:schemeClr>
                </a:solidFill>
              </a:rPr>
              <a:t>Brain Tumor and Shunt Precautions</a:t>
            </a:r>
          </a:p>
        </p:txBody>
      </p:sp>
      <p:sp>
        <p:nvSpPr>
          <p:cNvPr id="5" name="TextBox 4">
            <a:hlinkClick r:id="rId3" action="ppaction://hlinksldjump"/>
          </p:cNvPr>
          <p:cNvSpPr txBox="1"/>
          <p:nvPr/>
        </p:nvSpPr>
        <p:spPr>
          <a:xfrm>
            <a:off x="7418070" y="31237"/>
            <a:ext cx="1706880"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1400" b="1" dirty="0">
                <a:solidFill>
                  <a:schemeClr val="accent5"/>
                </a:solidFill>
              </a:rPr>
              <a:t>Table of Contents</a:t>
            </a:r>
          </a:p>
        </p:txBody>
      </p:sp>
      <p:sp>
        <p:nvSpPr>
          <p:cNvPr id="10" name="TextBox 9">
            <a:hlinkClick r:id="rId4" action="ppaction://hlinksldjump"/>
          </p:cNvPr>
          <p:cNvSpPr txBox="1"/>
          <p:nvPr/>
        </p:nvSpPr>
        <p:spPr>
          <a:xfrm>
            <a:off x="7437120" y="375227"/>
            <a:ext cx="1706880"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1400" b="1" dirty="0">
                <a:solidFill>
                  <a:schemeClr val="accent5"/>
                </a:solidFill>
              </a:rPr>
              <a:t>End</a:t>
            </a:r>
          </a:p>
        </p:txBody>
      </p:sp>
      <p:sp>
        <p:nvSpPr>
          <p:cNvPr id="2" name="Rectangle 1"/>
          <p:cNvSpPr/>
          <p:nvPr/>
        </p:nvSpPr>
        <p:spPr>
          <a:xfrm>
            <a:off x="464932" y="1108232"/>
            <a:ext cx="8374268" cy="830997"/>
          </a:xfrm>
          <a:prstGeom prst="rect">
            <a:avLst/>
          </a:prstGeom>
        </p:spPr>
        <p:txBody>
          <a:bodyPr wrap="square">
            <a:spAutoFit/>
          </a:bodyPr>
          <a:lstStyle/>
          <a:p>
            <a:pPr>
              <a:buSzPct val="120000"/>
              <a:buNone/>
            </a:pPr>
            <a:r>
              <a:rPr lang="en-US" sz="2400" b="1" dirty="0"/>
              <a:t>Call </a:t>
            </a:r>
            <a:r>
              <a:rPr lang="en-US" sz="2400" b="1" dirty="0">
                <a:solidFill>
                  <a:srgbClr val="FF0000"/>
                </a:solidFill>
                <a:effectLst>
                  <a:outerShdw blurRad="38100" dist="38100" dir="2700000" algn="tl">
                    <a:srgbClr val="000000">
                      <a:alpha val="43137"/>
                    </a:srgbClr>
                  </a:outerShdw>
                </a:effectLst>
              </a:rPr>
              <a:t>911</a:t>
            </a:r>
            <a:r>
              <a:rPr lang="en-US" sz="2400" b="1" dirty="0">
                <a:effectLst>
                  <a:outerShdw blurRad="38100" dist="38100" dir="2700000" algn="tl">
                    <a:srgbClr val="000000">
                      <a:alpha val="43137"/>
                    </a:srgbClr>
                  </a:outerShdw>
                </a:effectLst>
              </a:rPr>
              <a:t> </a:t>
            </a:r>
            <a:r>
              <a:rPr lang="en-US" sz="2400" b="1" dirty="0"/>
              <a:t>immediately if your child has a:</a:t>
            </a:r>
          </a:p>
          <a:p>
            <a:pPr lvl="1">
              <a:buClr>
                <a:schemeClr val="accent2"/>
              </a:buClr>
              <a:buSzPct val="120000"/>
              <a:buFont typeface="Wingdings" pitchFamily="2" charset="2"/>
              <a:buChar char="§"/>
            </a:pPr>
            <a:r>
              <a:rPr lang="en-US" sz="2400" dirty="0">
                <a:solidFill>
                  <a:schemeClr val="accent6"/>
                </a:solidFill>
              </a:rPr>
              <a:t>Seizure </a:t>
            </a:r>
            <a:r>
              <a:rPr lang="en-US" sz="2000" i="1" dirty="0">
                <a:solidFill>
                  <a:schemeClr val="accent6"/>
                </a:solidFill>
              </a:rPr>
              <a:t>(and you have NOT been taught what to do at home)</a:t>
            </a:r>
          </a:p>
        </p:txBody>
      </p:sp>
      <p:sp>
        <p:nvSpPr>
          <p:cNvPr id="11" name="Rectangle 10"/>
          <p:cNvSpPr/>
          <p:nvPr/>
        </p:nvSpPr>
        <p:spPr>
          <a:xfrm>
            <a:off x="-19050" y="2196052"/>
            <a:ext cx="9144000" cy="830997"/>
          </a:xfrm>
          <a:prstGeom prst="rect">
            <a:avLst/>
          </a:prstGeom>
          <a:solidFill>
            <a:schemeClr val="bg2"/>
          </a:solidFill>
        </p:spPr>
        <p:txBody>
          <a:bodyPr wrap="square">
            <a:spAutoFit/>
          </a:bodyPr>
          <a:lstStyle/>
          <a:p>
            <a:pPr algn="ctr"/>
            <a:r>
              <a:rPr lang="en-US" sz="2400" b="1" i="1" dirty="0">
                <a:solidFill>
                  <a:schemeClr val="accent6"/>
                </a:solidFill>
              </a:rPr>
              <a:t>Insert your hospital/clinic </a:t>
            </a:r>
          </a:p>
          <a:p>
            <a:pPr algn="ctr"/>
            <a:r>
              <a:rPr lang="en-US" sz="2400" b="1" i="1" dirty="0">
                <a:solidFill>
                  <a:schemeClr val="accent6"/>
                </a:solidFill>
              </a:rPr>
              <a:t>phone numbers here:</a:t>
            </a:r>
          </a:p>
        </p:txBody>
      </p:sp>
      <p:pic>
        <p:nvPicPr>
          <p:cNvPr id="14" name="Picture 13"/>
          <p:cNvPicPr>
            <a:picLocks noChangeAspect="1"/>
          </p:cNvPicPr>
          <p:nvPr/>
        </p:nvPicPr>
        <p:blipFill rotWithShape="1">
          <a:blip r:embed="rId5" cstate="print">
            <a:extLst>
              <a:ext uri="{28A0092B-C50C-407E-A947-70E740481C1C}">
                <a14:useLocalDpi xmlns:a14="http://schemas.microsoft.com/office/drawing/2010/main" val="0"/>
              </a:ext>
            </a:extLst>
          </a:blip>
          <a:srcRect l="33611" r="29288"/>
          <a:stretch/>
        </p:blipFill>
        <p:spPr>
          <a:xfrm rot="20931738">
            <a:off x="7236399" y="3377494"/>
            <a:ext cx="1167452" cy="2031976"/>
          </a:xfrm>
          <a:prstGeom prst="rect">
            <a:avLst/>
          </a:prstGeom>
        </p:spPr>
      </p:pic>
      <p:sp>
        <p:nvSpPr>
          <p:cNvPr id="15" name="TextBox 14"/>
          <p:cNvSpPr txBox="1"/>
          <p:nvPr/>
        </p:nvSpPr>
        <p:spPr>
          <a:xfrm rot="20967758">
            <a:off x="7188841" y="3848035"/>
            <a:ext cx="1148125" cy="1015663"/>
          </a:xfrm>
          <a:prstGeom prst="rect">
            <a:avLst/>
          </a:prstGeom>
          <a:noFill/>
        </p:spPr>
        <p:txBody>
          <a:bodyPr wrap="square" rtlCol="0">
            <a:spAutoFit/>
          </a:bodyPr>
          <a:lstStyle/>
          <a:p>
            <a:pPr algn="ctr"/>
            <a:r>
              <a:rPr lang="en-US" sz="2000" b="1" i="1" dirty="0">
                <a:solidFill>
                  <a:srgbClr val="FF0000"/>
                </a:solidFill>
              </a:rPr>
              <a:t>Call </a:t>
            </a:r>
          </a:p>
          <a:p>
            <a:pPr algn="ctr"/>
            <a:r>
              <a:rPr lang="en-US" sz="2000" b="1" i="1" dirty="0">
                <a:solidFill>
                  <a:srgbClr val="FF0000"/>
                </a:solidFill>
              </a:rPr>
              <a:t>right away!</a:t>
            </a:r>
          </a:p>
        </p:txBody>
      </p:sp>
    </p:spTree>
    <p:extLst>
      <p:ext uri="{BB962C8B-B14F-4D97-AF65-F5344CB8AC3E}">
        <p14:creationId xmlns:p14="http://schemas.microsoft.com/office/powerpoint/2010/main" val="284333823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014685" y="2447093"/>
            <a:ext cx="6905625" cy="664797"/>
          </a:xfrm>
        </p:spPr>
        <p:txBody>
          <a:bodyPr/>
          <a:lstStyle/>
          <a:p>
            <a:pPr marL="0" indent="0" algn="ctr">
              <a:buNone/>
            </a:pPr>
            <a:r>
              <a:rPr lang="en-US" sz="4800" dirty="0"/>
              <a:t>Wound Care</a:t>
            </a:r>
          </a:p>
        </p:txBody>
      </p:sp>
      <p:sp>
        <p:nvSpPr>
          <p:cNvPr id="4" name="TextBox 3">
            <a:hlinkClick r:id="rId3" action="ppaction://hlinksldjump"/>
          </p:cNvPr>
          <p:cNvSpPr txBox="1"/>
          <p:nvPr/>
        </p:nvSpPr>
        <p:spPr>
          <a:xfrm>
            <a:off x="7437120" y="-15809"/>
            <a:ext cx="1706880"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1400" b="1" dirty="0">
                <a:solidFill>
                  <a:schemeClr val="accent5"/>
                </a:solidFill>
              </a:rPr>
              <a:t>Table of Contents</a:t>
            </a:r>
          </a:p>
        </p:txBody>
      </p:sp>
    </p:spTree>
    <p:extLst>
      <p:ext uri="{BB962C8B-B14F-4D97-AF65-F5344CB8AC3E}">
        <p14:creationId xmlns:p14="http://schemas.microsoft.com/office/powerpoint/2010/main" val="279921980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227909" y="1508555"/>
            <a:ext cx="4112444" cy="3561954"/>
          </a:xfrm>
        </p:spPr>
        <p:txBody>
          <a:bodyPr>
            <a:noAutofit/>
          </a:bodyPr>
          <a:lstStyle/>
          <a:p>
            <a:pPr>
              <a:buSzPct val="115000"/>
            </a:pPr>
            <a:r>
              <a:rPr lang="en-US" dirty="0"/>
              <a:t>Your nurse can show you how to care for the wound and change the bandage if needed.</a:t>
            </a:r>
          </a:p>
          <a:p>
            <a:pPr>
              <a:buSzPct val="115000"/>
              <a:buNone/>
            </a:pPr>
            <a:endParaRPr lang="en-US" sz="1400" dirty="0"/>
          </a:p>
          <a:p>
            <a:pPr>
              <a:buSzPct val="115000"/>
            </a:pPr>
            <a:r>
              <a:rPr lang="en-US" dirty="0"/>
              <a:t>Keep the area clean and dry.</a:t>
            </a:r>
          </a:p>
          <a:p>
            <a:pPr>
              <a:buSzPct val="115000"/>
            </a:pPr>
            <a:endParaRPr lang="en-US" sz="1400" dirty="0"/>
          </a:p>
          <a:p>
            <a:pPr>
              <a:buSzPct val="115000"/>
            </a:pPr>
            <a:r>
              <a:rPr lang="en-US" dirty="0"/>
              <a:t>Protect the wound until fully healed.</a:t>
            </a:r>
          </a:p>
        </p:txBody>
      </p:sp>
      <p:sp>
        <p:nvSpPr>
          <p:cNvPr id="10" name="Title 1"/>
          <p:cNvSpPr txBox="1">
            <a:spLocks/>
          </p:cNvSpPr>
          <p:nvPr/>
        </p:nvSpPr>
        <p:spPr>
          <a:xfrm>
            <a:off x="227908" y="323156"/>
            <a:ext cx="8572500" cy="590921"/>
          </a:xfrm>
          <a:prstGeom prst="rect">
            <a:avLst/>
          </a:prstGeom>
        </p:spPr>
        <p:txBody>
          <a:bodyPr vert="horz" lIns="91430" tIns="45715" rIns="91430" bIns="45715">
            <a:spAutoFit/>
          </a:bodyPr>
          <a:lstStyle>
            <a:lvl1pPr algn="l" defTabSz="914400" rtl="0" eaLnBrk="1" latinLnBrk="0" hangingPunct="1">
              <a:lnSpc>
                <a:spcPct val="90000"/>
              </a:lnSpc>
              <a:spcBef>
                <a:spcPct val="0"/>
              </a:spcBef>
              <a:buNone/>
              <a:defRPr lang="en-US" sz="3600" b="1" kern="1200" dirty="0">
                <a:solidFill>
                  <a:schemeClr val="accent2"/>
                </a:solidFill>
                <a:latin typeface="+mn-lt"/>
                <a:ea typeface="+mj-ea"/>
                <a:cs typeface="+mj-cs"/>
              </a:defRPr>
            </a:lvl1pPr>
          </a:lstStyle>
          <a:p>
            <a:r>
              <a:rPr lang="en-US" dirty="0">
                <a:solidFill>
                  <a:schemeClr val="tx2">
                    <a:lumMod val="75000"/>
                  </a:schemeClr>
                </a:solidFill>
              </a:rPr>
              <a:t>Wound Care</a:t>
            </a:r>
          </a:p>
        </p:txBody>
      </p:sp>
      <p:sp>
        <p:nvSpPr>
          <p:cNvPr id="6" name="TextBox 5">
            <a:hlinkClick r:id="rId3" action="ppaction://hlinksldjump"/>
          </p:cNvPr>
          <p:cNvSpPr txBox="1"/>
          <p:nvPr/>
        </p:nvSpPr>
        <p:spPr>
          <a:xfrm>
            <a:off x="7437120" y="11159"/>
            <a:ext cx="1706880"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1400" b="1" dirty="0">
                <a:solidFill>
                  <a:schemeClr val="accent5"/>
                </a:solidFill>
              </a:rPr>
              <a:t>Table of Contents</a:t>
            </a:r>
          </a:p>
        </p:txBody>
      </p:sp>
      <p:sp>
        <p:nvSpPr>
          <p:cNvPr id="7" name="TextBox 6">
            <a:hlinkClick r:id="rId4" action="ppaction://hlinksldjump"/>
          </p:cNvPr>
          <p:cNvSpPr txBox="1"/>
          <p:nvPr/>
        </p:nvSpPr>
        <p:spPr>
          <a:xfrm>
            <a:off x="7437120" y="375227"/>
            <a:ext cx="1706880"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1400" b="1" dirty="0">
                <a:solidFill>
                  <a:schemeClr val="accent5"/>
                </a:solidFill>
              </a:rPr>
              <a:t>End</a:t>
            </a:r>
          </a:p>
        </p:txBody>
      </p:sp>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l="34730" t="10202" r="36757" b="11037"/>
          <a:stretch/>
        </p:blipFill>
        <p:spPr>
          <a:xfrm>
            <a:off x="4234248" y="1664043"/>
            <a:ext cx="3476367" cy="3492844"/>
          </a:xfrm>
          <a:prstGeom prst="rect">
            <a:avLst/>
          </a:prstGeom>
        </p:spPr>
      </p:pic>
    </p:spTree>
    <p:extLst>
      <p:ext uri="{BB962C8B-B14F-4D97-AF65-F5344CB8AC3E}">
        <p14:creationId xmlns:p14="http://schemas.microsoft.com/office/powerpoint/2010/main" val="195956701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014685" y="2447093"/>
            <a:ext cx="6905625" cy="664797"/>
          </a:xfrm>
        </p:spPr>
        <p:txBody>
          <a:bodyPr/>
          <a:lstStyle/>
          <a:p>
            <a:pPr marL="0" indent="0" algn="ctr">
              <a:buNone/>
            </a:pPr>
            <a:r>
              <a:rPr lang="en-US" sz="4800" dirty="0"/>
              <a:t>Review</a:t>
            </a:r>
          </a:p>
        </p:txBody>
      </p:sp>
      <p:sp>
        <p:nvSpPr>
          <p:cNvPr id="4" name="TextBox 3">
            <a:hlinkClick r:id="rId3" action="ppaction://hlinksldjump"/>
          </p:cNvPr>
          <p:cNvSpPr txBox="1"/>
          <p:nvPr/>
        </p:nvSpPr>
        <p:spPr>
          <a:xfrm>
            <a:off x="7437120" y="-15809"/>
            <a:ext cx="1706880"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1400" b="1" dirty="0">
                <a:solidFill>
                  <a:schemeClr val="accent5"/>
                </a:solidFill>
              </a:rPr>
              <a:t>Table of Contents</a:t>
            </a:r>
          </a:p>
        </p:txBody>
      </p:sp>
    </p:spTree>
    <p:extLst>
      <p:ext uri="{BB962C8B-B14F-4D97-AF65-F5344CB8AC3E}">
        <p14:creationId xmlns:p14="http://schemas.microsoft.com/office/powerpoint/2010/main" val="16305815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solidFill>
                  <a:schemeClr val="tx2">
                    <a:lumMod val="75000"/>
                  </a:schemeClr>
                </a:solidFill>
              </a:rPr>
              <a:t>Review</a:t>
            </a:r>
          </a:p>
        </p:txBody>
      </p:sp>
      <p:sp>
        <p:nvSpPr>
          <p:cNvPr id="6" name="Content Placeholder 5"/>
          <p:cNvSpPr>
            <a:spLocks noGrp="1"/>
          </p:cNvSpPr>
          <p:nvPr>
            <p:ph idx="1"/>
          </p:nvPr>
        </p:nvSpPr>
        <p:spPr/>
        <p:txBody>
          <a:bodyPr/>
          <a:lstStyle/>
          <a:p>
            <a:r>
              <a:rPr lang="en-US" dirty="0"/>
              <a:t>Let’s review who to call:</a:t>
            </a:r>
          </a:p>
          <a:p>
            <a:endParaRPr lang="en-US" dirty="0"/>
          </a:p>
          <a:p>
            <a:endParaRPr lang="en-US" dirty="0"/>
          </a:p>
          <a:p>
            <a:endParaRPr lang="en-US" dirty="0"/>
          </a:p>
          <a:p>
            <a:endParaRPr lang="en-US" dirty="0"/>
          </a:p>
          <a:p>
            <a:endParaRPr lang="en-US" dirty="0"/>
          </a:p>
          <a:p>
            <a:pPr marL="0" indent="0">
              <a:buNone/>
            </a:pPr>
            <a:endParaRPr lang="en-US" dirty="0"/>
          </a:p>
        </p:txBody>
      </p:sp>
      <p:sp>
        <p:nvSpPr>
          <p:cNvPr id="4" name="Content Placeholder 5"/>
          <p:cNvSpPr txBox="1">
            <a:spLocks/>
          </p:cNvSpPr>
          <p:nvPr/>
        </p:nvSpPr>
        <p:spPr>
          <a:xfrm>
            <a:off x="542192" y="2113085"/>
            <a:ext cx="8021516" cy="3489433"/>
          </a:xfrm>
          <a:prstGeom prst="rect">
            <a:avLst/>
          </a:prstGeom>
          <a:solidFill>
            <a:schemeClr val="bg2"/>
          </a:solidFill>
        </p:spPr>
        <p:txBody>
          <a:bodyPr vert="horz" lIns="91440" tIns="45720" rIns="91440" bIns="45720" rtlCol="0">
            <a:normAutofit fontScale="92500"/>
          </a:bodyPr>
          <a:lstStyle>
            <a:lvl1pPr marL="228600" indent="-228600" algn="l" defTabSz="914400" rtl="0" eaLnBrk="1" latinLnBrk="0" hangingPunct="1">
              <a:lnSpc>
                <a:spcPct val="100000"/>
              </a:lnSpc>
              <a:spcBef>
                <a:spcPts val="1000"/>
              </a:spcBef>
              <a:buClr>
                <a:schemeClr val="accent2"/>
              </a:buClr>
              <a:buFont typeface="Wingdings" panose="05000000000000000000" pitchFamily="2" charset="2"/>
              <a:buChar char="§"/>
              <a:defRPr sz="2800" kern="1200">
                <a:solidFill>
                  <a:srgbClr val="006579"/>
                </a:solidFill>
                <a:latin typeface="+mn-lt"/>
                <a:ea typeface="+mn-ea"/>
                <a:cs typeface="+mn-cs"/>
              </a:defRPr>
            </a:lvl1pPr>
            <a:lvl2pPr marL="514350" indent="-228600" algn="l" defTabSz="914400" rtl="0" eaLnBrk="1" latinLnBrk="0" hangingPunct="1">
              <a:lnSpc>
                <a:spcPct val="100000"/>
              </a:lnSpc>
              <a:spcBef>
                <a:spcPts val="500"/>
              </a:spcBef>
              <a:buClr>
                <a:srgbClr val="006579"/>
              </a:buClr>
              <a:buSzPct val="80000"/>
              <a:buFont typeface="Arial" panose="020B0604020202020204" pitchFamily="34" charset="0"/>
              <a:buChar char="♦"/>
              <a:defRPr sz="2400" kern="1200">
                <a:solidFill>
                  <a:schemeClr val="accent3"/>
                </a:solidFill>
                <a:latin typeface="+mn-lt"/>
                <a:ea typeface="+mn-ea"/>
                <a:cs typeface="+mn-cs"/>
              </a:defRPr>
            </a:lvl2pPr>
            <a:lvl3pPr marL="800100" indent="-228600" algn="l" defTabSz="914400" rtl="0" eaLnBrk="1" latinLnBrk="0" hangingPunct="1">
              <a:lnSpc>
                <a:spcPct val="100000"/>
              </a:lnSpc>
              <a:spcBef>
                <a:spcPts val="500"/>
              </a:spcBef>
              <a:buClr>
                <a:schemeClr val="accent1"/>
              </a:buClr>
              <a:buFont typeface="Arial" panose="020B0604020202020204" pitchFamily="34" charset="0"/>
              <a:buChar char="•"/>
              <a:defRPr sz="2200" kern="1200">
                <a:solidFill>
                  <a:schemeClr val="accent3"/>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a:p>
            <a:pPr>
              <a:buFont typeface="Wingdings" panose="05000000000000000000" pitchFamily="2" charset="2"/>
              <a:buNone/>
            </a:pPr>
            <a:r>
              <a:rPr lang="en-US" sz="3200" b="1" dirty="0">
                <a:latin typeface="Calibri" pitchFamily="34" charset="0"/>
              </a:rPr>
              <a:t>Daytime: </a:t>
            </a:r>
            <a:r>
              <a:rPr lang="en-US" sz="3200" dirty="0">
                <a:latin typeface="Calibri" pitchFamily="34" charset="0"/>
              </a:rPr>
              <a:t>_______________________________</a:t>
            </a:r>
          </a:p>
          <a:p>
            <a:pPr marL="0" indent="0">
              <a:buFont typeface="Wingdings" panose="05000000000000000000" pitchFamily="2" charset="2"/>
              <a:buNone/>
            </a:pPr>
            <a:endParaRPr lang="en-US" sz="3200" dirty="0">
              <a:latin typeface="Calibri" pitchFamily="34" charset="0"/>
            </a:endParaRPr>
          </a:p>
          <a:p>
            <a:pPr>
              <a:buFont typeface="Wingdings" panose="05000000000000000000" pitchFamily="2" charset="2"/>
              <a:buNone/>
            </a:pPr>
            <a:r>
              <a:rPr lang="en-US" sz="3200" b="1" dirty="0">
                <a:latin typeface="Calibri" pitchFamily="34" charset="0"/>
              </a:rPr>
              <a:t>After Hours: </a:t>
            </a:r>
            <a:r>
              <a:rPr lang="en-US" sz="3200" dirty="0">
                <a:latin typeface="Calibri" pitchFamily="34" charset="0"/>
              </a:rPr>
              <a:t>____________________________</a:t>
            </a:r>
          </a:p>
          <a:p>
            <a:endParaRPr lang="en-US" sz="3200" dirty="0">
              <a:latin typeface="Calibri" pitchFamily="34" charset="0"/>
            </a:endParaRPr>
          </a:p>
          <a:p>
            <a:pPr>
              <a:buFont typeface="Wingdings" panose="05000000000000000000" pitchFamily="2" charset="2"/>
              <a:buNone/>
            </a:pPr>
            <a:r>
              <a:rPr lang="en-US" sz="3200" b="1" dirty="0">
                <a:latin typeface="Calibri" pitchFamily="34" charset="0"/>
              </a:rPr>
              <a:t>Other: </a:t>
            </a:r>
            <a:r>
              <a:rPr lang="en-US" sz="3200" dirty="0">
                <a:latin typeface="Calibri" pitchFamily="34" charset="0"/>
              </a:rPr>
              <a:t>_________________________________</a:t>
            </a:r>
          </a:p>
        </p:txBody>
      </p:sp>
    </p:spTree>
    <p:extLst>
      <p:ext uri="{BB962C8B-B14F-4D97-AF65-F5344CB8AC3E}">
        <p14:creationId xmlns:p14="http://schemas.microsoft.com/office/powerpoint/2010/main" val="5916765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solidFill>
                  <a:schemeClr val="tx2">
                    <a:lumMod val="75000"/>
                  </a:schemeClr>
                </a:solidFill>
              </a:rPr>
              <a:t>Review</a:t>
            </a:r>
          </a:p>
        </p:txBody>
      </p:sp>
      <p:sp>
        <p:nvSpPr>
          <p:cNvPr id="6" name="Content Placeholder 5"/>
          <p:cNvSpPr>
            <a:spLocks noGrp="1"/>
          </p:cNvSpPr>
          <p:nvPr>
            <p:ph idx="1"/>
          </p:nvPr>
        </p:nvSpPr>
        <p:spPr/>
        <p:txBody>
          <a:bodyPr/>
          <a:lstStyle/>
          <a:p>
            <a:r>
              <a:rPr lang="en-US" dirty="0"/>
              <a:t>Let’s review fever:</a:t>
            </a:r>
          </a:p>
          <a:p>
            <a:endParaRPr lang="en-US" dirty="0"/>
          </a:p>
          <a:p>
            <a:endParaRPr lang="en-US" dirty="0"/>
          </a:p>
          <a:p>
            <a:endParaRPr lang="en-US" dirty="0"/>
          </a:p>
          <a:p>
            <a:endParaRPr lang="en-US" dirty="0"/>
          </a:p>
          <a:p>
            <a:endParaRPr lang="en-US" dirty="0"/>
          </a:p>
          <a:p>
            <a:pPr marL="0" indent="0">
              <a:buNone/>
            </a:pPr>
            <a:endParaRPr lang="en-US" dirty="0"/>
          </a:p>
        </p:txBody>
      </p:sp>
      <p:sp>
        <p:nvSpPr>
          <p:cNvPr id="8" name="TextBox 7"/>
          <p:cNvSpPr txBox="1"/>
          <p:nvPr/>
        </p:nvSpPr>
        <p:spPr>
          <a:xfrm>
            <a:off x="614311" y="1967208"/>
            <a:ext cx="7931812" cy="1661993"/>
          </a:xfrm>
          <a:prstGeom prst="rect">
            <a:avLst/>
          </a:prstGeom>
          <a:solidFill>
            <a:schemeClr val="bg2"/>
          </a:solidFill>
        </p:spPr>
        <p:txBody>
          <a:bodyPr wrap="square" rtlCol="0">
            <a:spAutoFit/>
          </a:bodyPr>
          <a:lstStyle/>
          <a:p>
            <a:pPr algn="ctr">
              <a:buClr>
                <a:schemeClr val="accent2"/>
              </a:buClr>
            </a:pPr>
            <a:endParaRPr lang="en-US" sz="2800" dirty="0">
              <a:solidFill>
                <a:schemeClr val="accent6"/>
              </a:solidFill>
              <a:latin typeface="Calibri" pitchFamily="34" charset="0"/>
            </a:endParaRPr>
          </a:p>
          <a:p>
            <a:pPr algn="ctr">
              <a:buClr>
                <a:schemeClr val="accent2"/>
              </a:buClr>
            </a:pPr>
            <a:r>
              <a:rPr lang="en-US" sz="2800" b="1" i="1" dirty="0">
                <a:solidFill>
                  <a:schemeClr val="accent6"/>
                </a:solidFill>
                <a:latin typeface="Calibri" pitchFamily="34" charset="0"/>
              </a:rPr>
              <a:t>Insert your hospital/clinic </a:t>
            </a:r>
          </a:p>
          <a:p>
            <a:pPr algn="ctr">
              <a:buClr>
                <a:schemeClr val="accent2"/>
              </a:buClr>
            </a:pPr>
            <a:r>
              <a:rPr lang="en-US" sz="2800" b="1" i="1" dirty="0">
                <a:solidFill>
                  <a:schemeClr val="accent6"/>
                </a:solidFill>
                <a:latin typeface="Calibri" pitchFamily="34" charset="0"/>
              </a:rPr>
              <a:t>fever guidelines here</a:t>
            </a:r>
            <a:endParaRPr lang="en-US" sz="2800" dirty="0">
              <a:solidFill>
                <a:schemeClr val="accent6"/>
              </a:solidFill>
              <a:latin typeface="Calibri" pitchFamily="34" charset="0"/>
            </a:endParaRPr>
          </a:p>
          <a:p>
            <a:pPr algn="ctr">
              <a:buClr>
                <a:schemeClr val="accent2">
                  <a:lumMod val="75000"/>
                </a:schemeClr>
              </a:buClr>
              <a:buFont typeface="Wingdings" pitchFamily="2" charset="2"/>
              <a:buChar char="§"/>
            </a:pPr>
            <a:endParaRPr lang="en-US" dirty="0">
              <a:latin typeface="Calibri" pitchFamily="34" charset="0"/>
            </a:endParaRPr>
          </a:p>
        </p:txBody>
      </p:sp>
    </p:spTree>
    <p:extLst>
      <p:ext uri="{BB962C8B-B14F-4D97-AF65-F5344CB8AC3E}">
        <p14:creationId xmlns:p14="http://schemas.microsoft.com/office/powerpoint/2010/main" val="395048031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solidFill>
                  <a:schemeClr val="tx2">
                    <a:lumMod val="75000"/>
                  </a:schemeClr>
                </a:solidFill>
              </a:rPr>
              <a:t>Questions</a:t>
            </a:r>
          </a:p>
        </p:txBody>
      </p:sp>
      <p:sp>
        <p:nvSpPr>
          <p:cNvPr id="9" name="Rectangle 8"/>
          <p:cNvSpPr/>
          <p:nvPr/>
        </p:nvSpPr>
        <p:spPr>
          <a:xfrm>
            <a:off x="1222855" y="1067542"/>
            <a:ext cx="6926897" cy="4508927"/>
          </a:xfrm>
          <a:prstGeom prst="rect">
            <a:avLst/>
          </a:prstGeom>
          <a:noFill/>
        </p:spPr>
        <p:txBody>
          <a:bodyPr wrap="none" lIns="91440" tIns="45720" rIns="91440" bIns="45720">
            <a:prstTxWarp prst="textInflateTop">
              <a:avLst/>
            </a:prstTxWarp>
            <a:spAutoFit/>
          </a:bodyPr>
          <a:lstStyle/>
          <a:p>
            <a:pPr algn="ctr"/>
            <a:r>
              <a:rPr lang="en-US" sz="28700" b="1" dirty="0">
                <a:ln w="76200">
                  <a:solidFill>
                    <a:schemeClr val="accent2"/>
                  </a:solidFill>
                  <a:prstDash val="solid"/>
                </a:ln>
                <a:solidFill>
                  <a:schemeClr val="accent2">
                    <a:lumMod val="40000"/>
                    <a:lumOff val="60000"/>
                  </a:schemeClr>
                </a:solidFill>
                <a:latin typeface="Arial Rounded MT Bold" panose="020F0704030504030204" pitchFamily="34" charset="0"/>
              </a:rPr>
              <a:t>???</a:t>
            </a:r>
          </a:p>
        </p:txBody>
      </p:sp>
    </p:spTree>
    <p:extLst>
      <p:ext uri="{BB962C8B-B14F-4D97-AF65-F5344CB8AC3E}">
        <p14:creationId xmlns:p14="http://schemas.microsoft.com/office/powerpoint/2010/main" val="63260100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840165" y="1024049"/>
            <a:ext cx="7441630" cy="1828193"/>
          </a:xfrm>
        </p:spPr>
        <p:txBody>
          <a:bodyPr/>
          <a:lstStyle/>
          <a:p>
            <a:pPr marL="0" indent="0" algn="ctr">
              <a:buNone/>
            </a:pPr>
            <a:r>
              <a:rPr lang="en-US" sz="6600" dirty="0">
                <a:latin typeface="Calibri" panose="020F0502020204030204" pitchFamily="34" charset="0"/>
              </a:rPr>
              <a:t>We are here to help!</a:t>
            </a:r>
          </a:p>
        </p:txBody>
      </p:sp>
      <p:sp>
        <p:nvSpPr>
          <p:cNvPr id="6" name="Text Placeholder 2"/>
          <p:cNvSpPr>
            <a:spLocks noGrp="1"/>
          </p:cNvSpPr>
          <p:nvPr>
            <p:ph type="body" sz="quarter" idx="11"/>
          </p:nvPr>
        </p:nvSpPr>
        <p:spPr>
          <a:xfrm>
            <a:off x="1115291" y="2289524"/>
            <a:ext cx="3445689" cy="1125436"/>
          </a:xfrm>
        </p:spPr>
        <p:txBody>
          <a:bodyPr/>
          <a:lstStyle/>
          <a:p>
            <a:pPr marL="0" indent="0" algn="ctr">
              <a:buNone/>
            </a:pPr>
            <a:r>
              <a:rPr lang="en-US" sz="2400" b="0" dirty="0">
                <a:latin typeface="Calibri" panose="020F0502020204030204" pitchFamily="34" charset="0"/>
              </a:rPr>
              <a:t>For more information, please see the </a:t>
            </a:r>
          </a:p>
          <a:p>
            <a:pPr marL="0" indent="0" algn="ctr">
              <a:buNone/>
            </a:pPr>
            <a:r>
              <a:rPr lang="en-US" sz="2400" dirty="0">
                <a:latin typeface="Calibri" panose="020F0502020204030204" pitchFamily="34" charset="0"/>
              </a:rPr>
              <a:t>COG Family Handbook</a:t>
            </a:r>
          </a:p>
        </p:txBody>
      </p:sp>
      <p:pic>
        <p:nvPicPr>
          <p:cNvPr id="2" name="Picture 1"/>
          <p:cNvPicPr>
            <a:picLocks noChangeAspect="1"/>
          </p:cNvPicPr>
          <p:nvPr/>
        </p:nvPicPr>
        <p:blipFill rotWithShape="1">
          <a:blip r:embed="rId3"/>
          <a:srcRect l="994" t="770" b="1540"/>
          <a:stretch/>
        </p:blipFill>
        <p:spPr>
          <a:xfrm>
            <a:off x="5258361" y="2289524"/>
            <a:ext cx="2323696" cy="29810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Rectangle 3"/>
          <p:cNvSpPr/>
          <p:nvPr/>
        </p:nvSpPr>
        <p:spPr>
          <a:xfrm>
            <a:off x="447342" y="3615842"/>
            <a:ext cx="4781585" cy="646331"/>
          </a:xfrm>
          <a:prstGeom prst="rect">
            <a:avLst/>
          </a:prstGeom>
        </p:spPr>
        <p:txBody>
          <a:bodyPr wrap="square">
            <a:spAutoFit/>
          </a:bodyPr>
          <a:lstStyle/>
          <a:p>
            <a:pPr algn="ctr"/>
            <a:r>
              <a:rPr lang="en-US" b="1" dirty="0">
                <a:hlinkClick r:id="rId4"/>
              </a:rPr>
              <a:t>https://www.childrensoncologygroup.org/</a:t>
            </a:r>
          </a:p>
          <a:p>
            <a:pPr algn="ctr"/>
            <a:r>
              <a:rPr lang="en-US" b="1" dirty="0" err="1">
                <a:hlinkClick r:id="rId4"/>
              </a:rPr>
              <a:t>index.php</a:t>
            </a:r>
            <a:r>
              <a:rPr lang="en-US" b="1" dirty="0">
                <a:hlinkClick r:id="rId4"/>
              </a:rPr>
              <a:t>/cog-family-handbook</a:t>
            </a:r>
            <a:r>
              <a:rPr lang="en-US" b="1" dirty="0">
                <a:latin typeface="Calibri" panose="020F0502020204030204" pitchFamily="34" charset="0"/>
              </a:rPr>
              <a:t> </a:t>
            </a:r>
          </a:p>
        </p:txBody>
      </p:sp>
    </p:spTree>
    <p:extLst>
      <p:ext uri="{BB962C8B-B14F-4D97-AF65-F5344CB8AC3E}">
        <p14:creationId xmlns:p14="http://schemas.microsoft.com/office/powerpoint/2010/main" val="352272029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672859" y="452274"/>
            <a:ext cx="7454095" cy="5124562"/>
          </a:xfrm>
        </p:spPr>
        <p:txBody>
          <a:bodyPr/>
          <a:lstStyle/>
          <a:p>
            <a:pPr marL="0" indent="0">
              <a:buNone/>
            </a:pPr>
            <a:r>
              <a:rPr lang="en-US" sz="2600" dirty="0">
                <a:latin typeface="Calibri" panose="020F0502020204030204" pitchFamily="34" charset="0"/>
              </a:rPr>
              <a:t>DISCLAIMER AND NOTICE OF COPYRIGHT</a:t>
            </a:r>
          </a:p>
          <a:p>
            <a:pPr marL="0" indent="0">
              <a:lnSpc>
                <a:spcPct val="100000"/>
              </a:lnSpc>
              <a:buNone/>
            </a:pPr>
            <a:r>
              <a:rPr lang="en-US" sz="1800" b="0" dirty="0">
                <a:latin typeface="Calibri" panose="020F0502020204030204" pitchFamily="34" charset="0"/>
              </a:rPr>
              <a:t>The information and content provided in this </a:t>
            </a:r>
            <a:r>
              <a:rPr lang="en-US" sz="1800" i="1" dirty="0">
                <a:latin typeface="Calibri" panose="020F0502020204030204" pitchFamily="34" charset="0"/>
              </a:rPr>
              <a:t>Children’s Oncology Group New Diagnosis Guide: Caring for Your Child at Home</a:t>
            </a:r>
            <a:r>
              <a:rPr lang="en-US" sz="1800" b="0" dirty="0">
                <a:latin typeface="Calibri" panose="020F0502020204030204" pitchFamily="34" charset="0"/>
              </a:rPr>
              <a:t> slide set is made available for informational purposes only for children and their families affected by cancer. While the Children’s Oncology Group strives to provide accurate and up-to-date information, the information may be out of date or incomplete in certain respects. Please do not rely on this information and seek the care of a qualified medical professional if you have questions regarding a specific medical condition, disease, diagnosis, or symptoms. The information and content presented herein is not intended to replace the independent clinical judgment, medical advice, screening, health counseling, or other intervention performed by your (or your child’s) health care provider. Please contact “911” or your emergency services if this is a health emergency. No endorsement regarding the safety, appropriateness, or effectiveness of any specific tests, products, or procedures is made herein.</a:t>
            </a:r>
          </a:p>
          <a:p>
            <a:pPr marL="0" indent="0">
              <a:buNone/>
            </a:pPr>
            <a:r>
              <a:rPr lang="en-US" sz="1600" b="0" dirty="0">
                <a:latin typeface="Calibri" panose="020F0502020204030204" pitchFamily="34" charset="0"/>
              </a:rPr>
              <a:t>The </a:t>
            </a:r>
            <a:r>
              <a:rPr lang="en-US" sz="1600" i="1" dirty="0">
                <a:latin typeface="Calibri" panose="020F0502020204030204" pitchFamily="34" charset="0"/>
              </a:rPr>
              <a:t>Children’s Oncology Group New Diagnosis Guide: Caring for Your Child at Home</a:t>
            </a:r>
            <a:r>
              <a:rPr lang="en-US" sz="1600" b="0" dirty="0">
                <a:latin typeface="Calibri" panose="020F0502020204030204" pitchFamily="34" charset="0"/>
              </a:rPr>
              <a:t> slide set is proprietary to the Children’s Oncology Group (©2019-2024)</a:t>
            </a:r>
          </a:p>
        </p:txBody>
      </p:sp>
    </p:spTree>
    <p:extLst>
      <p:ext uri="{BB962C8B-B14F-4D97-AF65-F5344CB8AC3E}">
        <p14:creationId xmlns:p14="http://schemas.microsoft.com/office/powerpoint/2010/main" val="76699219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568657" y="1336706"/>
            <a:ext cx="7924800" cy="4278094"/>
          </a:xfrm>
        </p:spPr>
        <p:txBody>
          <a:bodyPr/>
          <a:lstStyle/>
          <a:p>
            <a:pPr marL="0" indent="0" algn="ctr">
              <a:buNone/>
            </a:pPr>
            <a:r>
              <a:rPr lang="en-US" sz="2400" dirty="0">
                <a:latin typeface="Calibri" panose="020F0502020204030204" pitchFamily="34" charset="0"/>
              </a:rPr>
              <a:t>Thank you to the COG Nurses </a:t>
            </a:r>
          </a:p>
          <a:p>
            <a:pPr marL="0" indent="0" algn="ctr">
              <a:buNone/>
            </a:pPr>
            <a:r>
              <a:rPr lang="en-US" sz="2400" dirty="0">
                <a:latin typeface="Calibri" panose="020F0502020204030204" pitchFamily="34" charset="0"/>
              </a:rPr>
              <a:t>that contributed to this slide set:</a:t>
            </a:r>
            <a:endParaRPr lang="en-US" sz="1400" dirty="0">
              <a:latin typeface="Calibri" panose="020F0502020204030204" pitchFamily="34" charset="0"/>
            </a:endParaRPr>
          </a:p>
          <a:p>
            <a:pPr marL="0" indent="0" algn="ctr">
              <a:buNone/>
            </a:pPr>
            <a:endParaRPr lang="en-US" sz="1400" dirty="0">
              <a:latin typeface="Calibri" panose="020F0502020204030204" pitchFamily="34" charset="0"/>
            </a:endParaRPr>
          </a:p>
          <a:p>
            <a:pPr marL="0" indent="0">
              <a:buNone/>
            </a:pPr>
            <a:r>
              <a:rPr lang="en-US" sz="2400" dirty="0">
                <a:latin typeface="Calibri" panose="020F0502020204030204" pitchFamily="34" charset="0"/>
              </a:rPr>
              <a:t>Jeneane Sullivan,</a:t>
            </a:r>
            <a:r>
              <a:rPr lang="en-US" sz="2400" i="1" dirty="0">
                <a:latin typeface="Calibri" panose="020F0502020204030204" pitchFamily="34" charset="0"/>
              </a:rPr>
              <a:t> Editor</a:t>
            </a:r>
          </a:p>
          <a:p>
            <a:r>
              <a:rPr lang="en-US" sz="2400" dirty="0">
                <a:latin typeface="Calibri" panose="020F0502020204030204" pitchFamily="34" charset="0"/>
              </a:rPr>
              <a:t>Elizabeth Duffy, </a:t>
            </a:r>
            <a:r>
              <a:rPr lang="en-US" sz="2400" i="1" dirty="0">
                <a:latin typeface="Calibri" panose="020F0502020204030204" pitchFamily="34" charset="0"/>
              </a:rPr>
              <a:t>Contributor</a:t>
            </a:r>
          </a:p>
          <a:p>
            <a:r>
              <a:rPr lang="en-US" sz="2400" dirty="0">
                <a:latin typeface="Calibri" panose="020F0502020204030204" pitchFamily="34" charset="0"/>
              </a:rPr>
              <a:t>Teresa Herriage, </a:t>
            </a:r>
            <a:r>
              <a:rPr lang="en-US" sz="2400" i="1" dirty="0">
                <a:latin typeface="Calibri" panose="020F0502020204030204" pitchFamily="34" charset="0"/>
              </a:rPr>
              <a:t>Contributor</a:t>
            </a:r>
          </a:p>
          <a:p>
            <a:r>
              <a:rPr lang="en-US" sz="2400" dirty="0">
                <a:latin typeface="Calibri" panose="020F0502020204030204" pitchFamily="34" charset="0"/>
              </a:rPr>
              <a:t>Lori Ranney, </a:t>
            </a:r>
            <a:r>
              <a:rPr lang="en-US" sz="2400" i="1" dirty="0">
                <a:latin typeface="Calibri" panose="020F0502020204030204" pitchFamily="34" charset="0"/>
              </a:rPr>
              <a:t>Contributor</a:t>
            </a:r>
          </a:p>
          <a:p>
            <a:r>
              <a:rPr lang="en-US" sz="2400" dirty="0">
                <a:latin typeface="Calibri" panose="020F0502020204030204" pitchFamily="34" charset="0"/>
              </a:rPr>
              <a:t>Nancy Tena, </a:t>
            </a:r>
            <a:r>
              <a:rPr lang="en-US" sz="2400" i="1" dirty="0">
                <a:latin typeface="Calibri" panose="020F0502020204030204" pitchFamily="34" charset="0"/>
              </a:rPr>
              <a:t>Contributor</a:t>
            </a:r>
          </a:p>
          <a:p>
            <a:r>
              <a:rPr lang="en-US" sz="2400" dirty="0">
                <a:latin typeface="Calibri" panose="020F0502020204030204" pitchFamily="34" charset="0"/>
              </a:rPr>
              <a:t>Stephanie Gil, </a:t>
            </a:r>
            <a:r>
              <a:rPr lang="en-US" sz="2400" i="1" dirty="0">
                <a:latin typeface="Calibri" panose="020F0502020204030204" pitchFamily="34" charset="0"/>
              </a:rPr>
              <a:t>Contributor</a:t>
            </a:r>
          </a:p>
          <a:p>
            <a:endParaRPr lang="en-US" sz="2400" i="1" dirty="0">
              <a:latin typeface="Calibri" panose="020F0502020204030204" pitchFamily="34" charset="0"/>
            </a:endParaRPr>
          </a:p>
          <a:p>
            <a:r>
              <a:rPr lang="en-US" sz="2400" dirty="0">
                <a:latin typeface="Calibri" panose="020F0502020204030204" pitchFamily="34" charset="0"/>
              </a:rPr>
              <a:t>Marie-Hélène </a:t>
            </a:r>
            <a:r>
              <a:rPr lang="en-US" sz="2400" dirty="0" err="1">
                <a:latin typeface="Calibri" panose="020F0502020204030204" pitchFamily="34" charset="0"/>
              </a:rPr>
              <a:t>Colpron</a:t>
            </a:r>
            <a:r>
              <a:rPr lang="en-US" sz="2400" dirty="0">
                <a:latin typeface="Calibri" panose="020F0502020204030204" pitchFamily="34" charset="0"/>
              </a:rPr>
              <a:t>, </a:t>
            </a:r>
            <a:r>
              <a:rPr lang="en-US" sz="2400" i="1" dirty="0">
                <a:latin typeface="Calibri" panose="020F0502020204030204" pitchFamily="34" charset="0"/>
              </a:rPr>
              <a:t>Reviewer - French Translation</a:t>
            </a:r>
          </a:p>
          <a:p>
            <a:r>
              <a:rPr lang="en-US" sz="2400" dirty="0">
                <a:latin typeface="Calibri" panose="020F0502020204030204" pitchFamily="34" charset="0"/>
              </a:rPr>
              <a:t>Lanipua Yeh-Nayre, </a:t>
            </a:r>
            <a:r>
              <a:rPr lang="en-US" sz="2400" i="1" dirty="0">
                <a:latin typeface="Calibri" panose="020F0502020204030204" pitchFamily="34" charset="0"/>
              </a:rPr>
              <a:t>Reviewer - Spanish Translation</a:t>
            </a:r>
            <a:endParaRPr lang="en-US" sz="2400" dirty="0">
              <a:latin typeface="Calibri" panose="020F0502020204030204" pitchFamily="34" charset="0"/>
            </a:endParaRPr>
          </a:p>
        </p:txBody>
      </p:sp>
      <p:sp>
        <p:nvSpPr>
          <p:cNvPr id="2" name="Text Placeholder 1"/>
          <p:cNvSpPr>
            <a:spLocks noGrp="1"/>
          </p:cNvSpPr>
          <p:nvPr>
            <p:ph type="body" sz="quarter" idx="11"/>
          </p:nvPr>
        </p:nvSpPr>
        <p:spPr>
          <a:xfrm>
            <a:off x="568656" y="336238"/>
            <a:ext cx="7924800" cy="749141"/>
          </a:xfrm>
        </p:spPr>
        <p:txBody>
          <a:bodyPr/>
          <a:lstStyle/>
          <a:p>
            <a:r>
              <a:rPr lang="en-US" b="1" dirty="0"/>
              <a:t>Credits</a:t>
            </a:r>
          </a:p>
        </p:txBody>
      </p:sp>
    </p:spTree>
    <p:extLst>
      <p:ext uri="{BB962C8B-B14F-4D97-AF65-F5344CB8AC3E}">
        <p14:creationId xmlns:p14="http://schemas.microsoft.com/office/powerpoint/2010/main" val="6679926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G.cancer cells.png"/>
          <p:cNvPicPr>
            <a:picLocks noChangeAspect="1"/>
          </p:cNvPicPr>
          <p:nvPr/>
        </p:nvPicPr>
        <p:blipFill rotWithShape="1">
          <a:blip r:embed="rId3" cstate="print">
            <a:lum/>
          </a:blip>
          <a:srcRect l="5321" t="7279" r="4255" b="5478"/>
          <a:stretch/>
        </p:blipFill>
        <p:spPr>
          <a:xfrm>
            <a:off x="4598125" y="2505663"/>
            <a:ext cx="4545875" cy="2419034"/>
          </a:xfrm>
          <a:prstGeom prst="rect">
            <a:avLst/>
          </a:prstGeom>
        </p:spPr>
      </p:pic>
      <p:sp>
        <p:nvSpPr>
          <p:cNvPr id="3" name="Content Placeholder 2"/>
          <p:cNvSpPr>
            <a:spLocks noGrp="1"/>
          </p:cNvSpPr>
          <p:nvPr>
            <p:ph sz="half" idx="1"/>
          </p:nvPr>
        </p:nvSpPr>
        <p:spPr>
          <a:xfrm>
            <a:off x="332509" y="2200378"/>
            <a:ext cx="5752578" cy="3597750"/>
          </a:xfrm>
        </p:spPr>
        <p:txBody>
          <a:bodyPr>
            <a:normAutofit fontScale="92500"/>
          </a:bodyPr>
          <a:lstStyle/>
          <a:p>
            <a:pPr>
              <a:buNone/>
            </a:pPr>
            <a:r>
              <a:rPr lang="en-US" sz="3200" b="1" dirty="0">
                <a:solidFill>
                  <a:schemeClr val="tx2">
                    <a:lumMod val="75000"/>
                  </a:schemeClr>
                </a:solidFill>
              </a:rPr>
              <a:t>Leukemias</a:t>
            </a:r>
            <a:r>
              <a:rPr lang="en-US" sz="3200" b="1" dirty="0">
                <a:solidFill>
                  <a:srgbClr val="00B0F0"/>
                </a:solidFill>
              </a:rPr>
              <a:t> </a:t>
            </a:r>
            <a:r>
              <a:rPr lang="en-US" dirty="0">
                <a:solidFill>
                  <a:schemeClr val="tx1"/>
                </a:solidFill>
                <a:cs typeface="Arial" pitchFamily="34" charset="0"/>
              </a:rPr>
              <a:t>are cancers of the                  of blood-forming cells </a:t>
            </a:r>
            <a:endParaRPr lang="en-US" sz="3200" dirty="0">
              <a:solidFill>
                <a:schemeClr val="tx1"/>
              </a:solidFill>
              <a:cs typeface="Arial" pitchFamily="34" charset="0"/>
            </a:endParaRPr>
          </a:p>
          <a:p>
            <a:endParaRPr lang="en-US" sz="900" dirty="0"/>
          </a:p>
          <a:p>
            <a:pPr>
              <a:buNone/>
            </a:pPr>
            <a:r>
              <a:rPr lang="en-US" sz="3200" b="1" dirty="0">
                <a:solidFill>
                  <a:schemeClr val="tx2">
                    <a:lumMod val="75000"/>
                  </a:schemeClr>
                </a:solidFill>
              </a:rPr>
              <a:t>Lymphomas</a:t>
            </a:r>
            <a:r>
              <a:rPr lang="en-US" sz="3200" dirty="0">
                <a:solidFill>
                  <a:srgbClr val="00B0F0"/>
                </a:solidFill>
              </a:rPr>
              <a:t> </a:t>
            </a:r>
            <a:r>
              <a:rPr lang="en-US" dirty="0">
                <a:solidFill>
                  <a:schemeClr val="tx1"/>
                </a:solidFill>
              </a:rPr>
              <a:t>are cancers                                 of the immune system </a:t>
            </a:r>
            <a:endParaRPr lang="en-US" sz="3200" dirty="0">
              <a:solidFill>
                <a:schemeClr val="tx1"/>
              </a:solidFill>
            </a:endParaRPr>
          </a:p>
          <a:p>
            <a:endParaRPr lang="en-US" sz="900" dirty="0"/>
          </a:p>
          <a:p>
            <a:pPr>
              <a:buNone/>
            </a:pPr>
            <a:r>
              <a:rPr lang="en-US" sz="3200" b="1" dirty="0">
                <a:solidFill>
                  <a:schemeClr val="tx2">
                    <a:lumMod val="75000"/>
                  </a:schemeClr>
                </a:solidFill>
              </a:rPr>
              <a:t>Solid tumors </a:t>
            </a:r>
            <a:r>
              <a:rPr lang="en-US" dirty="0">
                <a:solidFill>
                  <a:schemeClr val="tx1"/>
                </a:solidFill>
              </a:rPr>
              <a:t>are cancers                                             of the brain, bones, muscles,                organs, or other tissues in the body </a:t>
            </a:r>
          </a:p>
          <a:p>
            <a:endParaRPr lang="en-US" dirty="0"/>
          </a:p>
        </p:txBody>
      </p:sp>
      <p:sp>
        <p:nvSpPr>
          <p:cNvPr id="2" name="Title 1"/>
          <p:cNvSpPr>
            <a:spLocks noGrp="1"/>
          </p:cNvSpPr>
          <p:nvPr>
            <p:ph type="title"/>
          </p:nvPr>
        </p:nvSpPr>
        <p:spPr/>
        <p:txBody>
          <a:bodyPr/>
          <a:lstStyle/>
          <a:p>
            <a:r>
              <a:rPr lang="en-US" dirty="0">
                <a:solidFill>
                  <a:schemeClr val="tx2">
                    <a:lumMod val="75000"/>
                  </a:schemeClr>
                </a:solidFill>
              </a:rPr>
              <a:t>What is cancer?</a:t>
            </a:r>
          </a:p>
        </p:txBody>
      </p:sp>
      <p:sp>
        <p:nvSpPr>
          <p:cNvPr id="6" name="Rectangle 5"/>
          <p:cNvSpPr/>
          <p:nvPr/>
        </p:nvSpPr>
        <p:spPr>
          <a:xfrm>
            <a:off x="228600" y="1267427"/>
            <a:ext cx="8496300" cy="523220"/>
          </a:xfrm>
          <a:prstGeom prst="rect">
            <a:avLst/>
          </a:prstGeom>
        </p:spPr>
        <p:txBody>
          <a:bodyPr wrap="square">
            <a:spAutoFit/>
          </a:bodyPr>
          <a:lstStyle/>
          <a:p>
            <a:pPr>
              <a:buNone/>
            </a:pPr>
            <a:r>
              <a:rPr lang="en-US" sz="2800" dirty="0"/>
              <a:t>Cancer in children falls into one of 3 groups:</a:t>
            </a:r>
          </a:p>
        </p:txBody>
      </p:sp>
      <p:sp>
        <p:nvSpPr>
          <p:cNvPr id="7" name="TextBox 6">
            <a:hlinkClick r:id="rId4" action="ppaction://hlinksldjump"/>
          </p:cNvPr>
          <p:cNvSpPr txBox="1"/>
          <p:nvPr/>
        </p:nvSpPr>
        <p:spPr>
          <a:xfrm>
            <a:off x="7437120" y="88"/>
            <a:ext cx="1706880"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1400" b="1" dirty="0">
                <a:solidFill>
                  <a:schemeClr val="accent5"/>
                </a:solidFill>
              </a:rPr>
              <a:t>Table of Contents</a:t>
            </a:r>
          </a:p>
        </p:txBody>
      </p:sp>
    </p:spTree>
    <p:extLst>
      <p:ext uri="{BB962C8B-B14F-4D97-AF65-F5344CB8AC3E}">
        <p14:creationId xmlns:p14="http://schemas.microsoft.com/office/powerpoint/2010/main" val="309426564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650544" y="1248630"/>
            <a:ext cx="7924800" cy="4339650"/>
          </a:xfrm>
        </p:spPr>
        <p:txBody>
          <a:bodyPr/>
          <a:lstStyle/>
          <a:p>
            <a:pPr marL="0" indent="0" algn="ctr">
              <a:buNone/>
            </a:pPr>
            <a:r>
              <a:rPr lang="en-US" sz="3400" dirty="0">
                <a:latin typeface="Calibri" panose="020F0502020204030204" pitchFamily="34" charset="0"/>
              </a:rPr>
              <a:t>Vector Illustrations</a:t>
            </a:r>
          </a:p>
          <a:p>
            <a:pPr marL="0" indent="0" algn="ctr">
              <a:buNone/>
            </a:pPr>
            <a:r>
              <a:rPr lang="en-US" sz="3400" dirty="0">
                <a:latin typeface="Calibri" panose="020F0502020204030204" pitchFamily="34" charset="0"/>
              </a:rPr>
              <a:t>Property of Eric </a:t>
            </a:r>
            <a:r>
              <a:rPr lang="en-US" sz="3400" dirty="0" err="1">
                <a:latin typeface="Calibri" panose="020F0502020204030204" pitchFamily="34" charset="0"/>
              </a:rPr>
              <a:t>Uchalik</a:t>
            </a:r>
            <a:endParaRPr lang="en-US" sz="3400" dirty="0">
              <a:latin typeface="Calibri" panose="020F0502020204030204" pitchFamily="34" charset="0"/>
            </a:endParaRPr>
          </a:p>
          <a:p>
            <a:pPr marL="0" indent="0" algn="ctr">
              <a:buNone/>
            </a:pPr>
            <a:r>
              <a:rPr lang="en-US" sz="3400" dirty="0">
                <a:latin typeface="Calibri" panose="020F0502020204030204" pitchFamily="34" charset="0"/>
              </a:rPr>
              <a:t>Used with permission</a:t>
            </a:r>
          </a:p>
          <a:p>
            <a:pPr marL="0" indent="0" algn="ctr">
              <a:spcAft>
                <a:spcPts val="1200"/>
              </a:spcAft>
              <a:buNone/>
            </a:pPr>
            <a:r>
              <a:rPr lang="en-US" sz="3200" dirty="0">
                <a:latin typeface="Calibri" panose="020F0502020204030204" pitchFamily="34" charset="0"/>
              </a:rPr>
              <a:t>(Slides 6, 7, 11, 12, 33, 38, 41)</a:t>
            </a:r>
          </a:p>
          <a:p>
            <a:pPr marL="0" indent="0" algn="ctr">
              <a:buNone/>
            </a:pPr>
            <a:r>
              <a:rPr lang="en-US" sz="3400" dirty="0">
                <a:latin typeface="Calibri" panose="020F0502020204030204" pitchFamily="34" charset="0"/>
              </a:rPr>
              <a:t>Medical Illustrations</a:t>
            </a:r>
          </a:p>
          <a:p>
            <a:pPr marL="0" indent="0" algn="ctr">
              <a:buNone/>
            </a:pPr>
            <a:r>
              <a:rPr lang="en-US" sz="3400" dirty="0">
                <a:latin typeface="Calibri" panose="020F0502020204030204" pitchFamily="34" charset="0"/>
              </a:rPr>
              <a:t>©2011 by Terese Winslow, LLC</a:t>
            </a:r>
          </a:p>
          <a:p>
            <a:pPr marL="0" indent="0" algn="ctr">
              <a:buNone/>
            </a:pPr>
            <a:r>
              <a:rPr lang="en-US" sz="3400" dirty="0">
                <a:latin typeface="Calibri" panose="020F0502020204030204" pitchFamily="34" charset="0"/>
              </a:rPr>
              <a:t>Used with permission</a:t>
            </a:r>
          </a:p>
          <a:p>
            <a:pPr marL="0" indent="0" algn="ctr">
              <a:buNone/>
            </a:pPr>
            <a:r>
              <a:rPr lang="en-US" sz="3200" dirty="0">
                <a:latin typeface="Calibri" panose="020F0502020204030204" pitchFamily="34" charset="0"/>
              </a:rPr>
              <a:t>(Slides 8,9, 10)</a:t>
            </a:r>
          </a:p>
        </p:txBody>
      </p:sp>
      <p:sp>
        <p:nvSpPr>
          <p:cNvPr id="2" name="Text Placeholder 1"/>
          <p:cNvSpPr>
            <a:spLocks noGrp="1"/>
          </p:cNvSpPr>
          <p:nvPr>
            <p:ph type="body" sz="quarter" idx="11"/>
          </p:nvPr>
        </p:nvSpPr>
        <p:spPr>
          <a:xfrm>
            <a:off x="568656" y="336238"/>
            <a:ext cx="7924800" cy="749141"/>
          </a:xfrm>
        </p:spPr>
        <p:txBody>
          <a:bodyPr/>
          <a:lstStyle/>
          <a:p>
            <a:r>
              <a:rPr lang="en-US" b="1" dirty="0"/>
              <a:t>Credits</a:t>
            </a:r>
          </a:p>
        </p:txBody>
      </p:sp>
      <p:cxnSp>
        <p:nvCxnSpPr>
          <p:cNvPr id="6" name="Straight Connector 5">
            <a:extLst>
              <a:ext uri="{FF2B5EF4-FFF2-40B4-BE49-F238E27FC236}">
                <a16:creationId xmlns:a16="http://schemas.microsoft.com/office/drawing/2014/main" id="{2CE6353F-8BF9-F736-B0C8-0DE49D404F27}"/>
              </a:ext>
            </a:extLst>
          </p:cNvPr>
          <p:cNvCxnSpPr/>
          <p:nvPr/>
        </p:nvCxnSpPr>
        <p:spPr>
          <a:xfrm>
            <a:off x="568656" y="3429401"/>
            <a:ext cx="8106855"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810714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lumMod val="75000"/>
                  </a:schemeClr>
                </a:solidFill>
              </a:rPr>
              <a:t>Thank you!</a:t>
            </a:r>
            <a:endParaRPr lang="en-US" dirty="0">
              <a:solidFill>
                <a:srgbClr val="00B0F0"/>
              </a:solidFill>
            </a:endParaRPr>
          </a:p>
        </p:txBody>
      </p:sp>
      <p:sp>
        <p:nvSpPr>
          <p:cNvPr id="3" name="Content Placeholder 2"/>
          <p:cNvSpPr>
            <a:spLocks noGrp="1"/>
          </p:cNvSpPr>
          <p:nvPr>
            <p:ph idx="1"/>
          </p:nvPr>
        </p:nvSpPr>
        <p:spPr/>
        <p:txBody>
          <a:bodyPr/>
          <a:lstStyle/>
          <a:p>
            <a:pPr marL="0" indent="0" algn="ctr">
              <a:buNone/>
            </a:pPr>
            <a:r>
              <a:rPr lang="en-US" dirty="0">
                <a:solidFill>
                  <a:schemeClr val="tx1"/>
                </a:solidFill>
              </a:rPr>
              <a:t>Funding for the French and Spanish translations   of this slide set were made possible                        through the generosity of the                                                      </a:t>
            </a:r>
            <a:r>
              <a:rPr lang="en-US" b="1" dirty="0">
                <a:solidFill>
                  <a:schemeClr val="accent2"/>
                </a:solidFill>
              </a:rPr>
              <a:t>Andrew McDonough B+ Foundation.</a:t>
            </a:r>
          </a:p>
          <a:p>
            <a:endParaRPr lang="en-US" dirty="0">
              <a:solidFill>
                <a:schemeClr val="tx1"/>
              </a:solidFill>
            </a:endParaRPr>
          </a:p>
        </p:txBody>
      </p:sp>
      <p:pic>
        <p:nvPicPr>
          <p:cNvPr id="5" name="Picture 4"/>
          <p:cNvPicPr>
            <a:picLocks noChangeAspect="1"/>
          </p:cNvPicPr>
          <p:nvPr/>
        </p:nvPicPr>
        <p:blipFill>
          <a:blip r:embed="rId3"/>
          <a:stretch>
            <a:fillRect/>
          </a:stretch>
        </p:blipFill>
        <p:spPr>
          <a:xfrm>
            <a:off x="3023520" y="3237147"/>
            <a:ext cx="3058859" cy="3058859"/>
          </a:xfrm>
          <a:prstGeom prst="rect">
            <a:avLst/>
          </a:prstGeom>
        </p:spPr>
      </p:pic>
    </p:spTree>
    <p:extLst>
      <p:ext uri="{BB962C8B-B14F-4D97-AF65-F5344CB8AC3E}">
        <p14:creationId xmlns:p14="http://schemas.microsoft.com/office/powerpoint/2010/main" val="34408159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0" y="1206002"/>
            <a:ext cx="9144000" cy="583597"/>
          </a:xfrm>
        </p:spPr>
        <p:txBody>
          <a:bodyPr>
            <a:normAutofit fontScale="92500"/>
          </a:bodyPr>
          <a:lstStyle/>
          <a:p>
            <a:pPr indent="0">
              <a:buNone/>
            </a:pPr>
            <a:r>
              <a:rPr lang="en-US" sz="3200" dirty="0">
                <a:solidFill>
                  <a:schemeClr val="tx1"/>
                </a:solidFill>
              </a:rPr>
              <a:t>Each type of childhood cancer is treated differently</a:t>
            </a:r>
            <a:r>
              <a:rPr lang="en-US" dirty="0">
                <a:solidFill>
                  <a:schemeClr val="tx1"/>
                </a:solidFill>
              </a:rPr>
              <a:t>. </a:t>
            </a:r>
          </a:p>
          <a:p>
            <a:pPr marL="0" indent="0">
              <a:buNone/>
            </a:pPr>
            <a:endParaRPr lang="en-US" dirty="0"/>
          </a:p>
        </p:txBody>
      </p:sp>
      <p:sp>
        <p:nvSpPr>
          <p:cNvPr id="7" name="TextBox 6"/>
          <p:cNvSpPr txBox="1"/>
          <p:nvPr/>
        </p:nvSpPr>
        <p:spPr>
          <a:xfrm>
            <a:off x="566928" y="5185266"/>
            <a:ext cx="2209800" cy="707886"/>
          </a:xfrm>
          <a:prstGeom prst="rect">
            <a:avLst/>
          </a:prstGeom>
          <a:noFill/>
        </p:spPr>
        <p:txBody>
          <a:bodyPr wrap="square" rtlCol="0">
            <a:spAutoFit/>
          </a:bodyPr>
          <a:lstStyle/>
          <a:p>
            <a:pPr algn="ctr"/>
            <a:r>
              <a:rPr lang="en-US" sz="2000" b="1" dirty="0">
                <a:latin typeface="Calibri" pitchFamily="34" charset="0"/>
              </a:rPr>
              <a:t>Chemotherapy</a:t>
            </a:r>
            <a:endParaRPr lang="en-US" sz="2800" b="1" dirty="0">
              <a:latin typeface="Calibri" pitchFamily="34" charset="0"/>
            </a:endParaRPr>
          </a:p>
          <a:p>
            <a:pPr algn="ctr"/>
            <a:r>
              <a:rPr lang="en-US" sz="2000" b="1" dirty="0">
                <a:latin typeface="Calibri" pitchFamily="34" charset="0"/>
              </a:rPr>
              <a:t>Immunotherapy</a:t>
            </a:r>
            <a:endParaRPr lang="en-US" sz="2400" b="1" dirty="0">
              <a:latin typeface="Calibri" pitchFamily="34" charset="0"/>
            </a:endParaRPr>
          </a:p>
        </p:txBody>
      </p:sp>
      <p:sp>
        <p:nvSpPr>
          <p:cNvPr id="8" name="TextBox 7"/>
          <p:cNvSpPr txBox="1"/>
          <p:nvPr/>
        </p:nvSpPr>
        <p:spPr>
          <a:xfrm>
            <a:off x="3774948" y="5283641"/>
            <a:ext cx="1447800" cy="400110"/>
          </a:xfrm>
          <a:prstGeom prst="rect">
            <a:avLst/>
          </a:prstGeom>
          <a:noFill/>
        </p:spPr>
        <p:txBody>
          <a:bodyPr wrap="square" rtlCol="0">
            <a:spAutoFit/>
          </a:bodyPr>
          <a:lstStyle/>
          <a:p>
            <a:pPr algn="ctr"/>
            <a:r>
              <a:rPr lang="en-US" sz="2000" b="1" dirty="0">
                <a:latin typeface="Calibri" pitchFamily="34" charset="0"/>
              </a:rPr>
              <a:t> Surgery</a:t>
            </a:r>
          </a:p>
        </p:txBody>
      </p:sp>
      <p:sp>
        <p:nvSpPr>
          <p:cNvPr id="9" name="TextBox 8"/>
          <p:cNvSpPr txBox="1"/>
          <p:nvPr/>
        </p:nvSpPr>
        <p:spPr>
          <a:xfrm>
            <a:off x="7089648" y="5283641"/>
            <a:ext cx="1447800" cy="400110"/>
          </a:xfrm>
          <a:prstGeom prst="rect">
            <a:avLst/>
          </a:prstGeom>
          <a:noFill/>
        </p:spPr>
        <p:txBody>
          <a:bodyPr wrap="square" rtlCol="0">
            <a:spAutoFit/>
          </a:bodyPr>
          <a:lstStyle/>
          <a:p>
            <a:pPr algn="ctr"/>
            <a:r>
              <a:rPr lang="en-US" sz="2000" b="1" dirty="0">
                <a:latin typeface="Calibri" pitchFamily="34" charset="0"/>
              </a:rPr>
              <a:t>Radiation</a:t>
            </a:r>
            <a:endParaRPr lang="en-US" b="1" dirty="0">
              <a:latin typeface="Calibri" pitchFamily="34" charset="0"/>
            </a:endParaRPr>
          </a:p>
        </p:txBody>
      </p:sp>
      <p:pic>
        <p:nvPicPr>
          <p:cNvPr id="10" name="Picture 9" descr="COG.chemo.png"/>
          <p:cNvPicPr>
            <a:picLocks noChangeAspect="1"/>
          </p:cNvPicPr>
          <p:nvPr/>
        </p:nvPicPr>
        <p:blipFill>
          <a:blip r:embed="rId3" cstate="print"/>
          <a:stretch>
            <a:fillRect/>
          </a:stretch>
        </p:blipFill>
        <p:spPr>
          <a:xfrm>
            <a:off x="490728" y="2942844"/>
            <a:ext cx="2362200" cy="2249356"/>
          </a:xfrm>
          <a:prstGeom prst="rect">
            <a:avLst/>
          </a:prstGeom>
        </p:spPr>
      </p:pic>
      <p:pic>
        <p:nvPicPr>
          <p:cNvPr id="11" name="Picture 10" descr="COG.surgery.png"/>
          <p:cNvPicPr>
            <a:picLocks noChangeAspect="1"/>
          </p:cNvPicPr>
          <p:nvPr/>
        </p:nvPicPr>
        <p:blipFill>
          <a:blip r:embed="rId4" cstate="print"/>
          <a:stretch>
            <a:fillRect/>
          </a:stretch>
        </p:blipFill>
        <p:spPr>
          <a:xfrm>
            <a:off x="3400808" y="3014015"/>
            <a:ext cx="2357626" cy="2171251"/>
          </a:xfrm>
          <a:prstGeom prst="rect">
            <a:avLst/>
          </a:prstGeom>
        </p:spPr>
      </p:pic>
      <p:pic>
        <p:nvPicPr>
          <p:cNvPr id="12" name="Picture 11" descr="COG.radiation.png"/>
          <p:cNvPicPr>
            <a:picLocks noChangeAspect="1"/>
          </p:cNvPicPr>
          <p:nvPr/>
        </p:nvPicPr>
        <p:blipFill>
          <a:blip r:embed="rId5" cstate="print"/>
          <a:stretch>
            <a:fillRect/>
          </a:stretch>
        </p:blipFill>
        <p:spPr>
          <a:xfrm flipH="1">
            <a:off x="6294120" y="3014015"/>
            <a:ext cx="2357627" cy="2271994"/>
          </a:xfrm>
          <a:prstGeom prst="rect">
            <a:avLst/>
          </a:prstGeom>
        </p:spPr>
      </p:pic>
      <p:sp>
        <p:nvSpPr>
          <p:cNvPr id="5" name="Title 4"/>
          <p:cNvSpPr>
            <a:spLocks noGrp="1"/>
          </p:cNvSpPr>
          <p:nvPr>
            <p:ph type="title"/>
          </p:nvPr>
        </p:nvSpPr>
        <p:spPr/>
        <p:txBody>
          <a:bodyPr/>
          <a:lstStyle/>
          <a:p>
            <a:r>
              <a:rPr lang="en-US" dirty="0">
                <a:solidFill>
                  <a:schemeClr val="tx2">
                    <a:lumMod val="75000"/>
                  </a:schemeClr>
                </a:solidFill>
              </a:rPr>
              <a:t>How is cancer treated?</a:t>
            </a:r>
          </a:p>
        </p:txBody>
      </p:sp>
      <p:sp>
        <p:nvSpPr>
          <p:cNvPr id="6" name="Rectangle 5"/>
          <p:cNvSpPr/>
          <p:nvPr/>
        </p:nvSpPr>
        <p:spPr>
          <a:xfrm>
            <a:off x="664672" y="1714952"/>
            <a:ext cx="7589520" cy="954107"/>
          </a:xfrm>
          <a:prstGeom prst="rect">
            <a:avLst/>
          </a:prstGeom>
        </p:spPr>
        <p:txBody>
          <a:bodyPr wrap="square">
            <a:spAutoFit/>
          </a:bodyPr>
          <a:lstStyle/>
          <a:p>
            <a:pPr indent="0">
              <a:buNone/>
            </a:pPr>
            <a:r>
              <a:rPr lang="en-US" sz="2800" dirty="0">
                <a:solidFill>
                  <a:schemeClr val="accent2"/>
                </a:solidFill>
              </a:rPr>
              <a:t>Your child’s treatment may include one or a combination of the following:</a:t>
            </a:r>
          </a:p>
        </p:txBody>
      </p:sp>
      <p:sp>
        <p:nvSpPr>
          <p:cNvPr id="18" name="TextBox 17">
            <a:hlinkClick r:id="rId6" action="ppaction://hlinksldjump"/>
          </p:cNvPr>
          <p:cNvSpPr txBox="1"/>
          <p:nvPr/>
        </p:nvSpPr>
        <p:spPr>
          <a:xfrm>
            <a:off x="7437120" y="0"/>
            <a:ext cx="1706880"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1400" b="1" dirty="0">
                <a:solidFill>
                  <a:schemeClr val="accent5"/>
                </a:solidFill>
              </a:rPr>
              <a:t>Table of Contents</a:t>
            </a:r>
          </a:p>
        </p:txBody>
      </p:sp>
      <p:sp>
        <p:nvSpPr>
          <p:cNvPr id="13" name="TextBox 12">
            <a:hlinkClick r:id="rId7" action="ppaction://hlinksldjump"/>
          </p:cNvPr>
          <p:cNvSpPr txBox="1"/>
          <p:nvPr/>
        </p:nvSpPr>
        <p:spPr>
          <a:xfrm>
            <a:off x="4780788" y="6214377"/>
            <a:ext cx="893064" cy="36933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b="1" dirty="0">
                <a:solidFill>
                  <a:schemeClr val="accent5"/>
                </a:solidFill>
              </a:rPr>
              <a:t>PICC</a:t>
            </a:r>
          </a:p>
        </p:txBody>
      </p:sp>
      <p:sp>
        <p:nvSpPr>
          <p:cNvPr id="14" name="TextBox 13">
            <a:hlinkClick r:id="rId8" action="ppaction://hlinksldjump"/>
          </p:cNvPr>
          <p:cNvSpPr txBox="1"/>
          <p:nvPr/>
        </p:nvSpPr>
        <p:spPr>
          <a:xfrm>
            <a:off x="5836941" y="6214377"/>
            <a:ext cx="1167765" cy="36933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b="1" dirty="0">
                <a:solidFill>
                  <a:schemeClr val="accent5"/>
                </a:solidFill>
              </a:rPr>
              <a:t>Ext. CVL</a:t>
            </a:r>
          </a:p>
        </p:txBody>
      </p:sp>
      <p:sp>
        <p:nvSpPr>
          <p:cNvPr id="15" name="TextBox 14">
            <a:hlinkClick r:id="rId9" action="ppaction://hlinksldjump"/>
          </p:cNvPr>
          <p:cNvSpPr txBox="1"/>
          <p:nvPr/>
        </p:nvSpPr>
        <p:spPr>
          <a:xfrm>
            <a:off x="7167796" y="6214377"/>
            <a:ext cx="648462" cy="36933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b="1" dirty="0">
                <a:solidFill>
                  <a:schemeClr val="accent5"/>
                </a:solidFill>
              </a:rPr>
              <a:t>Port</a:t>
            </a:r>
          </a:p>
        </p:txBody>
      </p:sp>
    </p:spTree>
    <p:extLst>
      <p:ext uri="{BB962C8B-B14F-4D97-AF65-F5344CB8AC3E}">
        <p14:creationId xmlns:p14="http://schemas.microsoft.com/office/powerpoint/2010/main" val="24222197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solidFill>
                  <a:schemeClr val="tx2">
                    <a:lumMod val="75000"/>
                  </a:schemeClr>
                </a:solidFill>
              </a:rPr>
              <a:t>Central Venous Line (CVL): PICC</a:t>
            </a:r>
          </a:p>
        </p:txBody>
      </p:sp>
      <p:pic>
        <p:nvPicPr>
          <p:cNvPr id="19" name="Picture 18"/>
          <p:cNvPicPr>
            <a:picLocks noChangeAspect="1"/>
          </p:cNvPicPr>
          <p:nvPr/>
        </p:nvPicPr>
        <p:blipFill rotWithShape="1">
          <a:blip r:embed="rId3" cstate="print"/>
          <a:srcRect l="3583" t="11013"/>
          <a:stretch/>
        </p:blipFill>
        <p:spPr>
          <a:xfrm>
            <a:off x="2207622" y="1262743"/>
            <a:ext cx="5320983" cy="4831080"/>
          </a:xfrm>
          <a:prstGeom prst="rect">
            <a:avLst/>
          </a:prstGeom>
        </p:spPr>
      </p:pic>
      <p:sp>
        <p:nvSpPr>
          <p:cNvPr id="4" name="TextBox 3">
            <a:hlinkClick r:id="rId4" action="ppaction://hlinksldjump"/>
          </p:cNvPr>
          <p:cNvSpPr txBox="1"/>
          <p:nvPr/>
        </p:nvSpPr>
        <p:spPr>
          <a:xfrm>
            <a:off x="7437120" y="0"/>
            <a:ext cx="1706880"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1400" b="1" dirty="0">
                <a:solidFill>
                  <a:schemeClr val="accent5"/>
                </a:solidFill>
              </a:rPr>
              <a:t>Table of Contents</a:t>
            </a:r>
          </a:p>
        </p:txBody>
      </p:sp>
    </p:spTree>
    <p:extLst>
      <p:ext uri="{BB962C8B-B14F-4D97-AF65-F5344CB8AC3E}">
        <p14:creationId xmlns:p14="http://schemas.microsoft.com/office/powerpoint/2010/main" val="40587298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solidFill>
                  <a:schemeClr val="tx2">
                    <a:lumMod val="75000"/>
                  </a:schemeClr>
                </a:solidFill>
              </a:rPr>
              <a:t>Central Venous Line (CVL): External</a:t>
            </a:r>
          </a:p>
        </p:txBody>
      </p:sp>
      <p:pic>
        <p:nvPicPr>
          <p:cNvPr id="2" name="Picture 1"/>
          <p:cNvPicPr>
            <a:picLocks noChangeAspect="1"/>
          </p:cNvPicPr>
          <p:nvPr/>
        </p:nvPicPr>
        <p:blipFill rotWithShape="1">
          <a:blip r:embed="rId3" cstate="print"/>
          <a:srcRect t="4205"/>
          <a:stretch/>
        </p:blipFill>
        <p:spPr>
          <a:xfrm>
            <a:off x="2233748" y="1197428"/>
            <a:ext cx="5360171" cy="4717403"/>
          </a:xfrm>
          <a:prstGeom prst="rect">
            <a:avLst/>
          </a:prstGeom>
        </p:spPr>
      </p:pic>
      <p:sp>
        <p:nvSpPr>
          <p:cNvPr id="6" name="TextBox 5">
            <a:hlinkClick r:id="rId4" action="ppaction://hlinksldjump"/>
          </p:cNvPr>
          <p:cNvSpPr txBox="1"/>
          <p:nvPr/>
        </p:nvSpPr>
        <p:spPr>
          <a:xfrm>
            <a:off x="7437120" y="0"/>
            <a:ext cx="1706880"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1400" b="1" dirty="0">
                <a:solidFill>
                  <a:schemeClr val="accent5"/>
                </a:solidFill>
              </a:rPr>
              <a:t>Table of Contents</a:t>
            </a:r>
          </a:p>
        </p:txBody>
      </p:sp>
    </p:spTree>
    <p:extLst>
      <p:ext uri="{BB962C8B-B14F-4D97-AF65-F5344CB8AC3E}">
        <p14:creationId xmlns:p14="http://schemas.microsoft.com/office/powerpoint/2010/main" val="2682005349"/>
      </p:ext>
    </p:extLst>
  </p:cSld>
  <p:clrMapOvr>
    <a:masterClrMapping/>
  </p:clrMapOvr>
</p:sld>
</file>

<file path=ppt/theme/theme1.xml><?xml version="1.0" encoding="utf-8"?>
<a:theme xmlns:a="http://schemas.openxmlformats.org/drawingml/2006/main" name="Office Theme">
  <a:themeElements>
    <a:clrScheme name="Custom 13">
      <a:dk1>
        <a:srgbClr val="006579"/>
      </a:dk1>
      <a:lt1>
        <a:srgbClr val="D6D6D6"/>
      </a:lt1>
      <a:dk2>
        <a:srgbClr val="81CCDD"/>
      </a:dk2>
      <a:lt2>
        <a:srgbClr val="ECDE29"/>
      </a:lt2>
      <a:accent1>
        <a:srgbClr val="BDBDBD"/>
      </a:accent1>
      <a:accent2>
        <a:srgbClr val="73AD56"/>
      </a:accent2>
      <a:accent3>
        <a:srgbClr val="262626"/>
      </a:accent3>
      <a:accent4>
        <a:srgbClr val="006579"/>
      </a:accent4>
      <a:accent5>
        <a:srgbClr val="FFFFFF"/>
      </a:accent5>
      <a:accent6>
        <a:srgbClr val="000000"/>
      </a:accent6>
      <a:hlink>
        <a:srgbClr val="FFFFFF"/>
      </a:hlink>
      <a:folHlink>
        <a:srgbClr val="006579"/>
      </a:folHlink>
    </a:clrScheme>
    <a:fontScheme name="Arial">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3819</TotalTime>
  <Words>6712</Words>
  <Application>Microsoft Office PowerPoint</Application>
  <PresentationFormat>On-screen Show (4:3)</PresentationFormat>
  <Paragraphs>840</Paragraphs>
  <Slides>61</Slides>
  <Notes>61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61</vt:i4>
      </vt:variant>
    </vt:vector>
  </HeadingPairs>
  <TitlesOfParts>
    <vt:vector size="66" baseType="lpstr">
      <vt:lpstr>Arial</vt:lpstr>
      <vt:lpstr>Arial Rounded MT Bold</vt:lpstr>
      <vt:lpstr>Calibri</vt:lpstr>
      <vt:lpstr>Wingdings</vt:lpstr>
      <vt:lpstr>Office Theme</vt:lpstr>
      <vt:lpstr>PowerPoint Presentation</vt:lpstr>
      <vt:lpstr>PowerPoint Presentation</vt:lpstr>
      <vt:lpstr>PowerPoint Presentation</vt:lpstr>
      <vt:lpstr>PowerPoint Presentation</vt:lpstr>
      <vt:lpstr>PowerPoint Presentation</vt:lpstr>
      <vt:lpstr>What is cancer?</vt:lpstr>
      <vt:lpstr>How is cancer treated?</vt:lpstr>
      <vt:lpstr>Central Venous Line (CVL): PICC</vt:lpstr>
      <vt:lpstr>Central Venous Line (CVL): External</vt:lpstr>
      <vt:lpstr>Central Venous Line: Port</vt:lpstr>
      <vt:lpstr>Talking with Your Child About Cancer</vt:lpstr>
      <vt:lpstr>Clinical Trials</vt:lpstr>
      <vt:lpstr>Treatment Overview</vt:lpstr>
      <vt:lpstr>PowerPoint Presentation</vt:lpstr>
      <vt:lpstr>How to Reach Your Health Care Team</vt:lpstr>
      <vt:lpstr>PowerPoint Presentation</vt:lpstr>
      <vt:lpstr>Emergency Help</vt:lpstr>
      <vt:lpstr>PowerPoint Presentation</vt:lpstr>
      <vt:lpstr>Taking Your Child’s Temperature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Fatigue</vt:lpstr>
      <vt:lpstr>Managing Fatigue</vt:lpstr>
      <vt:lpstr>Managing Fatigue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Review</vt:lpstr>
      <vt:lpstr>Review</vt:lpstr>
      <vt:lpstr>Questions</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Jeneane Sullivan</dc:creator>
  <cp:lastModifiedBy>Danny Campos Gonzalez</cp:lastModifiedBy>
  <cp:revision>227</cp:revision>
  <dcterms:created xsi:type="dcterms:W3CDTF">2013-03-07T06:57:49Z</dcterms:created>
  <dcterms:modified xsi:type="dcterms:W3CDTF">2024-07-24T04:17:10Z</dcterms:modified>
</cp:coreProperties>
</file>