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340" r:id="rId2"/>
    <p:sldId id="345" r:id="rId3"/>
    <p:sldId id="366" r:id="rId4"/>
    <p:sldId id="302" r:id="rId5"/>
    <p:sldId id="350" r:id="rId6"/>
    <p:sldId id="266" r:id="rId7"/>
    <p:sldId id="279" r:id="rId8"/>
    <p:sldId id="342" r:id="rId9"/>
    <p:sldId id="343" r:id="rId10"/>
    <p:sldId id="344" r:id="rId11"/>
    <p:sldId id="309" r:id="rId12"/>
    <p:sldId id="310" r:id="rId13"/>
    <p:sldId id="311" r:id="rId14"/>
    <p:sldId id="349" r:id="rId15"/>
    <p:sldId id="282" r:id="rId16"/>
    <p:sldId id="351" r:id="rId17"/>
    <p:sldId id="283" r:id="rId18"/>
    <p:sldId id="285" r:id="rId19"/>
    <p:sldId id="313" r:id="rId20"/>
    <p:sldId id="286" r:id="rId21"/>
    <p:sldId id="290" r:id="rId22"/>
    <p:sldId id="291" r:id="rId23"/>
    <p:sldId id="328" r:id="rId24"/>
    <p:sldId id="292" r:id="rId25"/>
    <p:sldId id="355" r:id="rId26"/>
    <p:sldId id="337" r:id="rId27"/>
    <p:sldId id="294" r:id="rId28"/>
    <p:sldId id="320" r:id="rId29"/>
    <p:sldId id="321" r:id="rId30"/>
    <p:sldId id="322" r:id="rId31"/>
    <p:sldId id="327" r:id="rId32"/>
    <p:sldId id="323" r:id="rId33"/>
    <p:sldId id="324" r:id="rId34"/>
    <p:sldId id="367" r:id="rId35"/>
    <p:sldId id="261" r:id="rId36"/>
    <p:sldId id="262" r:id="rId37"/>
    <p:sldId id="263" r:id="rId38"/>
    <p:sldId id="338" r:id="rId39"/>
    <p:sldId id="295" r:id="rId40"/>
    <p:sldId id="330" r:id="rId41"/>
    <p:sldId id="331" r:id="rId42"/>
    <p:sldId id="332" r:id="rId43"/>
    <p:sldId id="341" r:id="rId44"/>
    <p:sldId id="296" r:id="rId45"/>
    <p:sldId id="298" r:id="rId46"/>
    <p:sldId id="339" r:id="rId47"/>
    <p:sldId id="301" r:id="rId48"/>
    <p:sldId id="333" r:id="rId49"/>
    <p:sldId id="352" r:id="rId50"/>
    <p:sldId id="299" r:id="rId51"/>
    <p:sldId id="353" r:id="rId52"/>
    <p:sldId id="300" r:id="rId53"/>
    <p:sldId id="354" r:id="rId54"/>
    <p:sldId id="334" r:id="rId55"/>
    <p:sldId id="335" r:id="rId56"/>
    <p:sldId id="336" r:id="rId57"/>
    <p:sldId id="308" r:id="rId58"/>
    <p:sldId id="304" r:id="rId59"/>
    <p:sldId id="346" r:id="rId60"/>
    <p:sldId id="348" r:id="rId61"/>
    <p:sldId id="347" r:id="rId62"/>
  </p:sldIdLst>
  <p:sldSz cx="9144000" cy="6858000" type="screen4x3"/>
  <p:notesSz cx="6858000" cy="9144000"/>
  <p:defaultTextStyle>
    <a:defPPr rtl="0">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 Jeneane E" initials="SJE" lastIdx="9" clrIdx="0"/>
  <p:cmAuthor id="2" name="Wendy Landier" initials="WL" lastIdx="27" clrIdx="1"/>
  <p:cmAuthor id="3" name="cospat"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E57"/>
    <a:srgbClr val="76CFE6"/>
    <a:srgbClr val="00B0F0"/>
    <a:srgbClr val="006579"/>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2" autoAdjust="0"/>
    <p:restoredTop sz="70823" autoAdjust="0"/>
  </p:normalViewPr>
  <p:slideViewPr>
    <p:cSldViewPr snapToGrid="0" showGuides="1">
      <p:cViewPr varScale="1">
        <p:scale>
          <a:sx n="74" d="100"/>
          <a:sy n="74" d="100"/>
        </p:scale>
        <p:origin x="1146" y="90"/>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1" d="100"/>
          <a:sy n="81"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DDEE0E-1687-41D0-9BBB-E0A196E93CA1}" type="datetimeFigureOut">
              <a:rPr lang="fr-CA" smtClean="0"/>
              <a:t>2024-07-23</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CA"/>
              <a:t>L'expertise</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6468EF-CF24-43FA-A4B2-C7007F9AA616}" type="slidenum">
              <a:rPr lang="fr-CA" smtClean="0"/>
              <a:t>‹#›</a:t>
            </a:fld>
            <a:endParaRPr lang="fr-CA"/>
          </a:p>
        </p:txBody>
      </p:sp>
    </p:spTree>
    <p:extLst>
      <p:ext uri="{BB962C8B-B14F-4D97-AF65-F5344CB8AC3E}">
        <p14:creationId xmlns:p14="http://schemas.microsoft.com/office/powerpoint/2010/main" val="19528719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6/10/2019</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r>
              <a:rPr lang="en-US"/>
              <a:t>L'expertise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B3E9208-8A84-4205-96E0-9B8811C00D9D}" type="slidenum">
              <a:rPr lang="en-US" smtClean="0"/>
              <a:pPr rtl="0"/>
              <a:t>‹#›</a:t>
            </a:fld>
            <a:endParaRPr lang="en-US"/>
          </a:p>
        </p:txBody>
      </p:sp>
    </p:spTree>
    <p:extLst>
      <p:ext uri="{BB962C8B-B14F-4D97-AF65-F5344CB8AC3E}">
        <p14:creationId xmlns:p14="http://schemas.microsoft.com/office/powerpoint/2010/main" val="12435077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fr-CA" sz="1200" b="1" dirty="0"/>
              <a:t>Prendre soin de votre enfant à la maison</a:t>
            </a:r>
            <a:endParaRPr lang="en-US" sz="1200" b="1" dirty="0"/>
          </a:p>
          <a:p>
            <a:pPr marL="0" indent="0" rtl="0">
              <a:lnSpc>
                <a:spcPct val="120000"/>
              </a:lnSpc>
              <a:buFont typeface="Arial" panose="020B0604020202020204" pitchFamily="34" charset="0"/>
              <a:buNone/>
            </a:pPr>
            <a:endParaRPr lang="fr-CA" dirty="0"/>
          </a:p>
          <a:p>
            <a:pPr marL="171450" indent="-171450" rtl="0">
              <a:lnSpc>
                <a:spcPct val="120000"/>
              </a:lnSpc>
              <a:buFont typeface="Arial" panose="020B0604020202020204" pitchFamily="34" charset="0"/>
              <a:buChar char="•"/>
            </a:pPr>
            <a:r>
              <a:rPr lang="fr-CA" dirty="0"/>
              <a:t>Nous comprenons que cette période est accablante et stressante pour vous et votre famille. </a:t>
            </a:r>
          </a:p>
          <a:p>
            <a:pPr marL="171450" indent="-171450" rtl="0">
              <a:lnSpc>
                <a:spcPct val="120000"/>
              </a:lnSpc>
              <a:buFont typeface="Arial" panose="020B0604020202020204" pitchFamily="34" charset="0"/>
              <a:buChar char="•"/>
            </a:pPr>
            <a:r>
              <a:rPr lang="fr-CA" dirty="0"/>
              <a:t>Notre objectif est de vous aider à vous concentrer sur les </a:t>
            </a:r>
            <a:r>
              <a:rPr lang="fr-CA" b="1" dirty="0"/>
              <a:t>informations les plus importantes</a:t>
            </a:r>
            <a:r>
              <a:rPr lang="fr-CA" dirty="0"/>
              <a:t> dont vous avez besoin à cet instant. </a:t>
            </a:r>
          </a:p>
          <a:p>
            <a:pPr marL="171450" indent="-171450" rtl="0">
              <a:lnSpc>
                <a:spcPct val="120000"/>
              </a:lnSpc>
              <a:buFont typeface="Arial" panose="020B0604020202020204" pitchFamily="34" charset="0"/>
              <a:buChar char="•"/>
            </a:pPr>
            <a:r>
              <a:rPr lang="fr-CA" dirty="0"/>
              <a:t>Nous continuerons à examiner les informations importantes avec vous tout au long du traitement de votre enfant. </a:t>
            </a:r>
          </a:p>
          <a:p>
            <a:pPr marL="171450" indent="-171450" rtl="0">
              <a:lnSpc>
                <a:spcPct val="120000"/>
              </a:lnSpc>
              <a:buFont typeface="Arial" panose="020B0604020202020204" pitchFamily="34" charset="0"/>
              <a:buChar char="•"/>
            </a:pPr>
            <a:r>
              <a:rPr lang="fr-CA" dirty="0"/>
              <a:t>N’hésitez jamais à m’interrompre pour poser des questions, mais également pour poser des questions à tout membre de votre équipe soignante</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01882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latin typeface="+mn-lt"/>
                <a:ea typeface="+mn-ea"/>
                <a:cs typeface="+mn-cs"/>
              </a:rPr>
              <a:t>Un cathéter veineux central</a:t>
            </a:r>
            <a:r>
              <a:rPr lang="fr-CA" sz="1200" kern="1200" dirty="0">
                <a:latin typeface="+mn-lt"/>
                <a:ea typeface="+mn-ea"/>
                <a:cs typeface="+mn-cs"/>
              </a:rPr>
              <a:t> offre un moyen sécuritaire d’administrer des médicaments, y compris de la chimiothérapie, par une veine.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latin typeface="+mn-lt"/>
                <a:ea typeface="+mn-ea"/>
                <a:cs typeface="+mn-cs"/>
              </a:rPr>
              <a:t>Une </a:t>
            </a:r>
            <a:r>
              <a:rPr lang="fr-CA" sz="1200" b="1" kern="1200" dirty="0">
                <a:latin typeface="+mn-lt"/>
                <a:ea typeface="+mn-ea"/>
                <a:cs typeface="+mn-cs"/>
              </a:rPr>
              <a:t>chambre</a:t>
            </a:r>
            <a:r>
              <a:rPr lang="fr-CA" sz="1200" kern="1200" dirty="0">
                <a:latin typeface="+mn-lt"/>
                <a:ea typeface="+mn-ea"/>
                <a:cs typeface="+mn-cs"/>
              </a:rPr>
              <a:t> est un cathéter sous la peau. Une aiguille spéciale est insérée dans la chambre.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latin typeface="+mn-lt"/>
                <a:ea typeface="+mn-ea"/>
                <a:cs typeface="+mn-cs"/>
              </a:rPr>
              <a:t>Si votre enfant a une </a:t>
            </a:r>
            <a:r>
              <a:rPr lang="fr-CA" sz="1200" b="0" kern="1200" dirty="0">
                <a:latin typeface="+mn-lt"/>
                <a:ea typeface="+mn-ea"/>
                <a:cs typeface="+mn-cs"/>
              </a:rPr>
              <a:t>chambre</a:t>
            </a:r>
            <a:r>
              <a:rPr lang="fr-CA" sz="1200" kern="1200" dirty="0">
                <a:latin typeface="+mn-lt"/>
                <a:ea typeface="+mn-ea"/>
                <a:cs typeface="+mn-cs"/>
              </a:rPr>
              <a:t>, on pourra vous demander d’appliquer une crème anesthésiante sur la peau au-dessus de la chambre avant que votre enfant ne vienne à la clinique ou aux urgences. La crème peut aider à faire pénétrer l’aiguille plus facilement dans la chambre pour votre enfant. Vérifiez avec l’infirmière de votre enfant s’il peut en avoir besoin.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t>Lorsque votre enfant n’est pas à l’hôpital ou à la clinique, l’aiguille ne reste pas dans la chambre. Votre enfant n’a pas de cathéter ni de tube hors de la peau.</a:t>
            </a:r>
            <a:endParaRPr lang="en-US" dirty="0"/>
          </a:p>
          <a:p>
            <a:pPr rtl="0"/>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10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54859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CA" b="1" dirty="0"/>
              <a:t>Parler du cancer avec votre enfant</a:t>
            </a:r>
            <a:endParaRPr lang="en-US" b="1" dirty="0"/>
          </a:p>
          <a:p>
            <a:pPr marL="171450" indent="-171450" rtl="0">
              <a:buFont typeface="Arial" panose="020B0604020202020204" pitchFamily="34" charset="0"/>
              <a:buChar char="•"/>
            </a:pPr>
            <a:r>
              <a:rPr lang="fr-CA" dirty="0"/>
              <a:t>Les enfants d’âges différents comprennent et réagissent différemment au cancer et à son traitement</a:t>
            </a:r>
          </a:p>
          <a:p>
            <a:pPr marL="171450" indent="-171450" rtl="0">
              <a:buFont typeface="Arial" panose="020B0604020202020204" pitchFamily="34" charset="0"/>
              <a:buChar char="•"/>
            </a:pPr>
            <a:r>
              <a:rPr lang="fr-CA" dirty="0"/>
              <a:t>De nombreux facteurs peuvent avoir une influence sur la façon dont votre enfant affrontera le cancer, notamment son âge, sa personnalité, son mode d’adaptation, son système de soutien et son plan de traitement</a:t>
            </a:r>
          </a:p>
          <a:p>
            <a:pPr marL="171450" indent="-171450" rtl="0">
              <a:buFont typeface="Arial" panose="020B0604020202020204" pitchFamily="34" charset="0"/>
              <a:buChar char="•"/>
            </a:pPr>
            <a:r>
              <a:rPr lang="fr-CA" dirty="0"/>
              <a:t>Les parents ont souvent du mal à parler du cancer à leur enfant</a:t>
            </a:r>
          </a:p>
          <a:p>
            <a:pPr marL="171450" indent="-171450" rtl="0">
              <a:buFont typeface="Arial" panose="020B0604020202020204" pitchFamily="34" charset="0"/>
              <a:buChar char="•"/>
            </a:pPr>
            <a:r>
              <a:rPr lang="fr-CA" dirty="0"/>
              <a:t>Nos nombreuses années d’expérience nous ont enseigné que ne pas dire la vérité à votre enfant peut être préjudiciable</a:t>
            </a:r>
          </a:p>
          <a:p>
            <a:pPr marL="171450" indent="-171450" rtl="0">
              <a:buFont typeface="Arial" panose="020B0604020202020204" pitchFamily="34" charset="0"/>
              <a:buChar char="•"/>
            </a:pPr>
            <a:r>
              <a:rPr lang="fr-CA" dirty="0"/>
              <a:t>Les enfants sentent rapidement lorsque quelque chose ne va pas. Ils ont besoin de savoir qu’ils peuvent faire confiance à leurs parents pour leur dire toujours la vérité.</a:t>
            </a:r>
          </a:p>
          <a:p>
            <a:pPr marL="171450" indent="-171450" rtl="0">
              <a:buFont typeface="Arial" panose="020B0604020202020204" pitchFamily="34" charset="0"/>
              <a:buChar char="•"/>
            </a:pPr>
            <a:r>
              <a:rPr lang="fr-CA" dirty="0"/>
              <a:t>Des membres de votre équipe soignante sont disponibles pour vous aider, vous et votre enfant, à affronter la situation</a:t>
            </a:r>
          </a:p>
          <a:p>
            <a:pPr marL="171450" indent="-171450" rtl="0">
              <a:buFont typeface="Arial" panose="020B0604020202020204" pitchFamily="34" charset="0"/>
              <a:buChar char="•"/>
            </a:pPr>
            <a:r>
              <a:rPr lang="fr-CA" dirty="0"/>
              <a:t>Parlez à votre équipe de soins de vos besoins afin d’obtenir le bon soutien</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25451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CA" b="1" dirty="0"/>
              <a:t>Essais cliniques</a:t>
            </a:r>
            <a:endParaRPr lang="en-US" b="1" dirty="0"/>
          </a:p>
          <a:p>
            <a:pPr marL="171450" indent="-171450" rtl="0">
              <a:buFont typeface="Arial" panose="020B0604020202020204" pitchFamily="34" charset="0"/>
              <a:buChar char="•"/>
            </a:pPr>
            <a:r>
              <a:rPr lang="fr-CA" dirty="0"/>
              <a:t>La plupart des enfants atteints de cancer sont traités dans le cadre d’essais cliniques</a:t>
            </a:r>
          </a:p>
          <a:p>
            <a:pPr marL="171450" indent="-171450" rtl="0">
              <a:buFont typeface="Arial" panose="020B0604020202020204" pitchFamily="34" charset="0"/>
              <a:buChar char="•"/>
            </a:pPr>
            <a:r>
              <a:rPr lang="fr-CA" dirty="0"/>
              <a:t>Les essais cliniques sont des travaux de recherche effectués pour aider l’équipe de soins à comprendre des maladies comme le cancer, et comment les traiter au mieux</a:t>
            </a:r>
          </a:p>
          <a:p>
            <a:pPr marL="171450" indent="-171450" rtl="0">
              <a:buFont typeface="Arial" panose="020B0604020202020204" pitchFamily="34" charset="0"/>
              <a:buChar char="•"/>
            </a:pPr>
            <a:r>
              <a:rPr lang="fr-CA" dirty="0"/>
              <a:t>De nombreux progrès des traitements des cancers de l’enfance sont possibles grâce aux essais cliniques</a:t>
            </a:r>
          </a:p>
          <a:p>
            <a:pPr marL="171450" indent="-171450" rtl="0">
              <a:buFont typeface="Arial" panose="020B0604020202020204" pitchFamily="34" charset="0"/>
              <a:buChar char="•"/>
            </a:pPr>
            <a:r>
              <a:rPr lang="fr-CA" dirty="0"/>
              <a:t>Le </a:t>
            </a:r>
            <a:r>
              <a:rPr lang="fr-CA" dirty="0" err="1"/>
              <a:t>Children’s</a:t>
            </a:r>
            <a:r>
              <a:rPr lang="fr-CA" dirty="0"/>
              <a:t> </a:t>
            </a:r>
            <a:r>
              <a:rPr lang="fr-CA" dirty="0" err="1"/>
              <a:t>Oncology</a:t>
            </a:r>
            <a:r>
              <a:rPr lang="fr-CA" dirty="0"/>
              <a:t> Group est le plus grand groupe d’essais cliniques pédiatriques au monde; COG a traité plus d’enfants atteints de cancer qu’aucune autre organisation</a:t>
            </a:r>
          </a:p>
          <a:p>
            <a:pPr marL="171450" indent="-171450" rtl="0">
              <a:buFont typeface="Arial" panose="020B0604020202020204" pitchFamily="34" charset="0"/>
              <a:buChar char="•"/>
            </a:pPr>
            <a:r>
              <a:rPr lang="fr-CA" dirty="0"/>
              <a:t>Des médecins, des infirmiers et d’autres experts dans le monde travaillent sans relâche pour améliorer continuellement les traitements des cancers de l’enfance</a:t>
            </a:r>
          </a:p>
          <a:p>
            <a:pPr marL="171450" indent="-171450" rtl="0">
              <a:buFont typeface="Arial" panose="020B0604020202020204" pitchFamily="34" charset="0"/>
              <a:buChar char="•"/>
            </a:pPr>
            <a:r>
              <a:rPr lang="fr-CA" dirty="0"/>
              <a:t>Votre médecin et votre équipe de soins vous diront s’il existe des essais cliniques disponibles pour votre enfant</a:t>
            </a:r>
          </a:p>
          <a:p>
            <a:pPr marL="171450" indent="-171450" rtl="0">
              <a:buFont typeface="Arial" panose="020B0604020202020204" pitchFamily="34" charset="0"/>
              <a:buChar char="•"/>
            </a:pPr>
            <a:r>
              <a:rPr lang="fr-CA" dirty="0"/>
              <a:t>Vous pouvez toujours choisir que votre enfant participe ou non à un essai clinique</a:t>
            </a:r>
          </a:p>
          <a:p>
            <a:pPr marL="171450" indent="-171450" rtl="0">
              <a:buFont typeface="Arial" panose="020B0604020202020204" pitchFamily="34" charset="0"/>
              <a:buChar char="•"/>
            </a:pPr>
            <a:r>
              <a:rPr lang="fr-CA" dirty="0"/>
              <a:t>Si vous choisissez de participer à un essai clinique, vous devrez d’abord donner votre autorisation. Cela s’appelle un consentement éclairé. </a:t>
            </a:r>
          </a:p>
          <a:p>
            <a:pPr marL="171450" indent="-171450" rtl="0">
              <a:buFont typeface="Arial" panose="020B0604020202020204" pitchFamily="34" charset="0"/>
              <a:buChar char="•"/>
            </a:pPr>
            <a:r>
              <a:rPr lang="fr-CA" dirty="0"/>
              <a:t>Parlez avec votre équipe de soins pour plus d’informations.</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04778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fr-CA" dirty="0"/>
              <a:t>Cette page d’</a:t>
            </a:r>
            <a:r>
              <a:rPr lang="fr-CA" b="1" dirty="0"/>
              <a:t>Aperçu du traitement</a:t>
            </a:r>
            <a:r>
              <a:rPr lang="fr-CA" dirty="0"/>
              <a:t> est incluse au début du Nouveau guide de diagnostic</a:t>
            </a:r>
          </a:p>
          <a:p>
            <a:pPr marL="171450" indent="-171450" rtl="0">
              <a:buFont typeface="Arial" panose="020B0604020202020204" pitchFamily="34" charset="0"/>
              <a:buChar char="•"/>
            </a:pPr>
            <a:r>
              <a:rPr lang="fr-CA" dirty="0"/>
              <a:t>Vous pouvez l’utiliser pour noter le diagnostic et les informations importantes relatives au traitement de votre enfant</a:t>
            </a:r>
          </a:p>
          <a:p>
            <a:pPr marL="171450" indent="-171450" rtl="0">
              <a:buFont typeface="Arial" panose="020B0604020202020204" pitchFamily="34" charset="0"/>
              <a:buChar char="•"/>
            </a:pPr>
            <a:r>
              <a:rPr lang="fr-CA" dirty="0"/>
              <a:t>Vous pouvez également y noter les numéros de téléphone à appeler lorsque vous avez besoin d’aide</a:t>
            </a:r>
          </a:p>
          <a:p>
            <a:pPr marL="171450" indent="-171450" rtl="0">
              <a:buFont typeface="Arial" panose="020B0604020202020204" pitchFamily="34" charset="0"/>
              <a:buChar char="•"/>
            </a:pPr>
            <a:r>
              <a:rPr lang="fr-CA" dirty="0"/>
              <a:t>Demandez à votre équipe soignante de vous aider à remplir la page de l’Aperçu du traitement avant de rentrer chez vous</a:t>
            </a:r>
          </a:p>
          <a:p>
            <a:pPr marL="171450" indent="-171450" rtl="0">
              <a:buFont typeface="Arial" panose="020B0604020202020204" pitchFamily="34" charset="0"/>
              <a:buChar char="•"/>
            </a:pPr>
            <a:r>
              <a:rPr lang="fr-CA" dirty="0"/>
              <a:t>Gardez la page de l’Aperçu du traitement avec vous pour la montrer en cas de besoin, comme lorsque vous vous rendez aux urgences par exemple</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72404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Gestion des symptômes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Notre objectif est la sécurité de votre enfant et son bien-être autant que possible pendant le traitement. En comprenant les effets secondaires du traitement, vous saurez comment soutenir votre enfant et quand appeler l’équipe de soins pour lui demander de l’aide. Il est TOUJOURS judicieux de demander de l’aide si votre enfant ne se sent pas bien ou se sent mal à l’aise, que votre enfant soit à l’hôpital ou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Dans les prochaines diapositives, nous allons évoquer certains effets secondaires du traitement et la façon de gérer les symptômes.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223167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algn="l" rtl="0">
              <a:buFont typeface="Arial" panose="020B0604020202020204" pitchFamily="34" charset="0"/>
              <a:buNone/>
            </a:pPr>
            <a:r>
              <a:rPr lang="fr-CA" b="1" dirty="0"/>
              <a:t>Comment contacter votre équipe de soins</a:t>
            </a:r>
            <a:endParaRPr lang="en-US" b="1" i="0" baseline="0" dirty="0"/>
          </a:p>
          <a:p>
            <a:pPr marL="171450" indent="-171450" algn="l" rtl="0">
              <a:buFont typeface="Arial" panose="020B0604020202020204" pitchFamily="34" charset="0"/>
              <a:buChar char="•"/>
            </a:pPr>
            <a:r>
              <a:rPr lang="fr-CA" i="0" dirty="0"/>
              <a:t>Il est important de savoir qui appeler si votre enfant se trouve en situation d’urgence ou a besoin de soins immédiats.  </a:t>
            </a:r>
          </a:p>
          <a:p>
            <a:pPr marL="171450" indent="-171450" algn="l" rtl="0">
              <a:buFont typeface="Arial" panose="020B0604020202020204" pitchFamily="34" charset="0"/>
              <a:buChar char="•"/>
            </a:pPr>
            <a:r>
              <a:rPr lang="fr-CA" i="0" dirty="0"/>
              <a:t>Conservez ces numéros de téléphone importants avec vous à tout moment.  </a:t>
            </a:r>
          </a:p>
          <a:p>
            <a:pPr marL="171450" indent="-171450" algn="l" rtl="0">
              <a:buFont typeface="Arial" panose="020B0604020202020204" pitchFamily="34" charset="0"/>
              <a:buChar char="•"/>
            </a:pPr>
            <a:r>
              <a:rPr lang="fr-CA" i="0" dirty="0"/>
              <a:t>Vous pouvez écrire ces numéros de téléphone sur votre page d’Aperçu du traitement.  </a:t>
            </a:r>
          </a:p>
          <a:p>
            <a:pPr marL="171450" indent="-171450" algn="l" rtl="0">
              <a:buFont typeface="Arial" panose="020B0604020202020204" pitchFamily="34" charset="0"/>
              <a:buChar char="•"/>
            </a:pPr>
            <a:r>
              <a:rPr lang="fr-CA" i="0" dirty="0"/>
              <a:t>Si votre enfant sera confié à une autre personne que vous, assurez-vous que cette autre personne a ces numéros de téléphone importants et qu’elle comprend quand appeler à l’aide.</a:t>
            </a:r>
          </a:p>
          <a:p>
            <a:pPr algn="l" rtl="0"/>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Remarque : Indiquez les informations spécifiques à votre hôpital ici. Vous pourrez éliminer la couleur jaune de la fenêtre de texte une fois que vous aurez saisi les informations concernant votre hôpital.</a:t>
            </a:r>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42305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Gestion des symptômes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Notre objectif est la sécurité de votre enfant et son bien-être autant que possible pendant le traitement. En comprenant les effets secondaires du traitement, vous saurez comment soutenir votre enfant et quand appeler l’équipe de soins pour lui demander de l’aide. Il est TOUJOURS judicieux de demander de l’aide si votre enfant ne se sent pas bien ou se sent mal à l’aise, que votre enfant soit à l’hôpital ou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Dans les prochaines diapositives, nous allons évoquer certains effets secondaires du traitement et la façon de gérer les symptômes.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58406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fr-CA" b="1" dirty="0"/>
              <a:t>Aide d’urgence</a:t>
            </a:r>
            <a:endParaRPr lang="en-US" b="1" dirty="0"/>
          </a:p>
          <a:p>
            <a:pPr algn="l" rtl="0"/>
            <a:r>
              <a:rPr lang="fr-CA" dirty="0"/>
              <a:t>Les enfants atteints de cancer développent parfois des symptômes qui sont des signes avant-coureurs d’une maladie grave. Votre équipe de soins considère ces symptômes comme un signe d’urgence.  En cas d’urgence, vous devez agir sans attendre.</a:t>
            </a:r>
          </a:p>
          <a:p>
            <a:pPr algn="l" rtl="0"/>
            <a:endParaRPr lang="en-US" i="1" dirty="0"/>
          </a:p>
          <a:p>
            <a:pPr algn="l" rtl="0"/>
            <a:r>
              <a:rPr lang="fr-CA" i="0" dirty="0"/>
              <a:t>Appelez immédiatement le 911 si votre enfant :</a:t>
            </a:r>
          </a:p>
          <a:p>
            <a:pPr marL="171450" indent="-171450" algn="l" rtl="0">
              <a:buFont typeface="Arial" panose="020B0604020202020204" pitchFamily="34" charset="0"/>
              <a:buChar char="•"/>
            </a:pPr>
            <a:r>
              <a:rPr lang="fr-CA" i="0" dirty="0"/>
              <a:t>ne respire pas ou a de graves difficultés à respirer </a:t>
            </a:r>
          </a:p>
          <a:p>
            <a:pPr marL="171450" indent="-171450" algn="l" rtl="0">
              <a:buFont typeface="Arial" panose="020B0604020202020204" pitchFamily="34" charset="0"/>
              <a:buChar char="•"/>
            </a:pPr>
            <a:r>
              <a:rPr lang="fr-CA" i="0" dirty="0"/>
              <a:t>a les lèvres et/ou la peau d’apparence bleue</a:t>
            </a:r>
          </a:p>
          <a:p>
            <a:pPr marL="171450" indent="-171450" algn="l" rtl="0">
              <a:buFont typeface="Arial" panose="020B0604020202020204" pitchFamily="34" charset="0"/>
              <a:buChar char="•"/>
            </a:pPr>
            <a:r>
              <a:rPr lang="fr-CA" i="0" dirty="0"/>
              <a:t>fait une crise d’épilepsie (et que l’on ne vous a pas dit comment gérer cela à la maison)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ne se réveille pas après que vous avez essayé de le réveiller - cela s’appelle une « perte de conscience »</a:t>
            </a:r>
          </a:p>
          <a:p>
            <a:pPr marL="0" indent="0" algn="l" rtl="0">
              <a:buFont typeface="Arial" panose="020B0604020202020204" pitchFamily="34" charset="0"/>
              <a:buNone/>
            </a:pP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i="1" dirty="0"/>
              <a:t>Remarque : Cette diapositive s’applique aux hôpitaux des États-Unis et du Canada. Veuillez insérer la diapositive d’intervention d’urgence appropriée pour l’hôpital dans d’autres pays.</a:t>
            </a:r>
          </a:p>
          <a:p>
            <a:pPr marL="0" indent="0" algn="l" rtl="0">
              <a:buFont typeface="Arial" panose="020B0604020202020204" pitchFamily="34" charset="0"/>
              <a:buNone/>
            </a:pP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3553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Quand appeler immédiatement à l’aide</a:t>
            </a:r>
            <a:endParaRPr lang="en-US" b="1" dirty="0"/>
          </a:p>
          <a:p>
            <a:pPr marL="171450" indent="-171450" algn="l" rtl="0">
              <a:buFont typeface="Arial" panose="020B0604020202020204" pitchFamily="34" charset="0"/>
              <a:buChar char="•"/>
            </a:pPr>
            <a:r>
              <a:rPr lang="fr-CA" dirty="0"/>
              <a:t>La fièvre peut être le signe d’une infection grave. </a:t>
            </a:r>
          </a:p>
          <a:p>
            <a:pPr marL="171450" indent="-171450" algn="l" rtl="0">
              <a:buFont typeface="Arial" panose="020B0604020202020204" pitchFamily="34" charset="0"/>
              <a:buChar char="•"/>
            </a:pPr>
            <a:r>
              <a:rPr lang="fr-CA" dirty="0"/>
              <a:t>Les enfants qui suivent un traitement contre le cancer courent un risque élevé de contracter de graves infections. </a:t>
            </a:r>
          </a:p>
          <a:p>
            <a:pPr marL="171450" indent="-171450" algn="l" rtl="0">
              <a:buFont typeface="Arial" panose="020B0604020202020204" pitchFamily="34" charset="0"/>
              <a:buChar char="•"/>
            </a:pPr>
            <a:r>
              <a:rPr lang="fr-CA" dirty="0"/>
              <a:t>Si votre enfant a de la fièvre et ne reçoit pas immédiatement des soins médicaux, il pourrait tomber très malade et sa vie pourrait être en danger. </a:t>
            </a:r>
          </a:p>
          <a:p>
            <a:pPr marL="171450" indent="-171450" algn="l" rtl="0">
              <a:buFont typeface="Arial" panose="020B0604020202020204" pitchFamily="34" charset="0"/>
              <a:buChar char="•"/>
            </a:pPr>
            <a:r>
              <a:rPr lang="fr-CA" dirty="0"/>
              <a:t>Appelez immédiatement votre équipe de soins si votre enfant a de la fièvre. N’attendez pas l’ouverture de la clinique.</a:t>
            </a:r>
          </a:p>
          <a:p>
            <a:pPr marL="628650" lvl="1" indent="-171450" algn="l" rtl="0">
              <a:buFont typeface="Arial" panose="020B0604020202020204" pitchFamily="34" charset="0"/>
              <a:buChar char="•"/>
            </a:pPr>
            <a:r>
              <a:rPr lang="fr-CA" dirty="0"/>
              <a:t>Ne donnez PAS d’aspirine (salicylate), d’acétaminophène (</a:t>
            </a:r>
            <a:r>
              <a:rPr lang="fr-CA" dirty="0" err="1"/>
              <a:t>Tylenol</a:t>
            </a:r>
            <a:r>
              <a:rPr lang="fr-CA" dirty="0"/>
              <a:t>®) ou d’ibuprofène (</a:t>
            </a:r>
            <a:r>
              <a:rPr lang="fr-CA" dirty="0" err="1"/>
              <a:t>Motrin</a:t>
            </a:r>
            <a:r>
              <a:rPr lang="fr-CA" dirty="0"/>
              <a:t>®, </a:t>
            </a:r>
            <a:r>
              <a:rPr lang="fr-CA" dirty="0" err="1"/>
              <a:t>Advil</a:t>
            </a:r>
            <a:r>
              <a:rPr lang="fr-CA" dirty="0"/>
              <a:t>® et </a:t>
            </a:r>
            <a:r>
              <a:rPr lang="fr-CA" dirty="0" err="1"/>
              <a:t>Pediaprofen</a:t>
            </a:r>
            <a:r>
              <a:rPr lang="fr-CA" dirty="0"/>
              <a:t>™) à votre enfant, à moins que votre équipe de soins ne vous en instruise. </a:t>
            </a:r>
          </a:p>
          <a:p>
            <a:pPr marL="171450" lvl="0" indent="-171450" algn="l" rtl="0">
              <a:buFont typeface="Arial" panose="020B0604020202020204" pitchFamily="34" charset="0"/>
              <a:buChar char="•"/>
            </a:pPr>
            <a:r>
              <a:rPr lang="fr-CA" dirty="0"/>
              <a:t>Parfois, une infection peut avoir lieu sans fièvre. Chaque fois que votre enfant a des frissons ou que vous êtes inquiets car il/elle n’a pas l’air bien, même s’il/elle ne présente aucune fièvre, appelez immédiatement votre équipe de soins. N’attendez pas l’ouverture de la clinique. </a:t>
            </a:r>
          </a:p>
          <a:p>
            <a:pPr marL="171450" lvl="0" indent="-171450" algn="l" rtl="0">
              <a:buFont typeface="Arial" panose="020B0604020202020204" pitchFamily="34" charset="0"/>
              <a:buChar char="•"/>
            </a:pPr>
            <a:r>
              <a:rPr lang="fr-CA" dirty="0"/>
              <a:t>Si votre enfant tombe malade ou a de la fièvre, il pourrait devoir être admis à l’hôpital pour un traitement antibiotique et des soins. </a:t>
            </a: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i="1" dirty="0"/>
              <a:t>Remarque : Indiquez les numéros de téléphone de votre hôpital/clinique. Vous pourrez éliminer la couleur jaune de la fenêtre de texte une fois que vous aurez saisi les informations concernant votre hôpital.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Remarque : Indiquez les instructions en cas de fièvre de votre hôpital. Vous pourrez éliminer la couleur jaune de la fenêtre de texte une fois que vous aurez saisi les informations concernant votre hôpital.</a:t>
            </a:r>
          </a:p>
          <a:p>
            <a:pPr algn="l" rtl="0"/>
            <a:endParaRPr lang="en-US" i="1" baseline="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97758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buFont typeface="Arial" panose="020B0604020202020204" pitchFamily="34" charset="0"/>
              <a:buNone/>
            </a:pPr>
            <a:r>
              <a:rPr lang="fr-CA" b="1"/>
              <a:t>Prendre la température de votre enfant :</a:t>
            </a:r>
          </a:p>
          <a:p>
            <a:pPr marL="171450" lvl="0" indent="-171450" algn="l" rtl="0">
              <a:buFont typeface="Arial" panose="020B0604020202020204" pitchFamily="34" charset="0"/>
              <a:buChar char="•"/>
            </a:pPr>
            <a:r>
              <a:rPr lang="fr-CA"/>
              <a:t>Assurez-vous d’avoir un thermomètre qui fonctionne chez vous, et que vous savez comment l’utiliser. </a:t>
            </a:r>
          </a:p>
          <a:p>
            <a:pPr marL="171450" lvl="0" indent="-171450" algn="l" rtl="0">
              <a:buFont typeface="Arial" panose="020B0604020202020204" pitchFamily="34" charset="0"/>
              <a:buChar char="•"/>
            </a:pPr>
            <a:r>
              <a:rPr lang="fr-CA"/>
              <a:t>Prenez la température de votre enfant s’il est chaud au toucher ou s’il n’a pas l’air bien ou ne se sent pas bien. </a:t>
            </a:r>
          </a:p>
          <a:p>
            <a:pPr marL="171450" lvl="0" indent="-171450" algn="l" rtl="0">
              <a:buFont typeface="Arial" panose="020B0604020202020204" pitchFamily="34" charset="0"/>
              <a:buChar char="•"/>
            </a:pPr>
            <a:r>
              <a:rPr lang="fr-CA"/>
              <a:t>Prenez la température comme votre équipe de soins vous l’a enseigné. </a:t>
            </a:r>
          </a:p>
          <a:p>
            <a:pPr marL="171450" lvl="0" indent="-171450" algn="l" rtl="0">
              <a:buFont typeface="Arial" panose="020B0604020202020204" pitchFamily="34" charset="0"/>
              <a:buChar char="•"/>
            </a:pPr>
            <a:r>
              <a:rPr lang="fr-CA"/>
              <a:t>Ne prenez pas la température par voie rectale car cela pourrait causer des saignements ou une infection. </a:t>
            </a:r>
          </a:p>
          <a:p>
            <a:pPr lvl="0"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3573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1"/>
              <a:t>Effacez cette diapositive avant d’imprimer ou de visualiser avec un patient ou sa famille.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406071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CA" strike="noStrike">
                <a:effectLst>
                  <a:outerShdw blurRad="38100" dist="38100" dir="2700000" algn="tl">
                    <a:srgbClr val="000000">
                      <a:alpha val="43137"/>
                    </a:srgbClr>
                  </a:outerShdw>
                </a:effectLst>
              </a:rPr>
              <a:t>Appelez immédiatement votre équipe de soins si votre enfant a :</a:t>
            </a:r>
            <a:endParaRPr lang="en-US" strike="noStrike" dirty="0">
              <a:effectLst/>
            </a:endParaRPr>
          </a:p>
          <a:p>
            <a:pPr marL="285750" indent="-285750" rtl="0">
              <a:buFont typeface="Arial" panose="020B0604020202020204" pitchFamily="34" charset="0"/>
              <a:buChar char="•"/>
            </a:pPr>
            <a:r>
              <a:rPr lang="fr-CA"/>
              <a:t>Difficultés à respirer</a:t>
            </a:r>
          </a:p>
          <a:p>
            <a:pPr marL="285750" indent="-285750" rtl="0">
              <a:buFont typeface="Arial" panose="020B0604020202020204" pitchFamily="34" charset="0"/>
              <a:buChar char="•"/>
            </a:pPr>
            <a:r>
              <a:rPr lang="fr-CA"/>
              <a:t>des saignements qui ne s’arrêtent pas d’eux-mêmes dans les 5 à 10 minutes</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41534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trike="noStrike">
                <a:effectLst>
                  <a:outerShdw blurRad="38100" dist="38100" dir="2700000" algn="tl">
                    <a:srgbClr val="000000">
                      <a:alpha val="43137"/>
                    </a:srgbClr>
                  </a:outerShdw>
                </a:effectLst>
              </a:rPr>
              <a:t>Appelez immédiatement votre équipe de soins si votre enfant a :</a:t>
            </a:r>
            <a:endParaRPr lang="en-US" i="0" dirty="0"/>
          </a:p>
          <a:p>
            <a:pPr marL="171450" indent="-171450" algn="l" rtl="0">
              <a:buFont typeface="Arial" panose="020B0604020202020204" pitchFamily="34" charset="0"/>
              <a:buChar char="•"/>
            </a:pPr>
            <a:r>
              <a:rPr lang="fr-CA" i="0"/>
              <a:t>une modification du comportement, telle qu’une somnolence ou une irritabilité extrêmes, ou une incohérence des propos</a:t>
            </a:r>
          </a:p>
          <a:p>
            <a:pPr marL="171450" indent="-171450" algn="l" rtl="0">
              <a:buFont typeface="Arial" panose="020B0604020202020204" pitchFamily="34" charset="0"/>
              <a:buChar char="•"/>
            </a:pPr>
            <a:r>
              <a:rPr lang="fr-CA" i="0"/>
              <a:t>une modification soudaine de la vision</a:t>
            </a:r>
          </a:p>
          <a:p>
            <a:pPr marL="171450" indent="-171450" algn="l" rtl="0">
              <a:buFont typeface="Arial" panose="020B0604020202020204" pitchFamily="34" charset="0"/>
              <a:buChar char="•"/>
            </a:pPr>
            <a:r>
              <a:rPr lang="fr-CA" i="0"/>
              <a:t>des maux de tête intenses ou fréquents</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55701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trike="noStrike">
                <a:effectLst>
                  <a:outerShdw blurRad="38100" dist="38100" dir="2700000" algn="tl">
                    <a:srgbClr val="000000">
                      <a:alpha val="43137"/>
                    </a:srgbClr>
                  </a:outerShdw>
                </a:effectLst>
              </a:rPr>
              <a:t>Appelez immédiatement votre équipe de soins si votre enfant a :</a:t>
            </a:r>
            <a:endParaRPr lang="en-US" i="0" dirty="0"/>
          </a:p>
          <a:p>
            <a:pPr marL="171450" indent="-171450" algn="l" rtl="0">
              <a:buFont typeface="Arial" panose="020B0604020202020204" pitchFamily="34" charset="0"/>
              <a:buChar char="•"/>
            </a:pPr>
            <a:r>
              <a:rPr lang="fr-CA" i="0"/>
              <a:t>une nouvelle faiblesse du visage, d’un bras ou d’une jambe</a:t>
            </a:r>
          </a:p>
          <a:p>
            <a:pPr marL="171450" indent="-171450" algn="l" rtl="0">
              <a:buFont typeface="Arial" panose="020B0604020202020204" pitchFamily="34" charset="0"/>
              <a:buChar char="•"/>
            </a:pPr>
            <a:r>
              <a:rPr lang="fr-CA" i="0"/>
              <a:t>des douleurs non contrôlées par les médicaments prescrits</a:t>
            </a:r>
          </a:p>
          <a:p>
            <a:pPr marL="171450" indent="-171450" algn="l" rtl="0">
              <a:buFont typeface="Arial" panose="020B0604020202020204" pitchFamily="34" charset="0"/>
              <a:buChar char="•"/>
            </a:pPr>
            <a:r>
              <a:rPr lang="fr-CA" i="0"/>
              <a:t>Cassure ou fuite dans le cathéter veineux central</a:t>
            </a: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8536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trike="noStrike" dirty="0">
                <a:effectLst>
                  <a:outerShdw blurRad="38100" dist="38100" dir="2700000" algn="tl">
                    <a:srgbClr val="000000">
                      <a:alpha val="43137"/>
                    </a:srgbClr>
                  </a:outerShdw>
                </a:effectLst>
              </a:rPr>
              <a:t>Appelez immédiatement votre équipe de soins si votre enfant a :</a:t>
            </a:r>
            <a:endParaRPr lang="en-US" i="0" dirty="0"/>
          </a:p>
          <a:p>
            <a:pPr marL="171450" indent="-171450" algn="l" rtl="0">
              <a:buFont typeface="Arial" panose="020B0604020202020204" pitchFamily="34" charset="0"/>
              <a:buChar char="•"/>
            </a:pPr>
            <a:r>
              <a:rPr lang="fr-CA" i="0" dirty="0"/>
              <a:t>Vomissements ou diarrhée répétés</a:t>
            </a:r>
            <a:endParaRPr lang="en-US" i="0" dirty="0"/>
          </a:p>
          <a:p>
            <a:pPr marL="171450" indent="-171450" algn="l" rtl="0">
              <a:buFont typeface="Arial" panose="020B0604020202020204" pitchFamily="34" charset="0"/>
              <a:buChar char="•"/>
            </a:pPr>
            <a:r>
              <a:rPr lang="fr-CA" i="0" dirty="0"/>
              <a:t>une incapacité à boire des liquides</a:t>
            </a:r>
            <a:endParaRPr lang="en-US" i="0" dirty="0"/>
          </a:p>
          <a:p>
            <a:pPr marL="171450" indent="-171450" algn="l" rtl="0">
              <a:buFont typeface="Arial" panose="020B0604020202020204" pitchFamily="34" charset="0"/>
              <a:buChar char="•"/>
            </a:pPr>
            <a:r>
              <a:rPr lang="fr-CA" i="0" dirty="0"/>
              <a:t>ou a été exposé à la varicelle ou à l’herpès </a:t>
            </a:r>
            <a:r>
              <a:rPr lang="fr-CA" i="0" dirty="0" err="1"/>
              <a:t>zoster</a:t>
            </a:r>
            <a:endParaRPr lang="fr-CA" i="0" dirty="0"/>
          </a:p>
          <a:p>
            <a:pPr marL="0" indent="0" algn="l" rtl="0">
              <a:buFont typeface="Arial" panose="020B0604020202020204" pitchFamily="34" charset="0"/>
              <a:buNone/>
            </a:pPr>
            <a:endParaRPr lang="en-US" i="0" baseline="0" dirty="0"/>
          </a:p>
          <a:p>
            <a:pPr marL="0" indent="0" algn="l" rtl="0">
              <a:buFont typeface="Arial" panose="020B0604020202020204" pitchFamily="34" charset="0"/>
              <a:buNone/>
            </a:pPr>
            <a:r>
              <a:rPr lang="fr-CA" i="0" dirty="0"/>
              <a:t>Pour l’un quelconque de ces problèmes, souvenez-vous d’appeler immédiatement votre équipe de soins. N’attendez pas l’ouverture de la clinique!</a:t>
            </a: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94243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Wingdings" panose="05000000000000000000" pitchFamily="2" charset="2"/>
              <a:buNone/>
            </a:pPr>
            <a:r>
              <a:rPr lang="fr-CA" sz="1200" b="1">
                <a:latin typeface="Calibri" pitchFamily="34" charset="0"/>
              </a:rPr>
              <a:t>Si vous hésitez ou si vous êtes inquiets sur </a:t>
            </a:r>
            <a:r>
              <a:rPr lang="fr-CA" sz="1200" b="1" i="1">
                <a:latin typeface="Calibri" pitchFamily="34" charset="0"/>
              </a:rPr>
              <a:t>quoi que ce soit</a:t>
            </a:r>
            <a:r>
              <a:rPr lang="fr-CA" sz="1200" b="1">
                <a:latin typeface="Calibri" pitchFamily="34" charset="0"/>
              </a:rPr>
              <a:t>, il vaut mieux appeler que ne pas appeler!</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602692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Visites aux urgences (SU)</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votre enfant a de la fièvre ou pour tout autre type d’urgence, votre équipe de soins pourra vous dire de vous rendre aux urgences.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Lorsque vous arrivez aux urgences, dites-leur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type de cancer de votre enfant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date du traitement le plus récent de votre enfant contre le cancer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votre enfant doit être examiné immédiatement en raison d’une fièvre et qu’on doit lui administrer rapidement des antibiotiques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votre enfant ne peut pas attendre dans une salle avec d’autres personnes qui pourraient être malades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votre enfant ne peut pas recevoir de lavement, de suppositoire ou de prise de température rectale</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Demandez à votre équipe de soins une lettre qui explique le diagnostic de votre enfant et ses besoins éventuels aux urgences. Apportez cette lettre avec vous à chaque fois que vous emmenez votre enfant aux urgences.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Emportez la page de l’Aperçu du traitement avec vous lorsque vous vous rendez aux urgences.</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154322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Gestion des symptômes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Notre objectif est la sécurité de votre enfant et son bien-être autant que possible pendant le traitement. En comprenant les effets secondaires du traitement, vous saurez comment soutenir votre enfant et quand appeler l’équipe de soins pour lui demander de l’aide. Il est TOUJOURS judicieux de demander de l’aide si votre enfant ne se sent pas bien ou se sent mal à l’aise, que votre enfant soit à l’hôpital ou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Dans les prochaines diapositives, nous allons évoquer certains effets secondaires du traitement et la façon de gérer les symptômes.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39307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Saignements et fatigue intense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La chimiothérapie peut faire baisser la numération globulaire de votre enfant. Cela peut causer des saignements ou un état de fatigue intense chez votre enfant.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Appelez votre équipe de soins si votre enfant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se sent très fatigué</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est pâle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se plaint de maux de tête ou de vertiges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 plus d’ecchymoses que d’habitude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présente de petits points rouges sur la peau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 des saignements de nez, des gencives ou autour du cathéter veineux central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Appelez immédiatement votre équipe de soins si votre enfant a des saignements qui ne s’arrêtent pas d’eux-mêmes au bout de 5 à 10 minutes.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843807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Pour prévenir les saignements : </a:t>
            </a:r>
            <a:endParaRPr lang="en-US" b="1"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éviter les jeux violents et les sports de contact</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utilisez une brosse à dents souple </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évitez de donner à votre de l’aspirine ou de l’ibuprofène pendant les périodes où ses numérations globulaires sont faibles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076491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a:t>
            </a:r>
            <a:r>
              <a:rPr lang="fr-CA" b="1" dirty="0"/>
              <a:t>douleurs</a:t>
            </a:r>
            <a:r>
              <a:rPr lang="fr-CA" dirty="0"/>
              <a:t> chez les enfants atteints de cancer peuvent avoir de nombreuses causes. Les cellules cancéreuses du corps peuvent causer des douleurs osseuses ou des tissus. Certains effets secondaires des traitements contre le cancer, tels que les ulcères buccaux ou les lésions cutanées, peuvent être douloureux. Les suites de certaines chirurgies peuvent également être douloureuses.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Appelez votre équipe de soins si votre enfant a :</a:t>
            </a:r>
            <a:endParaRPr lang="en-US"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douleur nouvelle ou croissante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douleur qui ne s’améliore pas malgré les analgésiques qui vous ont été donnés pour les utiliser à la maison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12443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457">
              <a:defRPr/>
            </a:pPr>
            <a:r>
              <a:rPr lang="en-US" b="1" dirty="0" err="1"/>
              <a:t>L’Application</a:t>
            </a:r>
            <a:r>
              <a:rPr lang="en-US" b="1" dirty="0"/>
              <a:t> </a:t>
            </a:r>
            <a:r>
              <a:rPr lang="en-US" b="1" i="1" dirty="0"/>
              <a:t>COG KidsCare</a:t>
            </a:r>
          </a:p>
          <a:p>
            <a:pPr lvl="1">
              <a:buClr>
                <a:schemeClr val="accent2"/>
              </a:buClr>
              <a:buSzPct val="115000"/>
              <a:buFont typeface="Wingdings" pitchFamily="2" charset="2"/>
              <a:buChar char="§"/>
            </a:pPr>
            <a:r>
              <a:rPr lang="en-US" sz="1200" b="0" i="0" dirty="0" err="1">
                <a:solidFill>
                  <a:srgbClr val="006579"/>
                </a:solidFill>
                <a:effectLst/>
                <a:latin typeface="Arial" panose="020B0604020202020204" pitchFamily="34" charset="0"/>
                <a:cs typeface="Arial" panose="020B0604020202020204" pitchFamily="34" charset="0"/>
              </a:rPr>
              <a:t>Téléchargez</a:t>
            </a:r>
            <a:r>
              <a:rPr lang="en-US" sz="1200" b="0" i="0" dirty="0">
                <a:solidFill>
                  <a:srgbClr val="006579"/>
                </a:solidFill>
                <a:effectLst/>
                <a:latin typeface="Arial" panose="020B0604020202020204" pitchFamily="34" charset="0"/>
                <a:cs typeface="Arial" panose="020B0604020202020204" pitchFamily="34" charset="0"/>
              </a:rPr>
              <a:t> </a:t>
            </a:r>
            <a:r>
              <a:rPr lang="en-US" sz="1200" b="0" i="0" dirty="0" err="1">
                <a:solidFill>
                  <a:srgbClr val="006579"/>
                </a:solidFill>
                <a:effectLst/>
                <a:latin typeface="Arial" panose="020B0604020202020204" pitchFamily="34" charset="0"/>
                <a:cs typeface="Arial" panose="020B0604020202020204" pitchFamily="34" charset="0"/>
              </a:rPr>
              <a:t>l'application</a:t>
            </a:r>
            <a:r>
              <a:rPr lang="en-US" sz="1200" b="0" i="0" dirty="0">
                <a:solidFill>
                  <a:srgbClr val="006579"/>
                </a:solidFill>
                <a:effectLst/>
                <a:latin typeface="Arial" panose="020B0604020202020204" pitchFamily="34" charset="0"/>
                <a:cs typeface="Arial" panose="020B0604020202020204" pitchFamily="34" charset="0"/>
              </a:rPr>
              <a:t> </a:t>
            </a:r>
            <a:r>
              <a:rPr lang="en-US" sz="1200" b="0" i="1" dirty="0">
                <a:solidFill>
                  <a:srgbClr val="006579"/>
                </a:solidFill>
                <a:effectLst/>
                <a:latin typeface="Arial" panose="020B0604020202020204" pitchFamily="34" charset="0"/>
                <a:cs typeface="Arial" panose="020B0604020202020204" pitchFamily="34" charset="0"/>
              </a:rPr>
              <a:t>COG KidsCare </a:t>
            </a:r>
            <a:r>
              <a:rPr lang="en-US" sz="1200" b="0" i="0" dirty="0" err="1">
                <a:solidFill>
                  <a:srgbClr val="006579"/>
                </a:solidFill>
                <a:effectLst/>
                <a:latin typeface="Arial" panose="020B0604020202020204" pitchFamily="34" charset="0"/>
                <a:cs typeface="Arial" panose="020B0604020202020204" pitchFamily="34" charset="0"/>
              </a:rPr>
              <a:t>depuis</a:t>
            </a:r>
            <a:r>
              <a:rPr lang="en-US" sz="1200" b="0" i="0" dirty="0">
                <a:solidFill>
                  <a:srgbClr val="006579"/>
                </a:solidFill>
                <a:effectLst/>
                <a:latin typeface="Arial" panose="020B0604020202020204" pitchFamily="34" charset="0"/>
                <a:cs typeface="Arial" panose="020B0604020202020204" pitchFamily="34" charset="0"/>
              </a:rPr>
              <a:t> </a:t>
            </a:r>
            <a:r>
              <a:rPr lang="en-US" sz="1200" b="0" i="0" dirty="0" err="1">
                <a:solidFill>
                  <a:srgbClr val="006579"/>
                </a:solidFill>
                <a:effectLst/>
                <a:latin typeface="Arial" panose="020B0604020202020204" pitchFamily="34" charset="0"/>
                <a:cs typeface="Arial" panose="020B0604020202020204" pitchFamily="34" charset="0"/>
              </a:rPr>
              <a:t>l'App</a:t>
            </a:r>
            <a:r>
              <a:rPr lang="en-US" sz="1200" b="0" i="0" dirty="0">
                <a:solidFill>
                  <a:srgbClr val="006579"/>
                </a:solidFill>
                <a:effectLst/>
                <a:latin typeface="Arial" panose="020B0604020202020204" pitchFamily="34" charset="0"/>
                <a:cs typeface="Arial" panose="020B0604020202020204" pitchFamily="34" charset="0"/>
              </a:rPr>
              <a:t> Store </a:t>
            </a:r>
            <a:r>
              <a:rPr lang="en-US" sz="1200" b="0" i="0" dirty="0" err="1">
                <a:solidFill>
                  <a:srgbClr val="006579"/>
                </a:solidFill>
                <a:effectLst/>
                <a:latin typeface="Arial" panose="020B0604020202020204" pitchFamily="34" charset="0"/>
                <a:cs typeface="Arial" panose="020B0604020202020204" pitchFamily="34" charset="0"/>
              </a:rPr>
              <a:t>d'Apple</a:t>
            </a:r>
            <a:r>
              <a:rPr lang="en-US" sz="1200" b="0" i="0" dirty="0">
                <a:solidFill>
                  <a:srgbClr val="006579"/>
                </a:solidFill>
                <a:effectLst/>
                <a:latin typeface="Arial" panose="020B0604020202020204" pitchFamily="34" charset="0"/>
                <a:cs typeface="Arial" panose="020B0604020202020204" pitchFamily="34" charset="0"/>
              </a:rPr>
              <a:t> (pour les iPhones) </a:t>
            </a:r>
            <a:r>
              <a:rPr lang="en-US" sz="1200" b="0" i="0" dirty="0" err="1">
                <a:solidFill>
                  <a:srgbClr val="006579"/>
                </a:solidFill>
                <a:effectLst/>
                <a:latin typeface="Arial" panose="020B0604020202020204" pitchFamily="34" charset="0"/>
                <a:cs typeface="Arial" panose="020B0604020202020204" pitchFamily="34" charset="0"/>
              </a:rPr>
              <a:t>ou</a:t>
            </a:r>
            <a:r>
              <a:rPr lang="en-US" sz="1200" b="0" i="0" dirty="0">
                <a:solidFill>
                  <a:srgbClr val="006579"/>
                </a:solidFill>
                <a:effectLst/>
                <a:latin typeface="Arial" panose="020B0604020202020204" pitchFamily="34" charset="0"/>
                <a:cs typeface="Arial" panose="020B0604020202020204" pitchFamily="34" charset="0"/>
              </a:rPr>
              <a:t> </a:t>
            </a:r>
            <a:r>
              <a:rPr lang="en-US" sz="1200" b="0" i="0" dirty="0" err="1">
                <a:solidFill>
                  <a:srgbClr val="006579"/>
                </a:solidFill>
                <a:effectLst/>
                <a:latin typeface="Arial" panose="020B0604020202020204" pitchFamily="34" charset="0"/>
                <a:cs typeface="Arial" panose="020B0604020202020204" pitchFamily="34" charset="0"/>
              </a:rPr>
              <a:t>depuis</a:t>
            </a:r>
            <a:r>
              <a:rPr lang="en-US" sz="1200" b="0" i="0" dirty="0">
                <a:solidFill>
                  <a:srgbClr val="006579"/>
                </a:solidFill>
                <a:effectLst/>
                <a:latin typeface="Arial" panose="020B0604020202020204" pitchFamily="34" charset="0"/>
                <a:cs typeface="Arial" panose="020B0604020202020204" pitchFamily="34" charset="0"/>
              </a:rPr>
              <a:t> Google Play (pour les </a:t>
            </a:r>
            <a:r>
              <a:rPr lang="en-US" sz="1200" b="0" i="0" dirty="0" err="1">
                <a:solidFill>
                  <a:srgbClr val="006579"/>
                </a:solidFill>
                <a:effectLst/>
                <a:latin typeface="Arial" panose="020B0604020202020204" pitchFamily="34" charset="0"/>
                <a:cs typeface="Arial" panose="020B0604020202020204" pitchFamily="34" charset="0"/>
              </a:rPr>
              <a:t>téléphones</a:t>
            </a:r>
            <a:r>
              <a:rPr lang="en-US" sz="1200" b="0" i="0" dirty="0">
                <a:solidFill>
                  <a:srgbClr val="006579"/>
                </a:solidFill>
                <a:effectLst/>
                <a:latin typeface="Arial" panose="020B0604020202020204" pitchFamily="34" charset="0"/>
                <a:cs typeface="Arial" panose="020B0604020202020204" pitchFamily="34" charset="0"/>
              </a:rPr>
              <a:t> Android).</a:t>
            </a:r>
            <a:endParaRPr lang="en-US" sz="1200" dirty="0">
              <a:solidFill>
                <a:srgbClr val="006579"/>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3</a:t>
            </a:fld>
            <a:endParaRPr lang="en-US"/>
          </a:p>
        </p:txBody>
      </p:sp>
    </p:spTree>
    <p:extLst>
      <p:ext uri="{BB962C8B-B14F-4D97-AF65-F5344CB8AC3E}">
        <p14:creationId xmlns:p14="http://schemas.microsoft.com/office/powerpoint/2010/main" val="3783142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Nausées, vomissements et diarrhée</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La thérapie contre le cancer peut causer des nausées, des vomissements et de la diarrhée (selles fréquentes et aqueuses).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Vous pouvez être envoyé(e)s chez vous avec des médicaments à administrer à votre enfant pour soulager ses nausées et ses vomissements ou sa diarrhée. Respectez scrupuleusement les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votre enfant a des nausées, des vomissements ou de la diarrhée, vous pouvez également lui proposer de petites gorgées de liquides clairs et frais ou de petites bouchées d’aliments qui sont faciles à digérer, tels que des biscuits salés ou du riz.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351976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Déshydratation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vomissements et la diarrhée peuvent faire courir à votre enfant un risque de déshydratation (trop peu de liquide dans le corps).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Appelez votre équipe de soins si votre enfant présente des signes de déshydratation, en particulier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bouche ou les lèvres sèches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pas de larmes lorsqu’il/elle pleure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urine moins fréquente que d’habitude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urine foncée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des vomissements ou une diarrhée fréquents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incapacité à boire des liquides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565354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lvl="0" indent="0" rtl="0">
              <a:lnSpc>
                <a:spcPct val="100000"/>
              </a:lnSpc>
              <a:spcBef>
                <a:spcPts val="0"/>
              </a:spcBef>
              <a:buClrTx/>
              <a:buNone/>
              <a:defRPr/>
            </a:pPr>
            <a:r>
              <a:rPr lang="fr-CA" b="0" dirty="0"/>
              <a:t>La </a:t>
            </a:r>
            <a:r>
              <a:rPr lang="fr-CA" b="1" dirty="0"/>
              <a:t>constipation</a:t>
            </a:r>
            <a:r>
              <a:rPr lang="fr-CA" b="0" dirty="0"/>
              <a:t> survient </a:t>
            </a:r>
            <a:r>
              <a:rPr lang="fr-CA" dirty="0"/>
              <a:t>lorsqu’un enfant a des selles (excréments) dures qui ont lieu moins souvent que d’habitude. </a:t>
            </a:r>
          </a:p>
          <a:p>
            <a:pPr marL="171450" lvl="0" indent="-171450" rtl="0">
              <a:lnSpc>
                <a:spcPct val="100000"/>
              </a:lnSpc>
              <a:spcBef>
                <a:spcPts val="0"/>
              </a:spcBef>
              <a:buClrTx/>
              <a:buFont typeface="Arial" panose="020B0604020202020204" pitchFamily="34" charset="0"/>
              <a:buChar char="•"/>
              <a:defRPr/>
            </a:pPr>
            <a:r>
              <a:rPr lang="fr-CA" dirty="0"/>
              <a:t>La chimiothérapie (telle que la vincristine) et d’autres médicaments (tels que les analgésiques) peuvent provoquer de la constipation. </a:t>
            </a:r>
          </a:p>
          <a:p>
            <a:pPr marL="171450" lvl="0" indent="-171450" rtl="0">
              <a:lnSpc>
                <a:spcPct val="100000"/>
              </a:lnSpc>
              <a:spcBef>
                <a:spcPts val="0"/>
              </a:spcBef>
              <a:buClrTx/>
              <a:buFont typeface="Arial" panose="020B0604020202020204" pitchFamily="34" charset="0"/>
              <a:buChar char="•"/>
              <a:defRPr/>
            </a:pPr>
            <a:r>
              <a:rPr lang="fr-CA" dirty="0"/>
              <a:t>Suivez les instructions pour tous les médicaments que l’on vous donne contre la constipation à la maison. </a:t>
            </a:r>
          </a:p>
          <a:p>
            <a:pPr marL="0" lvl="0" indent="0" rtl="0">
              <a:lnSpc>
                <a:spcPct val="100000"/>
              </a:lnSpc>
              <a:spcBef>
                <a:spcPts val="0"/>
              </a:spcBef>
              <a:buClrTx/>
              <a:buNone/>
              <a:defRPr/>
            </a:pPr>
            <a:endParaRPr lang="en-US" dirty="0"/>
          </a:p>
          <a:p>
            <a:pPr marL="0" lvl="0" indent="0" rtl="0">
              <a:lnSpc>
                <a:spcPct val="100000"/>
              </a:lnSpc>
              <a:spcBef>
                <a:spcPts val="0"/>
              </a:spcBef>
              <a:buClrTx/>
              <a:buNone/>
              <a:defRPr/>
            </a:pPr>
            <a:r>
              <a:rPr lang="fr-CA" dirty="0"/>
              <a:t>Appelez votre équipe de soins si votre enfant a : </a:t>
            </a:r>
          </a:p>
          <a:p>
            <a:pPr marL="171450" lvl="0" indent="-171450" rtl="0">
              <a:lnSpc>
                <a:spcPct val="100000"/>
              </a:lnSpc>
              <a:spcBef>
                <a:spcPts val="0"/>
              </a:spcBef>
              <a:buClrTx/>
              <a:buFont typeface="Arial" panose="020B0604020202020204" pitchFamily="34" charset="0"/>
              <a:buChar char="•"/>
              <a:defRPr/>
            </a:pPr>
            <a:r>
              <a:rPr lang="fr-CA" dirty="0"/>
              <a:t>une modification des habitudes d’évacuation des selles (pas aussi souvent, pas autant) </a:t>
            </a:r>
          </a:p>
          <a:p>
            <a:pPr marL="171450" lvl="0" indent="-171450" rtl="0">
              <a:lnSpc>
                <a:spcPct val="100000"/>
              </a:lnSpc>
              <a:spcBef>
                <a:spcPts val="0"/>
              </a:spcBef>
              <a:buClrTx/>
              <a:buFont typeface="Arial" panose="020B0604020202020204" pitchFamily="34" charset="0"/>
              <a:buChar char="•"/>
              <a:defRPr/>
            </a:pPr>
            <a:r>
              <a:rPr lang="fr-CA" dirty="0"/>
              <a:t>des douleurs lorsqu’il/elle va a la selle </a:t>
            </a:r>
          </a:p>
          <a:p>
            <a:pPr marL="171450" lvl="0" indent="-171450" rtl="0">
              <a:lnSpc>
                <a:spcPct val="100000"/>
              </a:lnSpc>
              <a:spcBef>
                <a:spcPts val="0"/>
              </a:spcBef>
              <a:buClrTx/>
              <a:buFont typeface="Arial" panose="020B0604020202020204" pitchFamily="34" charset="0"/>
              <a:buChar char="•"/>
              <a:defRPr/>
            </a:pPr>
            <a:r>
              <a:rPr lang="fr-CA" dirty="0"/>
              <a:t>des selles dures même après avoir pris des médicaments contre la constipation </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400180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lvl="0" indent="0" rtl="0">
              <a:spcBef>
                <a:spcPts val="0"/>
              </a:spcBef>
              <a:spcAft>
                <a:spcPts val="1200"/>
              </a:spcAft>
              <a:buClrTx/>
              <a:buFont typeface="Arial" panose="020B0604020202020204" pitchFamily="34" charset="0"/>
              <a:buNone/>
              <a:defRPr/>
            </a:pPr>
            <a:r>
              <a:rPr lang="fr-CA" sz="1200" b="1" dirty="0"/>
              <a:t>Perte des cheveux :</a:t>
            </a:r>
          </a:p>
          <a:p>
            <a:pPr marL="171450" lvl="0" indent="-171450" rtl="0">
              <a:spcBef>
                <a:spcPts val="0"/>
              </a:spcBef>
              <a:spcAft>
                <a:spcPts val="1200"/>
              </a:spcAft>
              <a:buClrTx/>
              <a:buFont typeface="Arial" panose="020B0604020202020204" pitchFamily="34" charset="0"/>
              <a:buChar char="•"/>
              <a:defRPr/>
            </a:pPr>
            <a:r>
              <a:rPr lang="fr-CA" sz="1200" dirty="0"/>
              <a:t>Certains types de traitements du cancer peuvent causer une perte ou une raréfaction des cheveux. </a:t>
            </a:r>
          </a:p>
          <a:p>
            <a:pPr marL="171450" lvl="0" indent="-171450" rtl="0">
              <a:spcBef>
                <a:spcPts val="0"/>
              </a:spcBef>
              <a:spcAft>
                <a:spcPts val="1200"/>
              </a:spcAft>
              <a:buClrTx/>
              <a:buFont typeface="Arial" panose="020B0604020202020204" pitchFamily="34" charset="0"/>
              <a:buChar char="•"/>
              <a:defRPr/>
            </a:pPr>
            <a:r>
              <a:rPr lang="fr-CA" sz="1200" dirty="0"/>
              <a:t>La perte de cheveux est différente pour chaque enfant, mais peut commencer dès 7 à 10 jours après le début du traitement. Les poils d’autres parties du corps peuvent également être affectés. </a:t>
            </a:r>
          </a:p>
          <a:p>
            <a:pPr marL="171450" lvl="0" indent="-171450" rtl="0">
              <a:spcBef>
                <a:spcPts val="0"/>
              </a:spcBef>
              <a:spcAft>
                <a:spcPts val="1200"/>
              </a:spcAft>
              <a:buClrTx/>
              <a:buFont typeface="Arial" panose="020B0604020202020204" pitchFamily="34" charset="0"/>
              <a:buChar char="•"/>
              <a:defRPr/>
            </a:pPr>
            <a:r>
              <a:rPr lang="fr-CA" sz="1200" dirty="0"/>
              <a:t>Certains enfants et certains parents préfèrent couper les cheveux aussi courts que possible lorsqu’ils commencent à tomber. </a:t>
            </a:r>
          </a:p>
          <a:p>
            <a:pPr marL="171450" lvl="0" indent="-171450" rtl="0">
              <a:spcBef>
                <a:spcPts val="0"/>
              </a:spcBef>
              <a:spcAft>
                <a:spcPts val="1200"/>
              </a:spcAft>
              <a:buClrTx/>
              <a:buFont typeface="Arial" panose="020B0604020202020204" pitchFamily="34" charset="0"/>
              <a:buChar char="•"/>
              <a:defRPr/>
            </a:pPr>
            <a:r>
              <a:rPr lang="fr-CA" sz="1200" dirty="0"/>
              <a:t>Les cheveux repoussent généralement lorsque les traitements du cancer deviennent plus légers, ou lorsque le traitement est terminé.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486286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34</a:t>
            </a:fld>
            <a:endParaRPr lang="en-US"/>
          </a:p>
        </p:txBody>
      </p:sp>
    </p:spTree>
    <p:extLst>
      <p:ext uri="{BB962C8B-B14F-4D97-AF65-F5344CB8AC3E}">
        <p14:creationId xmlns:p14="http://schemas.microsoft.com/office/powerpoint/2010/main" val="1767010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dirty="0">
                <a:solidFill>
                  <a:srgbClr val="4F81BD"/>
                </a:solidFill>
                <a:effectLst/>
                <a:latin typeface="Calibri" panose="020F0502020204030204" pitchFamily="34" charset="0"/>
              </a:rPr>
              <a:t>Bon nombre d’enfants atteints d’un cancer sont fatigués pendant et après leur traitement. Pour décrire leur fatigue, les enfants peuvent dire qu’ils sont fatigués ou qu’ils se sentent faibles. Les enfants ont également décrit la fatigue comme un manque d'énergie pour faire les choses qu'ils aiment, ou même pour parler et être avec d'autres personnes. La fatigue peut avoir plusieurs causes : </a:t>
            </a:r>
          </a:p>
          <a:p>
            <a:endParaRPr lang="en-US" sz="1000" kern="1200" dirty="0">
              <a:solidFill>
                <a:schemeClr val="tx1"/>
              </a:solidFill>
              <a:effectLst/>
              <a:latin typeface="+mn-lt"/>
              <a:ea typeface="+mn-ea"/>
              <a:cs typeface="+mn-cs"/>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le traitement contre le cancer (chirurgie, chimiothérapie ou radiothérapie) ; </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une formule sanguine basse ; </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une alimentation insuffisante ; </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de la fièvre ; </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des douleurs ; </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le manque de sommeil ; </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un sommeil de mauvaise qualité ; </a:t>
            </a: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les </a:t>
            </a:r>
            <a:r>
              <a:rPr lang="fr-CA" dirty="0">
                <a:solidFill>
                  <a:schemeClr val="tx2">
                    <a:lumMod val="75000"/>
                  </a:schemeClr>
                </a:solidFill>
              </a:rPr>
              <a:t>médicaments</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l’inquiétude ou la dépression ; </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l’envie de trop en faire ; </a:t>
            </a:r>
            <a:endParaRPr lang="fr-F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FR" sz="1200" b="0" i="0" dirty="0">
                <a:solidFill>
                  <a:srgbClr val="4F81BD"/>
                </a:solidFill>
                <a:effectLst/>
                <a:latin typeface="Calibri" panose="020F0502020204030204" pitchFamily="34" charset="0"/>
              </a:rPr>
              <a:t>  le manque d’activité physique. </a:t>
            </a:r>
            <a:endParaRPr lang="fr-FR" sz="12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795196B-8AA7-40ED-88D9-D03806927C3B}" type="slidenum">
              <a:rPr lang="en-US" smtClean="0"/>
              <a:t>35</a:t>
            </a:fld>
            <a:endParaRPr lang="en-US"/>
          </a:p>
        </p:txBody>
      </p:sp>
    </p:spTree>
    <p:extLst>
      <p:ext uri="{BB962C8B-B14F-4D97-AF65-F5344CB8AC3E}">
        <p14:creationId xmlns:p14="http://schemas.microsoft.com/office/powerpoint/2010/main" val="538681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dirty="0">
                <a:solidFill>
                  <a:srgbClr val="4F81BD"/>
                </a:solidFill>
                <a:effectLst/>
                <a:latin typeface="Calibri" panose="020F0502020204030204" pitchFamily="34" charset="0"/>
              </a:rPr>
              <a:t>Si votre enfant est fatigué, prévenez votre médecin. Vous pouvez aider votre enfant de nombreuses façons.  </a:t>
            </a:r>
          </a:p>
          <a:p>
            <a:pPr marL="171450" indent="-171450">
              <a:buFont typeface="Arial" panose="020B0604020202020204" pitchFamily="34" charset="0"/>
              <a:buChar char="•"/>
            </a:pPr>
            <a:r>
              <a:rPr lang="fr-FR" sz="1800" b="0" i="0" dirty="0">
                <a:solidFill>
                  <a:srgbClr val="4F81BD"/>
                </a:solidFill>
                <a:effectLst/>
                <a:latin typeface="Calibri" panose="020F0502020204030204" pitchFamily="34" charset="0"/>
              </a:rPr>
              <a:t>Lorsque cela est possible, encouragez-le à pratiquer une activité physique chaque jour.  </a:t>
            </a:r>
          </a:p>
          <a:p>
            <a:pPr marL="171450" indent="-171450">
              <a:buFont typeface="Arial" panose="020B0604020202020204" pitchFamily="34" charset="0"/>
              <a:buChar char="•"/>
            </a:pPr>
            <a:r>
              <a:rPr lang="fr-FR" sz="1800" b="0" i="0" dirty="0">
                <a:solidFill>
                  <a:srgbClr val="4F81BD"/>
                </a:solidFill>
                <a:effectLst/>
                <a:latin typeface="Calibri" panose="020F0502020204030204" pitchFamily="34" charset="0"/>
              </a:rPr>
              <a:t>Un physiothérapeute peut proposer un programme d’exercices qui permettra à votre enfant d’améliorer sa force et son endurance. </a:t>
            </a:r>
          </a:p>
          <a:p>
            <a:pPr marL="171450" indent="-171450">
              <a:buFont typeface="Arial" panose="020B0604020202020204" pitchFamily="34" charset="0"/>
              <a:buChar char="•"/>
            </a:pPr>
            <a:r>
              <a:rPr lang="fr-FR" sz="1800" b="0" i="0" dirty="0">
                <a:solidFill>
                  <a:srgbClr val="4F81BD"/>
                </a:solidFill>
                <a:effectLst/>
                <a:latin typeface="Calibri" panose="020F0502020204030204" pitchFamily="34" charset="0"/>
              </a:rPr>
              <a:t>Si votre enfant n’a pas beaucoup d’appétit, proposez-lui des aliments sains toutes les deux ou trois heures quand qu’il est réveillé. </a:t>
            </a:r>
          </a:p>
          <a:p>
            <a:pPr marL="171450" indent="-171450">
              <a:buFont typeface="Arial" panose="020B0604020202020204" pitchFamily="34" charset="0"/>
              <a:buChar char="•"/>
            </a:pPr>
            <a:r>
              <a:rPr lang="fr-FR" sz="1800" b="0" i="0" dirty="0">
                <a:solidFill>
                  <a:srgbClr val="4F81BD"/>
                </a:solidFill>
                <a:effectLst/>
                <a:latin typeface="Calibri" panose="020F0502020204030204" pitchFamily="34" charset="0"/>
              </a:rPr>
              <a:t>Essayez de lui faire prendre les collations les plus nourrissantes possibles. Demandez conseil à votre diététiste. </a:t>
            </a:r>
          </a:p>
          <a:p>
            <a:pPr marL="171450" indent="-171450">
              <a:buFont typeface="Arial" panose="020B0604020202020204" pitchFamily="34" charset="0"/>
              <a:buChar char="•"/>
            </a:pPr>
            <a:r>
              <a:rPr lang="fr-FR" sz="1800" b="0" i="0" dirty="0">
                <a:solidFill>
                  <a:srgbClr val="4F81BD"/>
                </a:solidFill>
                <a:effectLst/>
                <a:latin typeface="Calibri" panose="020F0502020204030204" pitchFamily="34" charset="0"/>
              </a:rPr>
              <a:t>Évitez de lui donner de la caféine: cela inclut le thé, le café, les sodas et les boissons énergisantes. </a:t>
            </a:r>
          </a:p>
          <a:p>
            <a:pPr marL="171450" indent="-171450">
              <a:buFont typeface="Arial" panose="020B0604020202020204" pitchFamily="34" charset="0"/>
              <a:buChar char="•"/>
            </a:pPr>
            <a:r>
              <a:rPr lang="fr-FR" sz="1800" b="0" i="0" dirty="0">
                <a:solidFill>
                  <a:srgbClr val="4F81BD"/>
                </a:solidFill>
                <a:effectLst/>
                <a:latin typeface="Calibri" panose="020F0502020204030204" pitchFamily="34" charset="0"/>
              </a:rPr>
              <a:t>Instaurez un rituel au moment du coucher et assurez-vous que votre enfant dorme beaucoup la nuit. </a:t>
            </a:r>
          </a:p>
          <a:p>
            <a:pPr lvl="1"/>
            <a:r>
              <a:rPr lang="fr-FR" sz="1800" b="0" i="0" dirty="0">
                <a:solidFill>
                  <a:srgbClr val="4F81BD"/>
                </a:solidFill>
                <a:effectLst/>
                <a:latin typeface="Calibri" panose="020F0502020204030204" pitchFamily="34" charset="0"/>
              </a:rPr>
              <a:t>Heures de sommeil recommandées pour les enfants en bonne santé : </a:t>
            </a:r>
          </a:p>
          <a:p>
            <a:pPr marL="742950" lvl="1" indent="-285750">
              <a:buFont typeface="Arial" panose="020B0604020202020204" pitchFamily="34" charset="0"/>
              <a:buChar char="•"/>
            </a:pPr>
            <a:r>
              <a:rPr lang="fr-FR" sz="1800" b="0" i="0" kern="1200" dirty="0">
                <a:solidFill>
                  <a:srgbClr val="4F81BD"/>
                </a:solidFill>
                <a:effectLst/>
                <a:latin typeface="Calibri" panose="020F0502020204030204" pitchFamily="34" charset="0"/>
                <a:ea typeface="+mn-ea"/>
                <a:cs typeface="+mn-cs"/>
              </a:rPr>
              <a:t>	3</a:t>
            </a:r>
            <a:r>
              <a:rPr lang="fr-FR" b="0" i="0" dirty="0">
                <a:solidFill>
                  <a:srgbClr val="4F81BD"/>
                </a:solidFill>
                <a:effectLst/>
                <a:latin typeface="WordVisi_MSFontService"/>
              </a:rPr>
              <a:t>-5 ans : 10-13 heures/nuit</a:t>
            </a:r>
          </a:p>
          <a:p>
            <a:pPr marL="742950" lvl="1" indent="-285750">
              <a:buFont typeface="Arial" panose="020B0604020202020204" pitchFamily="34" charset="0"/>
              <a:buChar char="•"/>
            </a:pPr>
            <a:r>
              <a:rPr lang="fr-FR" sz="1200" b="0" i="0" kern="1200" dirty="0">
                <a:solidFill>
                  <a:srgbClr val="4F81BD"/>
                </a:solidFill>
                <a:effectLst/>
                <a:latin typeface="WordVisi_MSFontService"/>
                <a:ea typeface="+mn-ea"/>
                <a:cs typeface="+mn-cs"/>
              </a:rPr>
              <a:t>    </a:t>
            </a:r>
            <a:r>
              <a:rPr lang="fr-FR" sz="1800" b="0" i="0" dirty="0">
                <a:solidFill>
                  <a:srgbClr val="4F81BD"/>
                </a:solidFill>
                <a:effectLst/>
                <a:latin typeface="Calibri" panose="020F0502020204030204" pitchFamily="34" charset="0"/>
              </a:rPr>
              <a:t>6-13 ans : 9-12 heures/nuit </a:t>
            </a:r>
          </a:p>
          <a:p>
            <a:pPr marL="742950" lvl="1" indent="-285750">
              <a:buFont typeface="Arial" panose="020B0604020202020204" pitchFamily="34" charset="0"/>
              <a:buChar char="•"/>
            </a:pPr>
            <a:r>
              <a:rPr lang="fr-FR" sz="1800" b="0" i="0" dirty="0">
                <a:solidFill>
                  <a:srgbClr val="4F81BD"/>
                </a:solidFill>
                <a:effectLst/>
                <a:latin typeface="Calibri" panose="020F0502020204030204" pitchFamily="34" charset="0"/>
              </a:rPr>
              <a:t>   14-17 ans : 8-10 heures/nuit </a:t>
            </a:r>
          </a:p>
          <a:p>
            <a:pPr marL="171450" lvl="0" indent="-171450">
              <a:buFont typeface="Arial" panose="020B0604020202020204" pitchFamily="34" charset="0"/>
              <a:buChar char="•"/>
            </a:pPr>
            <a:r>
              <a:rPr lang="fr-FR" sz="1800" b="0" i="0" dirty="0">
                <a:solidFill>
                  <a:srgbClr val="4F81BD"/>
                </a:solidFill>
                <a:effectLst/>
                <a:latin typeface="Calibri" panose="020F0502020204030204" pitchFamily="34" charset="0"/>
              </a:rPr>
              <a:t>Les enfants souffrant de fatigue peuvent avoir besoin de plus de sommeil que ces recommandations ou de faire une sieste pendant la journée.  </a:t>
            </a:r>
          </a:p>
          <a:p>
            <a:pPr marL="171450" lvl="0" indent="-171450">
              <a:buFont typeface="Arial" panose="020B0604020202020204" pitchFamily="34" charset="0"/>
              <a:buChar char="•"/>
            </a:pPr>
            <a:r>
              <a:rPr lang="fr-FR" sz="1800" b="0" i="0" dirty="0">
                <a:solidFill>
                  <a:srgbClr val="4F81BD"/>
                </a:solidFill>
                <a:effectLst/>
                <a:latin typeface="Calibri" panose="020F0502020204030204" pitchFamily="34" charset="0"/>
              </a:rPr>
              <a:t>Si votre enfant a mal et que cela l’empêche de dormir, parlez-en avec votre équipe soignante.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795196B-8AA7-40ED-88D9-D03806927C3B}" type="slidenum">
              <a:rPr lang="en-US" smtClean="0"/>
              <a:t>36</a:t>
            </a:fld>
            <a:endParaRPr lang="en-US"/>
          </a:p>
        </p:txBody>
      </p:sp>
    </p:spTree>
    <p:extLst>
      <p:ext uri="{BB962C8B-B14F-4D97-AF65-F5344CB8AC3E}">
        <p14:creationId xmlns:p14="http://schemas.microsoft.com/office/powerpoint/2010/main" val="3246924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F81BD"/>
                </a:solidFill>
                <a:effectLst/>
                <a:latin typeface="WordVisi_MSFontService"/>
              </a:rPr>
              <a:t>Il est important que votre enfant reste physiquement actif pendant qu'il reçoit un traitement contre le cancer. L'activité physique peut consister en de simples mouvements que les enfants font déjà, comme le jeu et la danse.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F81BD"/>
                </a:solidFill>
                <a:effectLst/>
                <a:latin typeface="WordVisi_MSFontService"/>
              </a:rPr>
              <a:t>L'activité physique contribue non seulement à la récupération physique, mais aussi à améliorer l'humeur, à réduire la fatigue et à créer des liens avec les amis, les frères et sœurs et la famille. Certaines activités peuvent être limitées ou restreintes en fonction du type de cancer, du traitement ou de tout dispositif médical dont votre enfant peut être équipé (comme un port ou une sonde gastrique).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dirty="0">
                <a:solidFill>
                  <a:srgbClr val="4F81BD"/>
                </a:solidFill>
                <a:effectLst/>
                <a:latin typeface="Calibri" panose="020F0502020204030204" pitchFamily="34" charset="0"/>
              </a:rPr>
              <a:t>Discutez-en avec votre équipe soignante pour savoir quelle activité physique convient le mieux à votre enfant. La marche est généralement acceptable, l'objectif étant d'augmenter le nombre de pas et de diminuer le temps passé en position assise ou allongée. Si votre enfant a des douleurs ou des difficultés à se mouvoir, demandez à votre médecin de l'orienter vers une thérapie physique. </a:t>
            </a:r>
            <a:endParaRPr lang="en-US" dirty="0"/>
          </a:p>
        </p:txBody>
      </p:sp>
      <p:sp>
        <p:nvSpPr>
          <p:cNvPr id="4" name="Slide Number Placeholder 3"/>
          <p:cNvSpPr>
            <a:spLocks noGrp="1"/>
          </p:cNvSpPr>
          <p:nvPr>
            <p:ph type="sldNum" sz="quarter" idx="5"/>
          </p:nvPr>
        </p:nvSpPr>
        <p:spPr/>
        <p:txBody>
          <a:bodyPr/>
          <a:lstStyle/>
          <a:p>
            <a:fld id="{B795196B-8AA7-40ED-88D9-D03806927C3B}" type="slidenum">
              <a:rPr lang="en-US" smtClean="0"/>
              <a:t>37</a:t>
            </a:fld>
            <a:endParaRPr lang="en-US"/>
          </a:p>
        </p:txBody>
      </p:sp>
    </p:spTree>
    <p:extLst>
      <p:ext uri="{BB962C8B-B14F-4D97-AF65-F5344CB8AC3E}">
        <p14:creationId xmlns:p14="http://schemas.microsoft.com/office/powerpoint/2010/main" val="3179391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Prévention des infections :</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ce soit à l’école, à la maison ou dans votre communauté, votre enfant sera exposé à des germes.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Nous avons tous des germes sur notre peau ainsi que dans notre bouche et nos intestins (boyaux).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germes se trouvent aussi dans l’environnement et chez les personnes atteintes d’infections.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enfants traités pour un cancer ne peuvent pas se défendre aussi bien contre les germes que les enfants sains.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Il est donc très important de prévenir les infections.</a:t>
            </a:r>
            <a:endParaRPr lang="en-US" b="1" dirty="0"/>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38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767010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Lavage des mains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moyen le plus efficace pour prévenir les infections est d’avoir les mains propres en permanence et d’aider votre enfant à en faire de même.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Pour prévenir la propagation de germes d’une personne à l’autre, encouragez votre enfant, les membres de votre famille et les visiteurs à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se laver souvent les mains à l’eau et au savon et/ou utiliser un désinfectant pour les mains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Après être allé aux toilettes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Avant d’administrer des soins à votre enfant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Avant de préparer les médicaments de votre enfant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Avant de préparer les aliments de votre enfant </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100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Voici une liste des thèmes de ce programme. Vous pouvez cliquer sur chaque thème pour aller à la diapositive qui le concerne. Si vous souhaitez revenir à cette diapositive, cliquez sur le bouton Table of Contents (Table des matières) situé dans le coin supérieur droit de chaque diapositive.</a:t>
            </a:r>
          </a:p>
          <a:p>
            <a:pPr rtl="0"/>
            <a:endParaRPr lang="en-US" i="1" baseline="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210104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Hygiène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également important de rappeler à votre enfant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 ne pas partager de tasses, de bouteilles d’eau ou de couverts avec d’autres personnes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 ne pas partager sa brosse à dents avec quiconque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 prendre un bain ou une douche régulièrement, comme indiqué par votre équipe soignante</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94612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Dépister les infections chez les visiteurs et les amis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Nous encourageons votre enfant à continuer à recevoir des visites, y compris d’autres enfants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Assurez-vous 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demander à l’avance si le visiteur ou l’ami est malade ou a été exposé à une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Toute personne ayant de la fièvre, le nez qui coule, de la toux, une diarrhée ou une éruption cutanée ne doit pas rendre visite à votre enfant</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7740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Soins des animaux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votre famille a un animal de compagnie, votre enfant ne doit pas en nettoyer la cage (telle que cage d’oiseau ou aquarium de tortue), vider des litières de chats ou manipuler des excréments d’animaux.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excréments d’animaux peuvent comporter des germes qui peuvent être transmis à votre enfant.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vous vivez dans une ferme, parlez à votre équipe des soins sur les mesures de sûreté supplémentaires que vous pourriez avoir à prendre lorsque vous travaillez avec des animaux.</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042151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Prévention des infections :</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ce soit à l’école, à la maison ou dans votre communauté, votre enfant sera exposé à des germes.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Nous avons tous des germes sur notre peau ainsi que dans notre bouche et nos intestins (boyaux).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germes se trouvent aussi dans l’environnement et chez les personnes atteintes d’infections.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enfants traités pour un cancer ne peuvent pas se défendre aussi bien contre les germes que les enfants sains.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Il est donc très important de prévenir les infections.</a:t>
            </a:r>
            <a:endParaRPr lang="en-US" b="1" dirty="0"/>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053209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Soins dentaires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Assurez l’hygiène des dents, de la bouche et des gencives de votre enfant.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Votre enfant doit se brosser les dents après chaque repas et avant de se coucher avec une brosse à dents souple et du dentifrice.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Parlez avec votre équipe de soins avant d’emmener votre enfant chez le dentiste.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Vaccinations :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Votre enfant ne doit pas recevoir certains vaccins pendant qu’il reçoit un traitement contre le cancer.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On recommande généralement un vaccin </a:t>
            </a:r>
            <a:r>
              <a:rPr lang="fr-CA" dirty="0" err="1"/>
              <a:t>anti-grippal</a:t>
            </a:r>
            <a:r>
              <a:rPr lang="fr-CA" dirty="0"/>
              <a:t> pour votre enfant et tous les membres de votre famille.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Parlez avec votre équipe de soins avant de faire vacciner votre enfant.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Exposition à la varicelle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Si votre enfant a été en contact avec toute personne atteinte de varicelle ou d’un zona, appelez immédiatement votre équipe de soins.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possible que votre enfant ait besoin de prendre des médicaments pour être protégé contre la varicelle. Pour que ce médicament fonctionne, votre enfant doit le prendre aussi vite que possible après le contact.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502629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925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Sécurité en matière de chimiothérapie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La chimiothérapie quitte le corps par l’urine, les selles et les vomissements.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C’est pourquoi, lorsque votre enfant est en séance de chimiothérapie et pendant 48 heures après la dernière dose, il est important de prendre les précautions suivantes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Portez des gants jetables en nitrile (disponibles dans la plupart des drugstores et des pharmacies) lorsque vous manipulez les déchets corporels de votre enfant (urine, selles, vomissements) ou des articles souillés par ces déchets.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Lavez-vous toujours les mains après avoir enlevé vos gants.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Fermez le couvercle et tirez la chasse chaque fois que votre enfant a utilisé les toilettes.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Lavez les vêtements ou les draps qui ont été souillés par des déchets corporels séparément des autres vêtements, à l’eau chaude et au savon. Puis lavez-les de nouveau avec votre linge habituel.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les vêtements souillés ou les draps ne peuvent pas être lavés immédiatement, conservez-les dans un sac en plastique scellé.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articles sales qui ne sont pas souillés de déchets corporels peuvent être touchés et lavés comme d’habitude.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votre enfant porte des couches, portez des gants jetables en nitrile lorsque vous changez les couches et scellez les couches sales dans un sac en plastique avant de les jeter.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Lorsque cela est possible, les femmes enceintes ou qui allaitent doivent éviter de toucher les déchets corporels d’un enfant pendant la séance de chimiothérapie dudit enfant et pendant les 48 heures suivantes. Si une femme enceinte doit manipuler des articles souillés pendant cette période, elle doit porter des gants en nitrile.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125428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important de comprendre le motif de chaque médicament de votre enfant, et comment le lui administrer correctement.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principaux types de médicaments ont pour but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traitement du cancer (certains enfants prendront ces médicaments à la maison)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prévention des complications (telles que les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gestion des symptômes (tels que douleurs et les nausées)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028484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Avant de rentrer chez vous, vous recevrez une liste des médicaments de votre enfant. Assurez-vous de connaître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nom de chaque médicament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fonction de chaque médicament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quel dosage administrer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à quel moment administrer le médicament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comment administrer le médicament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L’infirmière de votre enfant peut vous montrer comment administrer chacun des médicaments à votre enfant. Parlez avec l’infirmière pour prévoir un moment pour pratiquer l’administration des médicaments à votre enfant avant de rentrer chez vous.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vaut également mieux aller chercher les médicaments de votre enfant à la pharmacie avant de rentrer chez vous afin de pouvoir les examiner avec l’équipe de soins. Si vous n’êtes pas en mesure d’aller chercher les médicaments avant de rentrer chez vous, assurez-vous de savoir où aller les chercher et que faire si la pharmacie n’est pas capable de vous procurer les médicaments de votre enfant.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Si votre enfant a du mal à prendre les médicaments ou ne peut pas avaler de comprimés, dites-le à l’infirmière ou au médecin de votre enfant. Ils peuvent vous aider à trouver la meilleure façon d’administrer les médicaments à votre enfant. Votre infirmière ou votre spécialiste de l’enfance peut également aider votre enfant à apprendre et à pratiquer comment avaler des comprimés. </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36110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a:t>Après votre retour à la maison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Apportez les médicaments et la liste des médicaments de votre enfant avec vous à chaque fois que vous venez à la clinique, à l’hôpital ou aux urgences.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Informez immédiatement votre médecin ou votre infirmière de la baisse de votre réserve de médicaments.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Conservez les médicaments de votre enfant sous clé dans un endroit sécurisé, hors de la portée des enfants et des animaux de compagnie.</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64292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important de comprendre le motif de chaque médicament de votre enfant, et comment le lui administrer correctement.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principaux types de médicaments ont pour but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traitement du cancer (certains enfants prendront ces médicaments à la maison)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prévention des complications (telles que les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gestion des symptômes (tels que douleurs et les nausées)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73267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Gestion des symptômes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Notre objectif est la sécurité de votre enfant et son bien-être autant que possible pendant le traitement. En comprenant les effets secondaires du traitement, vous saurez comment soutenir votre enfant et quand appeler l’équipe de soins pour lui demander de l’aide. Il est TOUJOURS judicieux de demander de l’aide si votre enfant ne se sent pas bien ou se sent mal à l’aise, que votre enfant soit à l’hôpital ou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Dans les prochaines diapositives, nous allons évoquer certains effets secondaires du traitement et la façon de gérer les symptômes.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225417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err="1"/>
              <a:t>Precautions</a:t>
            </a:r>
            <a:r>
              <a:rPr lang="fr-CA" b="1" dirty="0"/>
              <a:t> en cas de tumeur cérébrale et de shunt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rtl="0">
              <a:buSzPct val="120000"/>
              <a:buNone/>
            </a:pPr>
            <a:r>
              <a:rPr lang="fr-CA" b="1" dirty="0"/>
              <a:t>Appelez immédiatement le </a:t>
            </a:r>
            <a:r>
              <a:rPr lang="fr-CA" b="1" dirty="0">
                <a:effectLst>
                  <a:outerShdw blurRad="38100" dist="38100" dir="2700000" algn="tl">
                    <a:srgbClr val="000000">
                      <a:alpha val="43137"/>
                    </a:srgbClr>
                  </a:outerShdw>
                </a:effectLst>
              </a:rPr>
              <a:t>911</a:t>
            </a:r>
            <a:r>
              <a:rPr lang="fr-CA" b="1" dirty="0"/>
              <a:t> si votre enfant :</a:t>
            </a:r>
          </a:p>
          <a:p>
            <a:pPr marL="342900" marR="0" lvl="0" indent="-3429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fr-CA" b="0" dirty="0"/>
              <a:t>fait une crise d’épilepsie et que l’on ne vous a pas enseigné quoi faire à la maison</a:t>
            </a:r>
            <a:endParaRPr lang="en-US" b="0" dirty="0"/>
          </a:p>
          <a:p>
            <a:pPr rtl="0">
              <a:buSzPct val="120000"/>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Appelez immédiatement votre équipe de soins si votre enfant présente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des maux de tête intenses ou fréquents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des vomissements répétés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une somnolence extrême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de l’irritabilité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de la confusion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une tuméfaction ou une rougeur le long du trajet du shunt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50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265593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important de comprendre le motif de chaque médicament de votre enfant, et comment le lui administrer correctement.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principaux types de médicaments ont pour but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traitement du cancer (certains enfants prendront ces médicaments à la maison)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prévention des complications (telles que les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gestion des symptômes (tels que douleurs et les nausées)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51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548630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a:t>Soins des plaies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Si votre enfant a subi une chirurgie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L’infirmière de votre enfant peut vous montrer comment soigner la plaie et changer le pansement au besoin.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Généralement, il est important 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Conserver la zone propre et sèche, et 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Protéger la plaie des tensions (telles que des activités rudes) jusqu’à ce qu’elle soit complètement cicatrisée.</a:t>
            </a:r>
            <a:endParaRPr lang="en-US" b="0"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52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54782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important de comprendre le motif de chaque médicament de votre enfant, et comment le lui administrer correctement.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principaux types de médicaments ont pour but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traitement du cancer (certains enfants prendront ces médicaments à la maison)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prévention des complications (telles que les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gestion des symptômes (tels que douleurs et les nausées)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53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208959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54</a:t>
            </a:fld>
            <a:endParaRPr lang="en-US"/>
          </a:p>
        </p:txBody>
      </p:sp>
    </p:spTree>
    <p:extLst>
      <p:ext uri="{BB962C8B-B14F-4D97-AF65-F5344CB8AC3E}">
        <p14:creationId xmlns:p14="http://schemas.microsoft.com/office/powerpoint/2010/main" val="13394971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55</a:t>
            </a:fld>
            <a:endParaRPr lang="en-US"/>
          </a:p>
        </p:txBody>
      </p:sp>
    </p:spTree>
    <p:extLst>
      <p:ext uri="{BB962C8B-B14F-4D97-AF65-F5344CB8AC3E}">
        <p14:creationId xmlns:p14="http://schemas.microsoft.com/office/powerpoint/2010/main" val="690342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56</a:t>
            </a:fld>
            <a:endParaRPr lang="en-US"/>
          </a:p>
        </p:txBody>
      </p:sp>
    </p:spTree>
    <p:extLst>
      <p:ext uri="{BB962C8B-B14F-4D97-AF65-F5344CB8AC3E}">
        <p14:creationId xmlns:p14="http://schemas.microsoft.com/office/powerpoint/2010/main" val="1487584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57</a:t>
            </a:fld>
            <a:endParaRPr lang="en-US"/>
          </a:p>
        </p:txBody>
      </p:sp>
    </p:spTree>
    <p:extLst>
      <p:ext uri="{BB962C8B-B14F-4D97-AF65-F5344CB8AC3E}">
        <p14:creationId xmlns:p14="http://schemas.microsoft.com/office/powerpoint/2010/main" val="621274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58</a:t>
            </a:fld>
            <a:endParaRPr lang="en-US"/>
          </a:p>
        </p:txBody>
      </p:sp>
    </p:spTree>
    <p:extLst>
      <p:ext uri="{BB962C8B-B14F-4D97-AF65-F5344CB8AC3E}">
        <p14:creationId xmlns:p14="http://schemas.microsoft.com/office/powerpoint/2010/main" val="268022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59</a:t>
            </a:fld>
            <a:endParaRPr lang="en-US"/>
          </a:p>
        </p:txBody>
      </p:sp>
    </p:spTree>
    <p:extLst>
      <p:ext uri="{BB962C8B-B14F-4D97-AF65-F5344CB8AC3E}">
        <p14:creationId xmlns:p14="http://schemas.microsoft.com/office/powerpoint/2010/main" val="80695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indent="0" rtl="0">
              <a:buFont typeface="Arial" panose="020B0604020202020204" pitchFamily="34" charset="0"/>
              <a:buNone/>
            </a:pPr>
            <a:r>
              <a:rPr lang="fr-CA" b="1" dirty="0"/>
              <a:t>Qu’est-ce que le cancer?</a:t>
            </a:r>
          </a:p>
          <a:p>
            <a:pPr marL="171450" indent="-171450" rtl="0">
              <a:buFont typeface="Arial" panose="020B0604020202020204" pitchFamily="34" charset="0"/>
              <a:buChar char="•"/>
            </a:pPr>
            <a:r>
              <a:rPr lang="fr-CA" dirty="0"/>
              <a:t>Le cancer est un nom unique qui désigne un groupe de maladies. Chaque type de cancer a son propre nom, son propre traitement et son propre pronostic (probabilité de répondre au traitement). </a:t>
            </a:r>
          </a:p>
          <a:p>
            <a:pPr marL="171450" indent="-171450" rtl="0">
              <a:buFont typeface="Arial" panose="020B0604020202020204" pitchFamily="34" charset="0"/>
              <a:buChar char="•"/>
            </a:pPr>
            <a:r>
              <a:rPr lang="fr-CA" dirty="0"/>
              <a:t>Les cancers touchant les enfants sont généralement divisés en trois groupes :</a:t>
            </a:r>
          </a:p>
          <a:p>
            <a:pPr marL="628650" lvl="1" indent="-171450" rtl="0">
              <a:buFont typeface="Arial" panose="020B0604020202020204" pitchFamily="34" charset="0"/>
              <a:buChar char="•"/>
            </a:pPr>
            <a:r>
              <a:rPr lang="fr-CA" dirty="0"/>
              <a:t>Les </a:t>
            </a:r>
            <a:r>
              <a:rPr lang="fr-CA" b="1" dirty="0"/>
              <a:t>leucémies</a:t>
            </a:r>
            <a:r>
              <a:rPr lang="fr-CA" dirty="0"/>
              <a:t> sont des cancers des cellules hématopoïétiques</a:t>
            </a:r>
          </a:p>
          <a:p>
            <a:pPr marL="628650" lvl="1" indent="-171450" rtl="0">
              <a:buFont typeface="Arial" panose="020B0604020202020204" pitchFamily="34" charset="0"/>
              <a:buChar char="•"/>
            </a:pPr>
            <a:r>
              <a:rPr lang="fr-CA" dirty="0"/>
              <a:t>Les </a:t>
            </a:r>
            <a:r>
              <a:rPr lang="fr-CA" b="1" dirty="0"/>
              <a:t>lymphomes</a:t>
            </a:r>
            <a:r>
              <a:rPr lang="fr-CA" dirty="0"/>
              <a:t> sont des cancers du système immunitaire</a:t>
            </a:r>
          </a:p>
          <a:p>
            <a:pPr marL="628650" lvl="1" indent="-171450" rtl="0">
              <a:buFont typeface="Arial" panose="020B0604020202020204" pitchFamily="34" charset="0"/>
              <a:buChar char="•"/>
            </a:pPr>
            <a:r>
              <a:rPr lang="fr-CA" dirty="0"/>
              <a:t>Les </a:t>
            </a:r>
            <a:r>
              <a:rPr lang="fr-CA" b="1" dirty="0"/>
              <a:t>tumeurs solides</a:t>
            </a:r>
            <a:r>
              <a:rPr lang="fr-CA" dirty="0"/>
              <a:t> sont les cancers du cerveau, des os, des muscles, des organes ou d’autres tissus du corps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0756022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endParaRPr lang="en-US" dirty="0"/>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60</a:t>
            </a:fld>
            <a:endParaRPr lang="en-US"/>
          </a:p>
        </p:txBody>
      </p:sp>
    </p:spTree>
    <p:extLst>
      <p:ext uri="{BB962C8B-B14F-4D97-AF65-F5344CB8AC3E}">
        <p14:creationId xmlns:p14="http://schemas.microsoft.com/office/powerpoint/2010/main" val="30272015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61</a:t>
            </a:fld>
            <a:endParaRPr lang="en-US"/>
          </a:p>
        </p:txBody>
      </p:sp>
    </p:spTree>
    <p:extLst>
      <p:ext uri="{BB962C8B-B14F-4D97-AF65-F5344CB8AC3E}">
        <p14:creationId xmlns:p14="http://schemas.microsoft.com/office/powerpoint/2010/main" val="356211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77500" lnSpcReduction="20000"/>
          </a:bodyPr>
          <a:lstStyle/>
          <a:p>
            <a:pPr rtl="0"/>
            <a:r>
              <a:rPr lang="fr-CA" b="1" dirty="0"/>
              <a:t>Comment traite-t-on le cancer?</a:t>
            </a:r>
            <a:endParaRPr lang="en-US" sz="1200" b="1" kern="1200" baseline="0" dirty="0"/>
          </a:p>
          <a:p>
            <a:pPr rtl="0"/>
            <a:r>
              <a:rPr lang="fr-CA" sz="1200" b="0" kern="1200" dirty="0">
                <a:latin typeface="+mn-lt"/>
                <a:ea typeface="+mn-ea"/>
                <a:cs typeface="+mn-cs"/>
              </a:rPr>
              <a:t>Chaque type de cancer des enfants sera traité différemment, en fonction de ce que les médecins considèrent être le meilleur traitement pour le type de cancer considéré. Votre enfant peut recevoir un ou plusieurs des traitements suivants à différents moments de sa thérapie.</a:t>
            </a:r>
          </a:p>
          <a:p>
            <a:pPr rtl="0"/>
            <a:endParaRPr lang="en-US" sz="1200"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kern="1200" dirty="0">
                <a:latin typeface="+mn-lt"/>
                <a:ea typeface="+mn-ea"/>
                <a:cs typeface="+mn-cs"/>
              </a:rPr>
              <a:t>Remarque : Concentrez-vous sur l’option de traitement appropriée pour le patient et la famille considérés.</a:t>
            </a:r>
          </a:p>
          <a:p>
            <a:pPr rtl="0"/>
            <a:endParaRPr lang="en-US" sz="1200" b="1" kern="1200" baseline="0" dirty="0">
              <a:latin typeface="+mn-lt"/>
              <a:ea typeface="+mn-ea"/>
              <a:cs typeface="+mn-cs"/>
            </a:endParaRPr>
          </a:p>
          <a:p>
            <a:pPr rtl="0"/>
            <a:r>
              <a:rPr lang="fr-CA" sz="1200" b="0" kern="1200" dirty="0">
                <a:latin typeface="+mn-lt"/>
                <a:ea typeface="+mn-ea"/>
                <a:cs typeface="+mn-cs"/>
              </a:rPr>
              <a:t>La </a:t>
            </a:r>
            <a:r>
              <a:rPr lang="fr-CA" sz="1200" b="1" kern="1200" dirty="0">
                <a:latin typeface="+mn-lt"/>
                <a:ea typeface="+mn-ea"/>
                <a:cs typeface="+mn-cs"/>
              </a:rPr>
              <a:t>chimiothérapie</a:t>
            </a:r>
            <a:r>
              <a:rPr lang="fr-CA" sz="1200" b="0" kern="1200" dirty="0">
                <a:latin typeface="+mn-lt"/>
                <a:ea typeface="+mn-ea"/>
                <a:cs typeface="+mn-cs"/>
              </a:rPr>
              <a:t> est une médecine </a:t>
            </a:r>
            <a:r>
              <a:rPr lang="fr-CA" sz="1200" kern="1200" dirty="0">
                <a:latin typeface="+mn-lt"/>
                <a:ea typeface="+mn-ea"/>
                <a:cs typeface="+mn-cs"/>
              </a:rPr>
              <a:t>qui traite le cancer en arrêtant la croissance des cellules ou en détruisant les cellules. </a:t>
            </a:r>
          </a:p>
          <a:p>
            <a:pPr marL="171450" indent="-171450" rtl="0">
              <a:buFont typeface="Arial" panose="020B0604020202020204" pitchFamily="34" charset="0"/>
              <a:buChar char="•"/>
            </a:pPr>
            <a:r>
              <a:rPr lang="fr-CA" sz="1200" kern="1200" dirty="0">
                <a:latin typeface="+mn-lt"/>
                <a:ea typeface="+mn-ea"/>
                <a:cs typeface="+mn-cs"/>
              </a:rPr>
              <a:t>La chimiothérapie peut être administrée de plusieurs façons, notamment : </a:t>
            </a:r>
          </a:p>
          <a:p>
            <a:pPr marL="628650" lvl="1" indent="-171450" rtl="0">
              <a:buFont typeface="Arial" panose="020B0604020202020204" pitchFamily="34" charset="0"/>
              <a:buChar char="•"/>
            </a:pPr>
            <a:r>
              <a:rPr lang="fr-CA" sz="1200" kern="1200" dirty="0">
                <a:latin typeface="+mn-lt"/>
                <a:ea typeface="+mn-ea"/>
                <a:cs typeface="+mn-cs"/>
              </a:rPr>
              <a:t>par voie orale </a:t>
            </a:r>
          </a:p>
          <a:p>
            <a:pPr marL="628650" lvl="1" indent="-171450" rtl="0">
              <a:buFont typeface="Arial" panose="020B0604020202020204" pitchFamily="34" charset="0"/>
              <a:buChar char="•"/>
            </a:pPr>
            <a:r>
              <a:rPr lang="fr-CA" sz="1200" kern="1200" dirty="0">
                <a:latin typeface="+mn-lt"/>
                <a:ea typeface="+mn-ea"/>
                <a:cs typeface="+mn-cs"/>
              </a:rPr>
              <a:t>dans une veine </a:t>
            </a:r>
          </a:p>
          <a:p>
            <a:pPr marL="628650" lvl="1" indent="-171450" rtl="0">
              <a:buFont typeface="Arial" panose="020B0604020202020204" pitchFamily="34" charset="0"/>
              <a:buChar char="•"/>
            </a:pPr>
            <a:r>
              <a:rPr lang="fr-CA" sz="1200" kern="1200" dirty="0">
                <a:latin typeface="+mn-lt"/>
                <a:ea typeface="+mn-ea"/>
                <a:cs typeface="+mn-cs"/>
              </a:rPr>
              <a:t>par injection </a:t>
            </a:r>
          </a:p>
          <a:p>
            <a:pPr marL="628650" lvl="1" indent="-171450" rtl="0">
              <a:buFont typeface="Arial" panose="020B0604020202020204" pitchFamily="34" charset="0"/>
              <a:buChar char="•"/>
            </a:pPr>
            <a:r>
              <a:rPr lang="fr-CA" sz="1200" kern="1200" dirty="0">
                <a:latin typeface="+mn-lt"/>
                <a:ea typeface="+mn-ea"/>
                <a:cs typeface="+mn-cs"/>
              </a:rPr>
              <a:t>dans le liquide céphalo-rachidien </a:t>
            </a:r>
          </a:p>
          <a:p>
            <a:pPr marL="0" lvl="1" indent="0" rtl="0">
              <a:buFont typeface="Arial" panose="020B0604020202020204" pitchFamily="34" charset="0"/>
              <a:buNone/>
            </a:pPr>
            <a:r>
              <a:rPr lang="fr-CA" sz="1200" kern="1200" dirty="0">
                <a:latin typeface="+mn-lt"/>
                <a:ea typeface="+mn-ea"/>
                <a:cs typeface="+mn-cs"/>
              </a:rPr>
              <a:t>Parlez à votre équipe de soins pour savoir comment la chimiothérapie de votre enfant lui sera administrée.</a:t>
            </a:r>
          </a:p>
          <a:p>
            <a:pPr rtl="0"/>
            <a:endParaRPr lang="en-US" sz="1200" b="1" kern="1200" baseline="0" dirty="0">
              <a:latin typeface="+mn-lt"/>
              <a:ea typeface="+mn-ea"/>
              <a:cs typeface="+mn-cs"/>
            </a:endParaRPr>
          </a:p>
          <a:p>
            <a:pPr rtl="0"/>
            <a:r>
              <a:rPr lang="fr-CA" sz="1200" b="1" kern="1200" dirty="0">
                <a:latin typeface="+mn-lt"/>
                <a:ea typeface="+mn-ea"/>
                <a:cs typeface="+mn-cs"/>
              </a:rPr>
              <a:t>L’immunothérapie</a:t>
            </a:r>
            <a:r>
              <a:rPr lang="fr-CA" sz="1200" b="0" kern="1200" dirty="0">
                <a:latin typeface="+mn-lt"/>
                <a:ea typeface="+mn-ea"/>
                <a:cs typeface="+mn-cs"/>
              </a:rPr>
              <a:t> </a:t>
            </a:r>
            <a:r>
              <a:rPr lang="fr-CA" sz="1200" kern="1200" dirty="0">
                <a:latin typeface="+mn-lt"/>
                <a:ea typeface="+mn-ea"/>
                <a:cs typeface="+mn-cs"/>
              </a:rPr>
              <a:t>utilise le système immunitaire (cellules combattant les infections) ou des médicaments fabriqués en laboratoire à partir de cellules immunitaires pour combattre le cancer. </a:t>
            </a:r>
          </a:p>
          <a:p>
            <a:pPr marL="171450" indent="-171450" rtl="0">
              <a:buFont typeface="Arial" panose="020B0604020202020204" pitchFamily="34" charset="0"/>
              <a:buChar char="•"/>
            </a:pPr>
            <a:r>
              <a:rPr lang="fr-CA" sz="1200" kern="1200" dirty="0">
                <a:latin typeface="+mn-lt"/>
                <a:ea typeface="+mn-ea"/>
                <a:cs typeface="+mn-cs"/>
              </a:rPr>
              <a:t>L’immunothérapie peut être administrée : </a:t>
            </a:r>
          </a:p>
          <a:p>
            <a:pPr marL="628650" lvl="1" indent="-171450" rtl="0">
              <a:buFont typeface="Arial" panose="020B0604020202020204" pitchFamily="34" charset="0"/>
              <a:buChar char="•"/>
            </a:pPr>
            <a:r>
              <a:rPr lang="fr-CA" sz="1200" kern="1200" dirty="0">
                <a:latin typeface="+mn-lt"/>
                <a:ea typeface="+mn-ea"/>
                <a:cs typeface="+mn-cs"/>
              </a:rPr>
              <a:t>par voie orale </a:t>
            </a:r>
          </a:p>
          <a:p>
            <a:pPr marL="628650" lvl="1" indent="-171450" rtl="0">
              <a:buFont typeface="Arial" panose="020B0604020202020204" pitchFamily="34" charset="0"/>
              <a:buChar char="•"/>
            </a:pPr>
            <a:r>
              <a:rPr lang="fr-CA" sz="1200" kern="1200" dirty="0">
                <a:latin typeface="+mn-lt"/>
                <a:ea typeface="+mn-ea"/>
                <a:cs typeface="+mn-cs"/>
              </a:rPr>
              <a:t>dans une veine </a:t>
            </a:r>
          </a:p>
          <a:p>
            <a:pPr marL="0" lvl="1" indent="0" rtl="0">
              <a:buFont typeface="Arial" panose="020B0604020202020204" pitchFamily="34" charset="0"/>
              <a:buNone/>
            </a:pPr>
            <a:r>
              <a:rPr lang="fr-CA" sz="1200" kern="1200" dirty="0">
                <a:latin typeface="+mn-lt"/>
                <a:ea typeface="+mn-ea"/>
                <a:cs typeface="+mn-cs"/>
              </a:rPr>
              <a:t>Parlez à votre équipe de soins pour savoir comment la chimiothérapie de votre enfant lui sera administrée.</a:t>
            </a:r>
          </a:p>
          <a:p>
            <a:pPr marL="0" lvl="1" indent="0" rtl="0">
              <a:buFont typeface="Arial" panose="020B0604020202020204" pitchFamily="34" charset="0"/>
              <a:buNone/>
            </a:pPr>
            <a:endParaRPr lang="en-US" sz="1200" kern="1200" baseline="0" dirty="0">
              <a:latin typeface="+mn-lt"/>
              <a:ea typeface="+mn-ea"/>
              <a:cs typeface="+mn-cs"/>
            </a:endParaRPr>
          </a:p>
          <a:p>
            <a:pPr marL="171450" lvl="0" indent="-171450" rtl="0">
              <a:buFont typeface="Arial" panose="020B0604020202020204" pitchFamily="34" charset="0"/>
              <a:buChar char="•"/>
            </a:pPr>
            <a:endParaRPr lang="en-US" sz="1200" kern="1200" baseline="0" dirty="0">
              <a:latin typeface="+mn-lt"/>
              <a:ea typeface="+mn-ea"/>
              <a:cs typeface="+mn-cs"/>
            </a:endParaRPr>
          </a:p>
          <a:p>
            <a:pPr rtl="0"/>
            <a:r>
              <a:rPr lang="fr-CA" sz="1200" b="1" kern="1200" dirty="0">
                <a:latin typeface="+mn-lt"/>
                <a:ea typeface="+mn-ea"/>
                <a:cs typeface="+mn-cs"/>
              </a:rPr>
              <a:t>Chirurgie : </a:t>
            </a:r>
            <a:r>
              <a:rPr lang="fr-CA" sz="1200" kern="1200" dirty="0">
                <a:latin typeface="+mn-lt"/>
                <a:ea typeface="+mn-ea"/>
                <a:cs typeface="+mn-cs"/>
              </a:rPr>
              <a:t>On a recours à différents types de chirurgie pour traiter le cancer. </a:t>
            </a:r>
          </a:p>
          <a:p>
            <a:pPr marL="171450" indent="-171450" rtl="0">
              <a:buFont typeface="Arial" panose="020B0604020202020204" pitchFamily="34" charset="0"/>
              <a:buChar char="•"/>
            </a:pPr>
            <a:r>
              <a:rPr lang="fr-CA" sz="1200" kern="1200" dirty="0">
                <a:latin typeface="+mn-lt"/>
                <a:ea typeface="+mn-ea"/>
                <a:cs typeface="+mn-cs"/>
              </a:rPr>
              <a:t>Parfois, extraire la tumeur peut être le seul traitement nécessaire. </a:t>
            </a:r>
          </a:p>
          <a:p>
            <a:pPr marL="171450" indent="-171450" rtl="0">
              <a:buFont typeface="Arial" panose="020B0604020202020204" pitchFamily="34" charset="0"/>
              <a:buChar char="•"/>
            </a:pPr>
            <a:r>
              <a:rPr lang="fr-CA" sz="1200" kern="1200" dirty="0">
                <a:latin typeface="+mn-lt"/>
                <a:ea typeface="+mn-ea"/>
                <a:cs typeface="+mn-cs"/>
              </a:rPr>
              <a:t>En général, la chimiothérapie, l’immunothérapie ou la radiothérapie sont aussi utilisées pour tuer toutes les cellules cancéreuses encore présentes dans l’organisme</a:t>
            </a:r>
            <a:endParaRPr lang="en-US" sz="1200" b="1" kern="1200" baseline="0" dirty="0">
              <a:latin typeface="+mn-lt"/>
              <a:ea typeface="+mn-ea"/>
              <a:cs typeface="+mn-cs"/>
            </a:endParaRPr>
          </a:p>
          <a:p>
            <a:pPr rtl="0"/>
            <a:endParaRPr lang="en-US" sz="1200" b="1" kern="1200" baseline="0" dirty="0">
              <a:latin typeface="+mn-lt"/>
              <a:ea typeface="+mn-ea"/>
              <a:cs typeface="+mn-cs"/>
            </a:endParaRPr>
          </a:p>
          <a:p>
            <a:pPr rtl="0"/>
            <a:r>
              <a:rPr lang="fr-CA" sz="1200" kern="1200" dirty="0">
                <a:latin typeface="+mn-lt"/>
                <a:ea typeface="+mn-ea"/>
                <a:cs typeface="+mn-cs"/>
              </a:rPr>
              <a:t>La </a:t>
            </a:r>
            <a:r>
              <a:rPr lang="fr-CA" sz="1200" b="1" kern="1200" dirty="0">
                <a:latin typeface="+mn-lt"/>
                <a:ea typeface="+mn-ea"/>
                <a:cs typeface="+mn-cs"/>
              </a:rPr>
              <a:t>radiothérapie</a:t>
            </a:r>
            <a:r>
              <a:rPr lang="fr-CA" sz="1200" kern="1200" dirty="0">
                <a:latin typeface="+mn-lt"/>
                <a:ea typeface="+mn-ea"/>
                <a:cs typeface="+mn-cs"/>
              </a:rPr>
              <a:t> administre des rayons x de haute énergie qui endommagent et détruisent rapidement les cellules en croissance, telles que les cellules cancéreuses. </a:t>
            </a:r>
          </a:p>
          <a:p>
            <a:pPr rtl="0"/>
            <a:endParaRPr lang="en-US" sz="120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Cliquez sur le bouton du type de cathéter de votre patient pour être dirigé directement vers cette section.</a:t>
            </a:r>
            <a:endParaRPr lang="en-US" i="1" dirty="0"/>
          </a:p>
          <a:p>
            <a:pPr rtl="0"/>
            <a:endParaRPr lang="en-US" sz="1200" kern="1200" baseline="0" dirty="0">
              <a:latin typeface="+mn-lt"/>
              <a:ea typeface="+mn-ea"/>
              <a:cs typeface="+mn-cs"/>
            </a:endParaRPr>
          </a:p>
          <a:p>
            <a:pPr rtl="0"/>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1154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CA" sz="1200" b="1" kern="1200" dirty="0">
                <a:latin typeface="+mn-lt"/>
                <a:ea typeface="+mn-ea"/>
                <a:cs typeface="+mn-cs"/>
              </a:rPr>
              <a:t>Un cathéter veineux central</a:t>
            </a:r>
            <a:r>
              <a:rPr lang="fr-CA" sz="1200" kern="1200" dirty="0">
                <a:latin typeface="+mn-lt"/>
                <a:ea typeface="+mn-ea"/>
                <a:cs typeface="+mn-cs"/>
              </a:rPr>
              <a:t> offre un moyen sécuritaire d’administrer des médicaments, y compris de la chimiothérapie, par une veine.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latin typeface="+mn-lt"/>
                <a:ea typeface="+mn-ea"/>
                <a:cs typeface="+mn-cs"/>
              </a:rPr>
              <a:t>Si votre enfant a un </a:t>
            </a:r>
            <a:r>
              <a:rPr lang="fr-CA" sz="1200" b="1" kern="1200" dirty="0">
                <a:latin typeface="+mn-lt"/>
                <a:ea typeface="+mn-ea"/>
                <a:cs typeface="+mn-cs"/>
              </a:rPr>
              <a:t>CCIP</a:t>
            </a:r>
            <a:r>
              <a:rPr lang="fr-CA" sz="1200" kern="1200" dirty="0">
                <a:latin typeface="+mn-lt"/>
                <a:ea typeface="+mn-ea"/>
                <a:cs typeface="+mn-cs"/>
              </a:rPr>
              <a:t> </a:t>
            </a:r>
            <a:r>
              <a:rPr lang="fr-CA" sz="1200" b="0" kern="1200" dirty="0">
                <a:latin typeface="+mn-lt"/>
                <a:ea typeface="+mn-ea"/>
                <a:cs typeface="+mn-cs"/>
              </a:rPr>
              <a:t>(cathéter central inséré par voie périphérique), </a:t>
            </a:r>
            <a:r>
              <a:rPr lang="fr-CA" sz="1200" kern="1200" dirty="0">
                <a:latin typeface="+mn-lt"/>
                <a:ea typeface="+mn-ea"/>
                <a:cs typeface="+mn-cs"/>
              </a:rPr>
              <a:t>votre infirmière vous apprendra comment prendre soin de ce cathéter à la maison, notamment comment couvrir le cathéter pour prendre le bain ou se doucher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N’utilisez jamais de ciseaux à proximité d’un cathéter ou d’un pansement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vous observez une cassure ou une fuite dans le cathéter, pincez immédiatement le cathéter au-dessus de la cassure. Appelez votre équipe de soins et emmenez votre enfant à l’hôpital ou à la clinique pour faire arranger le cathéter. </a:t>
            </a:r>
            <a:endParaRPr lang="en-US" b="0" dirty="0"/>
          </a:p>
          <a:p>
            <a:pPr marL="171450" indent="-171450" rtl="0">
              <a:buFont typeface="Arial" panose="020B0604020202020204" pitchFamily="34" charset="0"/>
              <a:buChar char="•"/>
            </a:pPr>
            <a:endParaRPr lang="en-US" sz="1200" b="1"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99193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CA" sz="1200" b="1" kern="1200" dirty="0">
                <a:latin typeface="+mn-lt"/>
                <a:ea typeface="+mn-ea"/>
                <a:cs typeface="+mn-cs"/>
              </a:rPr>
              <a:t>Un cathéter veineux central</a:t>
            </a:r>
            <a:r>
              <a:rPr lang="fr-CA" sz="1200" kern="1200" dirty="0">
                <a:latin typeface="+mn-lt"/>
                <a:ea typeface="+mn-ea"/>
                <a:cs typeface="+mn-cs"/>
              </a:rPr>
              <a:t> offre un moyen sécuritaire d’administrer des médicaments, y compris de la chimiothérapie, par une veine. </a:t>
            </a:r>
          </a:p>
          <a:p>
            <a:pPr marL="171450" indent="-171450" rtl="0">
              <a:buFont typeface="Arial" panose="020B0604020202020204" pitchFamily="34" charset="0"/>
              <a:buChar char="•"/>
            </a:pPr>
            <a:r>
              <a:rPr lang="fr-CA" sz="1200" kern="1200" dirty="0">
                <a:latin typeface="+mn-lt"/>
                <a:ea typeface="+mn-ea"/>
                <a:cs typeface="+mn-cs"/>
              </a:rPr>
              <a:t>Si votre enfant a un </a:t>
            </a:r>
            <a:r>
              <a:rPr lang="fr-CA" sz="1200" b="1" kern="1200" dirty="0">
                <a:latin typeface="+mn-lt"/>
                <a:ea typeface="+mn-ea"/>
                <a:cs typeface="+mn-cs"/>
              </a:rPr>
              <a:t>CVC externe</a:t>
            </a:r>
            <a:r>
              <a:rPr lang="fr-CA" sz="1200" kern="1200" dirty="0">
                <a:latin typeface="+mn-lt"/>
                <a:ea typeface="+mn-ea"/>
                <a:cs typeface="+mn-cs"/>
              </a:rPr>
              <a:t>, votre infirmière vous apprendra comment entretenir ce cathéter à la maison, notamment comment le couvrir pour prendre le bain ou se doucher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N’utilisez jamais de ciseaux à proximité d’un cathéter ou d’un pansement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vous observez une cassure ou une fuite dans le cathéter, pincez immédiatement le cathéter au-dessus de la cassure. Appelez votre équipe de soins et emmenez votre enfant à l’hôpital ou à la clinique pour faire arranger le cathéter. </a:t>
            </a:r>
            <a:endParaRPr lang="en-US" b="0" dirty="0"/>
          </a:p>
          <a:p>
            <a:pPr marL="0" indent="0" rtl="0">
              <a:buFont typeface="Arial" panose="020B0604020202020204" pitchFamily="34" charset="0"/>
              <a:buNone/>
            </a:pPr>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8638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Text Placeholder 6"/>
          <p:cNvSpPr>
            <a:spLocks noGrp="1"/>
          </p:cNvSpPr>
          <p:nvPr>
            <p:ph type="body" sz="quarter" idx="10" hasCustomPrompt="1"/>
          </p:nvPr>
        </p:nvSpPr>
        <p:spPr>
          <a:xfrm>
            <a:off x="1488603" y="3494690"/>
            <a:ext cx="6176066" cy="1107996"/>
          </a:xfrm>
          <a:prstGeom prst="rect">
            <a:avLst/>
          </a:prstGeom>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3600" b="0">
                <a:solidFill>
                  <a:schemeClr val="accent5"/>
                </a:solidFill>
              </a:defRPr>
            </a:lvl1pPr>
          </a:lstStyle>
          <a:p>
            <a:pPr lvl="0" rtl="0"/>
            <a:r>
              <a:rPr lang="fr-CA"/>
              <a:t>Click to edit </a:t>
            </a:r>
            <a:br>
              <a:rPr lang="en-US" dirty="0"/>
            </a:br>
            <a:r>
              <a:rPr lang="fr-CA"/>
              <a:t>Master text styles</a:t>
            </a:r>
          </a:p>
        </p:txBody>
      </p:sp>
      <p:sp>
        <p:nvSpPr>
          <p:cNvPr id="9" name="Text Placeholder 6"/>
          <p:cNvSpPr>
            <a:spLocks noGrp="1"/>
          </p:cNvSpPr>
          <p:nvPr>
            <p:ph type="body" sz="quarter" idx="11" hasCustomPrompt="1"/>
          </p:nvPr>
        </p:nvSpPr>
        <p:spPr>
          <a:xfrm>
            <a:off x="568656" y="945838"/>
            <a:ext cx="7924800" cy="749141"/>
          </a:xfrm>
          <a:prstGeom prst="flowChartAlternateProcess">
            <a:avLst/>
          </a:prstGeom>
          <a:solidFill>
            <a:schemeClr val="bg1"/>
          </a:solidFill>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4400" b="0">
                <a:solidFill>
                  <a:schemeClr val="accent6"/>
                </a:solidFill>
              </a:defRPr>
            </a:lvl1pPr>
          </a:lstStyle>
          <a:p>
            <a:pPr lvl="0" rtl="0"/>
            <a:r>
              <a:rPr lang="fr-CA"/>
              <a:t>Click to edit Master title style</a:t>
            </a:r>
          </a:p>
        </p:txBody>
      </p:sp>
    </p:spTree>
    <p:extLst>
      <p:ext uri="{BB962C8B-B14F-4D97-AF65-F5344CB8AC3E}">
        <p14:creationId xmlns:p14="http://schemas.microsoft.com/office/powerpoint/2010/main" val="34051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CA"/>
              <a:t>Click to edit Master title style</a:t>
            </a:r>
            <a:endParaRPr lang="en-US" dirty="0"/>
          </a:p>
        </p:txBody>
      </p:sp>
      <p:sp>
        <p:nvSpPr>
          <p:cNvPr id="3" name="Content Placeholder 2"/>
          <p:cNvSpPr>
            <a:spLocks noGrp="1"/>
          </p:cNvSpPr>
          <p:nvPr>
            <p:ph idx="1"/>
          </p:nvPr>
        </p:nvSpPr>
        <p:spPr/>
        <p:txBody>
          <a:bodyPr rtlCol="0"/>
          <a:lstStyle>
            <a:lvl1pPr>
              <a:lnSpc>
                <a:spcPct val="100000"/>
              </a:lnSpc>
              <a:defRPr/>
            </a:lvl1pPr>
            <a:lvl2pPr>
              <a:lnSpc>
                <a:spcPct val="100000"/>
              </a:lnSpc>
              <a:defRPr/>
            </a:lvl2pPr>
            <a:lvl3pPr>
              <a:lnSpc>
                <a:spcPct val="100000"/>
              </a:lnSpc>
              <a:defRPr/>
            </a:lvl3pPr>
          </a:lstStyle>
          <a:p>
            <a:pPr lvl="0" rtl="0"/>
            <a:r>
              <a:rPr lang="fr-CA"/>
              <a:t>Click to edit Master text styles</a:t>
            </a:r>
          </a:p>
          <a:p>
            <a:pPr lvl="1" rtl="0"/>
            <a:r>
              <a:rPr lang="fr-CA"/>
              <a:t>Second level</a:t>
            </a:r>
          </a:p>
          <a:p>
            <a:pPr lvl="2" rtl="0"/>
            <a:r>
              <a:rPr lang="fr-CA"/>
              <a:t>Third level</a:t>
            </a:r>
          </a:p>
        </p:txBody>
      </p:sp>
    </p:spTree>
    <p:extLst>
      <p:ext uri="{BB962C8B-B14F-4D97-AF65-F5344CB8AC3E}">
        <p14:creationId xmlns:p14="http://schemas.microsoft.com/office/powerpoint/2010/main" val="373026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19622" y="134968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a:p>
        </p:txBody>
      </p:sp>
      <p:sp>
        <p:nvSpPr>
          <p:cNvPr id="6" name="Content Placeholder 3"/>
          <p:cNvSpPr>
            <a:spLocks noGrp="1"/>
          </p:cNvSpPr>
          <p:nvPr>
            <p:ph sz="half" idx="2"/>
          </p:nvPr>
        </p:nvSpPr>
        <p:spPr>
          <a:xfrm>
            <a:off x="4610622" y="134968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7" name="Title 1"/>
          <p:cNvSpPr>
            <a:spLocks noGrp="1"/>
          </p:cNvSpPr>
          <p:nvPr>
            <p:ph type="title"/>
          </p:nvPr>
        </p:nvSpPr>
        <p:spPr>
          <a:xfrm>
            <a:off x="152400" y="371475"/>
            <a:ext cx="8572500" cy="590921"/>
          </a:xfrm>
        </p:spPr>
        <p:txBody>
          <a:bodyPr rtlCol="0"/>
          <a:lstStyle/>
          <a:p>
            <a:pPr rtl="0"/>
            <a:r>
              <a:rPr lang="fr-CA"/>
              <a:t>Click to edit Master title style</a:t>
            </a:r>
            <a:endParaRPr lang="en-US" dirty="0"/>
          </a:p>
        </p:txBody>
      </p:sp>
    </p:spTree>
    <p:extLst>
      <p:ext uri="{BB962C8B-B14F-4D97-AF65-F5344CB8AC3E}">
        <p14:creationId xmlns:p14="http://schemas.microsoft.com/office/powerpoint/2010/main" val="290931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fr-CA"/>
              <a:t>Click to edit </a:t>
            </a:r>
            <a:br>
              <a:rPr lang="en-US" dirty="0"/>
            </a:br>
            <a:r>
              <a:rPr lang="fr-CA"/>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fr-CA"/>
              <a:t>Click to edit Master title style</a:t>
            </a:r>
          </a:p>
        </p:txBody>
      </p:sp>
    </p:spTree>
    <p:extLst>
      <p:ext uri="{BB962C8B-B14F-4D97-AF65-F5344CB8AC3E}">
        <p14:creationId xmlns:p14="http://schemas.microsoft.com/office/powerpoint/2010/main" val="314917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fr-CA"/>
              <a:t>Click to edit </a:t>
            </a:r>
            <a:br>
              <a:rPr lang="en-US" dirty="0"/>
            </a:br>
            <a:r>
              <a:rPr lang="fr-CA"/>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fr-CA"/>
              <a:t>Click to edit Master title style</a:t>
            </a:r>
          </a:p>
        </p:txBody>
      </p:sp>
    </p:spTree>
    <p:extLst>
      <p:ext uri="{BB962C8B-B14F-4D97-AF65-F5344CB8AC3E}">
        <p14:creationId xmlns:p14="http://schemas.microsoft.com/office/powerpoint/2010/main" val="161437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fr-CA"/>
              <a:t>Click to edit </a:t>
            </a:r>
            <a:br>
              <a:rPr lang="en-US" dirty="0"/>
            </a:br>
            <a:r>
              <a:rPr lang="fr-CA"/>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fr-CA"/>
              <a:t>Click to edit Master title style</a:t>
            </a:r>
          </a:p>
        </p:txBody>
      </p:sp>
    </p:spTree>
    <p:extLst>
      <p:ext uri="{BB962C8B-B14F-4D97-AF65-F5344CB8AC3E}">
        <p14:creationId xmlns:p14="http://schemas.microsoft.com/office/powerpoint/2010/main" val="177627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7" name="Straight Connector 6"/>
          <p:cNvCxnSpPr/>
          <p:nvPr userDrawn="1"/>
        </p:nvCxnSpPr>
        <p:spPr>
          <a:xfrm>
            <a:off x="246185" y="967153"/>
            <a:ext cx="8610600" cy="0"/>
          </a:xfrm>
          <a:prstGeom prst="line">
            <a:avLst/>
          </a:prstGeom>
          <a:ln w="25400">
            <a:solidFill>
              <a:srgbClr val="D6D6D6"/>
            </a:soli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152400" y="371475"/>
            <a:ext cx="8572500" cy="590921"/>
          </a:xfrm>
          <a:prstGeom prst="rect">
            <a:avLst/>
          </a:prstGeom>
        </p:spPr>
        <p:txBody>
          <a:bodyPr vert="horz" lIns="91430" tIns="45715" rIns="91430" bIns="45715" rtlCol="0">
            <a:spAutoFit/>
          </a:bodyPr>
          <a:lstStyle/>
          <a:p>
            <a:pPr lvl="0" defTabSz="457153" rtl="0"/>
            <a:r>
              <a:rPr lang="fr-CA"/>
              <a:t>Cliquer pour modifier le style du titre principal</a:t>
            </a:r>
            <a:endParaRPr lang="en-US" dirty="0"/>
          </a:p>
        </p:txBody>
      </p:sp>
      <p:sp>
        <p:nvSpPr>
          <p:cNvPr id="3" name="Text Placeholder 2"/>
          <p:cNvSpPr>
            <a:spLocks noGrp="1"/>
          </p:cNvSpPr>
          <p:nvPr>
            <p:ph type="body" idx="1"/>
          </p:nvPr>
        </p:nvSpPr>
        <p:spPr>
          <a:xfrm>
            <a:off x="381000" y="1371600"/>
            <a:ext cx="8343900" cy="4515202"/>
          </a:xfrm>
          <a:prstGeom prst="rect">
            <a:avLst/>
          </a:prstGeom>
        </p:spPr>
        <p:txBody>
          <a:bodyPr vert="horz" lIns="91440" tIns="45720" rIns="91440" bIns="45720" rtlCol="0">
            <a:normAutofit/>
          </a:bodyPr>
          <a:lstStyle/>
          <a:p>
            <a:pPr lvl="0" rtl="0"/>
            <a:r>
              <a:rPr lang="fr-CA"/>
              <a:t>Cliquer pour modifier les styles du texte principal</a:t>
            </a:r>
          </a:p>
          <a:p>
            <a:pPr lvl="1" rtl="0"/>
            <a:r>
              <a:rPr lang="fr-CA"/>
              <a:t>Deuxième niveau</a:t>
            </a:r>
          </a:p>
          <a:p>
            <a:pPr lvl="2" rtl="0"/>
            <a:r>
              <a:rPr lang="fr-CA"/>
              <a:t>Troisième niveau</a:t>
            </a:r>
          </a:p>
        </p:txBody>
      </p:sp>
      <p:pic>
        <p:nvPicPr>
          <p:cNvPr id="8" name="Picture 7" descr="COG_Logo_RGB.png"/>
          <p:cNvPicPr>
            <a:picLocks noChangeAspect="1"/>
          </p:cNvPicPr>
          <p:nvPr userDrawn="1"/>
        </p:nvPicPr>
        <p:blipFill>
          <a:blip r:embed="rId8" cstate="print"/>
          <a:stretch>
            <a:fillRect/>
          </a:stretch>
        </p:blipFill>
        <p:spPr>
          <a:xfrm>
            <a:off x="304800" y="6096000"/>
            <a:ext cx="984250" cy="568678"/>
          </a:xfrm>
          <a:prstGeom prst="rect">
            <a:avLst/>
          </a:prstGeom>
        </p:spPr>
      </p:pic>
      <p:sp>
        <p:nvSpPr>
          <p:cNvPr id="10" name="Text Placeholder 13"/>
          <p:cNvSpPr txBox="1">
            <a:spLocks/>
          </p:cNvSpPr>
          <p:nvPr userDrawn="1"/>
        </p:nvSpPr>
        <p:spPr>
          <a:xfrm>
            <a:off x="8686800" y="6399312"/>
            <a:ext cx="156731" cy="153888"/>
          </a:xfrm>
          <a:prstGeom prst="rect">
            <a:avLst/>
          </a:prstGeom>
        </p:spPr>
        <p:txBody>
          <a:bodyPr vert="horz" wrap="none" lIns="0" tIns="0" rIns="0" bIns="0" rtlCol="0">
            <a:spAutoFit/>
          </a:bodyPr>
          <a:lstStyle>
            <a:lvl1pPr>
              <a:lnSpc>
                <a:spcPct val="100000"/>
              </a:lnSpc>
              <a:spcBef>
                <a:spcPts val="0"/>
              </a:spcBef>
              <a:defRPr sz="1000" b="0" i="0" spc="0">
                <a:solidFill>
                  <a:schemeClr val="tx1"/>
                </a:solidFill>
                <a:latin typeface="Arial"/>
                <a:cs typeface="Aria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marL="0" marR="0" lvl="0" indent="0" algn="l" defTabSz="457153" rtl="0" eaLnBrk="1" fontAlgn="auto" latinLnBrk="0" hangingPunct="1">
              <a:lnSpc>
                <a:spcPct val="100000"/>
              </a:lnSpc>
              <a:spcBef>
                <a:spcPts val="0"/>
              </a:spcBef>
              <a:spcAft>
                <a:spcPts val="0"/>
              </a:spcAft>
              <a:buClr>
                <a:schemeClr val="accent5"/>
              </a:buClr>
              <a:buSzTx/>
              <a:buFontTx/>
              <a:buNone/>
              <a:tabLst/>
              <a:defRPr/>
            </a:pPr>
            <a:fld id="{2EED0D42-5738-6642-BC13-08D50DCB792D}" type="slidenum">
              <a:rPr kumimoji="0" lang="en-US" sz="1000" b="0" i="0" u="none" strike="noStrike" kern="800" cap="none" spc="0" normalizeH="0" baseline="0" noProof="0" smtClean="0">
                <a:ln>
                  <a:noFill/>
                </a:ln>
                <a:solidFill>
                  <a:schemeClr val="tx1"/>
                </a:solidFill>
                <a:effectLst/>
                <a:uLnTx/>
                <a:uFillTx/>
                <a:latin typeface="+mn-lt"/>
                <a:ea typeface="+mn-ea"/>
                <a:cs typeface="Arial"/>
              </a:rPr>
              <a:pPr marL="0" marR="0" lvl="0" indent="0" algn="l" defTabSz="457153" rtl="0" eaLnBrk="1" fontAlgn="auto" latinLnBrk="0" hangingPunct="1">
                <a:lnSpc>
                  <a:spcPct val="100000"/>
                </a:lnSpc>
                <a:spcBef>
                  <a:spcPts val="0"/>
                </a:spcBef>
                <a:spcAft>
                  <a:spcPts val="0"/>
                </a:spcAft>
                <a:buClr>
                  <a:schemeClr val="accent5"/>
                </a:buClr>
                <a:buSzTx/>
                <a:buFontTx/>
                <a:buNone/>
                <a:tabLst/>
                <a:defRPr/>
              </a:pPr>
              <a:t>‹#›</a:t>
            </a:fld>
            <a:endParaRPr kumimoji="0" lang="en-US" sz="1000" b="0" i="0" u="none" strike="noStrike" kern="8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79556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3" r:id="rId5"/>
    <p:sldLayoutId id="2147483674" r:id="rId6"/>
  </p:sldLayoutIdLst>
  <p:hf sldNum="0" hdr="0" dt="0"/>
  <p:txStyles>
    <p:title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52.xml"/><Relationship Id="rId3" Type="http://schemas.openxmlformats.org/officeDocument/2006/relationships/slide" Target="slide6.xml"/><Relationship Id="rId7" Type="http://schemas.openxmlformats.org/officeDocument/2006/relationships/slide" Target="slide25.xml"/><Relationship Id="rId12" Type="http://schemas.openxmlformats.org/officeDocument/2006/relationships/slide" Target="slide50.xml"/><Relationship Id="rId17" Type="http://schemas.openxmlformats.org/officeDocument/2006/relationships/slide" Target="slide26.xml"/><Relationship Id="rId2" Type="http://schemas.openxmlformats.org/officeDocument/2006/relationships/notesSlide" Target="../notesSlides/notesSlide4.xml"/><Relationship Id="rId16"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3.xml"/><Relationship Id="rId5" Type="http://schemas.openxmlformats.org/officeDocument/2006/relationships/slide" Target="slide15.xml"/><Relationship Id="rId15" Type="http://schemas.openxmlformats.org/officeDocument/2006/relationships/slide" Target="slide9.xml"/><Relationship Id="rId10" Type="http://schemas.openxmlformats.org/officeDocument/2006/relationships/slide" Target="slide38.xml"/><Relationship Id="rId4" Type="http://schemas.openxmlformats.org/officeDocument/2006/relationships/slide" Target="slide7.xml"/><Relationship Id="rId9" Type="http://schemas.openxmlformats.org/officeDocument/2006/relationships/slide" Target="slide46.xml"/><Relationship Id="rId14" Type="http://schemas.openxmlformats.org/officeDocument/2006/relationships/slide" Target="slide8.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4.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slide" Target="slide57.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hildrensoncologygroup.org/index.php/cog-family-handbook"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rtl="0"/>
            <a:endParaRPr lang="en-US"/>
          </a:p>
        </p:txBody>
      </p:sp>
      <p:grpSp>
        <p:nvGrpSpPr>
          <p:cNvPr id="10" name="Group 9"/>
          <p:cNvGrpSpPr/>
          <p:nvPr/>
        </p:nvGrpSpPr>
        <p:grpSpPr>
          <a:xfrm>
            <a:off x="175528" y="244540"/>
            <a:ext cx="8728945" cy="5445121"/>
            <a:chOff x="175528" y="244540"/>
            <a:chExt cx="8728945" cy="5445121"/>
          </a:xfrm>
        </p:grpSpPr>
        <p:grpSp>
          <p:nvGrpSpPr>
            <p:cNvPr id="11" name="Group 10"/>
            <p:cNvGrpSpPr/>
            <p:nvPr/>
          </p:nvGrpSpPr>
          <p:grpSpPr>
            <a:xfrm>
              <a:off x="175528" y="244540"/>
              <a:ext cx="8728945" cy="5445121"/>
              <a:chOff x="175528" y="244540"/>
              <a:chExt cx="8728945" cy="5445121"/>
            </a:xfrm>
          </p:grpSpPr>
          <p:pic>
            <p:nvPicPr>
              <p:cNvPr id="13" name="Picture 12"/>
              <p:cNvPicPr>
                <a:picLocks noChangeAspect="1"/>
              </p:cNvPicPr>
              <p:nvPr/>
            </p:nvPicPr>
            <p:blipFill rotWithShape="1">
              <a:blip r:embed="rId3" cstate="print"/>
              <a:srcRect l="-1" r="691"/>
              <a:stretch/>
            </p:blipFill>
            <p:spPr>
              <a:xfrm>
                <a:off x="175528" y="244540"/>
                <a:ext cx="8728945" cy="5445121"/>
              </a:xfrm>
              <a:prstGeom prst="rect">
                <a:avLst/>
              </a:prstGeom>
            </p:spPr>
          </p:pic>
          <p:pic>
            <p:nvPicPr>
              <p:cNvPr id="14" name="Picture 13"/>
              <p:cNvPicPr>
                <a:picLocks noChangeAspect="1"/>
              </p:cNvPicPr>
              <p:nvPr/>
            </p:nvPicPr>
            <p:blipFill>
              <a:blip r:embed="rId4"/>
              <a:stretch>
                <a:fillRect/>
              </a:stretch>
            </p:blipFill>
            <p:spPr>
              <a:xfrm>
                <a:off x="3678737" y="545542"/>
                <a:ext cx="5086350" cy="5144119"/>
              </a:xfrm>
              <a:prstGeom prst="rect">
                <a:avLst/>
              </a:prstGeom>
            </p:spPr>
          </p:pic>
          <p:pic>
            <p:nvPicPr>
              <p:cNvPr id="15" name="Picture 14"/>
              <p:cNvPicPr>
                <a:picLocks noChangeAspect="1"/>
              </p:cNvPicPr>
              <p:nvPr/>
            </p:nvPicPr>
            <p:blipFill rotWithShape="1">
              <a:blip r:embed="rId3" cstate="print"/>
              <a:srcRect l="36582" t="3555" r="35716" b="73213"/>
              <a:stretch/>
            </p:blipFill>
            <p:spPr>
              <a:xfrm>
                <a:off x="338218" y="375393"/>
                <a:ext cx="2434959" cy="1264991"/>
              </a:xfrm>
              <a:prstGeom prst="rect">
                <a:avLst/>
              </a:prstGeom>
            </p:spPr>
          </p:pic>
        </p:grpSp>
        <p:sp>
          <p:nvSpPr>
            <p:cNvPr id="12" name="TextBox 11"/>
            <p:cNvSpPr txBox="1"/>
            <p:nvPr/>
          </p:nvSpPr>
          <p:spPr>
            <a:xfrm>
              <a:off x="3678737" y="3104338"/>
              <a:ext cx="5225736" cy="2585323"/>
            </a:xfrm>
            <a:prstGeom prst="rect">
              <a:avLst/>
            </a:prstGeom>
            <a:noFill/>
          </p:spPr>
          <p:txBody>
            <a:bodyPr wrap="square" rtlCol="0">
              <a:spAutoFit/>
            </a:bodyPr>
            <a:lstStyle/>
            <a:p>
              <a:pPr rtl="0"/>
              <a:r>
                <a:rPr lang="fr-CA" sz="5400" b="1" dirty="0">
                  <a:solidFill>
                    <a:schemeClr val="accent5"/>
                  </a:solidFill>
                </a:rPr>
                <a:t>Prendre soin de votre enfant à la maison</a:t>
              </a:r>
              <a:endParaRPr lang="en-US" sz="5400" b="1" dirty="0">
                <a:solidFill>
                  <a:schemeClr val="accent5"/>
                </a:solidFill>
              </a:endParaRPr>
            </a:p>
          </p:txBody>
        </p:sp>
      </p:grpSp>
      <p:sp>
        <p:nvSpPr>
          <p:cNvPr id="3" name="CuadroTexto 2">
            <a:extLst>
              <a:ext uri="{FF2B5EF4-FFF2-40B4-BE49-F238E27FC236}">
                <a16:creationId xmlns:a16="http://schemas.microsoft.com/office/drawing/2014/main" id="{1299D19E-7CC3-462C-A503-A19E00390DB2}"/>
              </a:ext>
            </a:extLst>
          </p:cNvPr>
          <p:cNvSpPr txBox="1"/>
          <p:nvPr/>
        </p:nvSpPr>
        <p:spPr>
          <a:xfrm>
            <a:off x="2665241" y="426971"/>
            <a:ext cx="5917443" cy="1200329"/>
          </a:xfrm>
          <a:prstGeom prst="rect">
            <a:avLst/>
          </a:prstGeom>
          <a:solidFill>
            <a:srgbClr val="76CFE6"/>
          </a:solidFill>
        </p:spPr>
        <p:txBody>
          <a:bodyPr wrap="square" rtlCol="0">
            <a:spAutoFit/>
          </a:bodyPr>
          <a:lstStyle/>
          <a:p>
            <a:r>
              <a:rPr lang="es-AR" sz="3600" dirty="0">
                <a:solidFill>
                  <a:schemeClr val="accent5"/>
                </a:solidFill>
                <a:latin typeface="Bookman Old Style" panose="02050604050505020204" pitchFamily="18" charset="0"/>
                <a:cs typeface="Times New Roman" panose="02020603050405020304" pitchFamily="18" charset="0"/>
              </a:rPr>
              <a:t>Guide pour la famille</a:t>
            </a:r>
          </a:p>
          <a:p>
            <a:r>
              <a:rPr lang="es-AR" sz="3600" dirty="0">
                <a:solidFill>
                  <a:schemeClr val="accent5"/>
                </a:solidFill>
                <a:latin typeface="Bookman Old Style" panose="02050604050505020204" pitchFamily="18" charset="0"/>
                <a:cs typeface="Times New Roman" panose="02020603050405020304" pitchFamily="18" charset="0"/>
              </a:rPr>
              <a:t>Dès le </a:t>
            </a:r>
            <a:r>
              <a:rPr lang="es-AR" sz="3600" dirty="0" err="1">
                <a:solidFill>
                  <a:schemeClr val="accent5"/>
                </a:solidFill>
                <a:latin typeface="Bookman Old Style" panose="02050604050505020204" pitchFamily="18" charset="0"/>
                <a:cs typeface="Times New Roman" panose="02020603050405020304" pitchFamily="18" charset="0"/>
              </a:rPr>
              <a:t>diagnostic</a:t>
            </a:r>
            <a:endParaRPr lang="es-AR" sz="3600" dirty="0">
              <a:solidFill>
                <a:schemeClr val="accent5"/>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49151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a:solidFill>
                  <a:schemeClr val="tx2">
                    <a:lumMod val="75000"/>
                  </a:schemeClr>
                </a:solidFill>
              </a:rPr>
              <a:t>Cathéter veineux central : Chambre</a:t>
            </a:r>
            <a:endParaRPr lang="en-US" dirty="0">
              <a:solidFill>
                <a:schemeClr val="tx2">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2547257" y="1481272"/>
            <a:ext cx="4426183" cy="4521369"/>
          </a:xfrm>
          <a:prstGeom prst="rect">
            <a:avLst/>
          </a:prstGeom>
        </p:spPr>
      </p:pic>
      <p:sp>
        <p:nvSpPr>
          <p:cNvPr id="7" name="TextBox 6">
            <a:hlinkClick r:id="rId4" action="ppaction://hlinksldjump"/>
          </p:cNvPr>
          <p:cNvSpPr txBox="1"/>
          <p:nvPr/>
        </p:nvSpPr>
        <p:spPr>
          <a:xfrm>
            <a:off x="7134225" y="-15809"/>
            <a:ext cx="20097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2" name="ZoneTexte 1"/>
          <p:cNvSpPr txBox="1"/>
          <p:nvPr/>
        </p:nvSpPr>
        <p:spPr>
          <a:xfrm>
            <a:off x="1756372" y="6002641"/>
            <a:ext cx="3929204" cy="369332"/>
          </a:xfrm>
          <a:prstGeom prst="rect">
            <a:avLst/>
          </a:prstGeom>
          <a:noFill/>
        </p:spPr>
        <p:txBody>
          <a:bodyPr wrap="square" rtlCol="0">
            <a:spAutoFit/>
          </a:bodyPr>
          <a:lstStyle/>
          <a:p>
            <a:r>
              <a:rPr lang="fr-CA" dirty="0">
                <a:solidFill>
                  <a:schemeClr val="accent4"/>
                </a:solidFill>
              </a:rPr>
              <a:t>Cathéter à chambre implantable</a:t>
            </a:r>
          </a:p>
        </p:txBody>
      </p:sp>
    </p:spTree>
    <p:extLst>
      <p:ext uri="{BB962C8B-B14F-4D97-AF65-F5344CB8AC3E}">
        <p14:creationId xmlns:p14="http://schemas.microsoft.com/office/powerpoint/2010/main" val="75373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a:solidFill>
                  <a:schemeClr val="tx2">
                    <a:lumMod val="75000"/>
                  </a:schemeClr>
                </a:solidFill>
              </a:rPr>
              <a:t>Parler du cancer avec votre enfant</a:t>
            </a:r>
            <a:endParaRPr lang="en-US" dirty="0">
              <a:solidFill>
                <a:schemeClr val="tx2">
                  <a:lumMod val="75000"/>
                </a:schemeClr>
              </a:solidFill>
            </a:endParaRPr>
          </a:p>
        </p:txBody>
      </p:sp>
      <p:sp>
        <p:nvSpPr>
          <p:cNvPr id="6" name="Content Placeholder 5"/>
          <p:cNvSpPr>
            <a:spLocks noGrp="1"/>
          </p:cNvSpPr>
          <p:nvPr>
            <p:ph idx="1"/>
          </p:nvPr>
        </p:nvSpPr>
        <p:spPr>
          <a:xfrm>
            <a:off x="381000" y="1371600"/>
            <a:ext cx="8343900" cy="1119363"/>
          </a:xfrm>
        </p:spPr>
        <p:txBody>
          <a:bodyPr rtlCol="0">
            <a:normAutofit fontScale="92500" lnSpcReduction="20000"/>
          </a:bodyPr>
          <a:lstStyle/>
          <a:p>
            <a:pPr rtl="0"/>
            <a:r>
              <a:rPr lang="fr-CA" dirty="0"/>
              <a:t>La compréhension de ce qu’est le cancer                  </a:t>
            </a:r>
            <a:r>
              <a:rPr lang="fr-CA" dirty="0">
                <a:solidFill>
                  <a:schemeClr val="accent4"/>
                </a:solidFill>
              </a:rPr>
              <a:t>et ses traitements dépend de l’âge de l’enfant       ainsi</a:t>
            </a:r>
            <a:r>
              <a:rPr lang="fr-CA" dirty="0"/>
              <a:t> que d’autres facteurs</a:t>
            </a:r>
          </a:p>
          <a:p>
            <a:pPr rtl="0"/>
            <a:endParaRPr lang="en-US" dirty="0"/>
          </a:p>
        </p:txBody>
      </p:sp>
      <p:sp>
        <p:nvSpPr>
          <p:cNvPr id="7" name="Content Placeholder 5"/>
          <p:cNvSpPr txBox="1">
            <a:spLocks/>
          </p:cNvSpPr>
          <p:nvPr/>
        </p:nvSpPr>
        <p:spPr>
          <a:xfrm>
            <a:off x="381000" y="2490963"/>
            <a:ext cx="5232991" cy="36519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Aft>
                <a:spcPts val="1000"/>
              </a:spcAft>
            </a:pPr>
            <a:r>
              <a:rPr lang="fr-CA" dirty="0"/>
              <a:t>Il est important que l’enfant connaisse le diagnostic             </a:t>
            </a:r>
            <a:r>
              <a:rPr lang="fr-CA" dirty="0">
                <a:solidFill>
                  <a:schemeClr val="accent4"/>
                </a:solidFill>
              </a:rPr>
              <a:t>et le plan de traitement             qui le concernent</a:t>
            </a:r>
            <a:endParaRPr lang="en-US" dirty="0">
              <a:solidFill>
                <a:schemeClr val="accent4"/>
              </a:solidFill>
            </a:endParaRPr>
          </a:p>
          <a:p>
            <a:pPr rtl="0">
              <a:spcAft>
                <a:spcPts val="1000"/>
              </a:spcAft>
            </a:pPr>
            <a:r>
              <a:rPr lang="fr-CA" dirty="0">
                <a:solidFill>
                  <a:schemeClr val="accent4"/>
                </a:solidFill>
              </a:rPr>
              <a:t>Les membres de l’équipe         de soins peuvent vous aider</a:t>
            </a:r>
            <a:endParaRPr lang="en-US" dirty="0">
              <a:solidFill>
                <a:schemeClr val="accent4"/>
              </a:solidFill>
            </a:endParaRPr>
          </a:p>
          <a:p>
            <a:pPr>
              <a:spcAft>
                <a:spcPts val="1000"/>
              </a:spcAft>
            </a:pPr>
            <a:r>
              <a:rPr lang="fr-CA" dirty="0">
                <a:solidFill>
                  <a:schemeClr val="accent4"/>
                </a:solidFill>
              </a:rPr>
              <a:t>Parlez de vos besoins           avec votre équipe </a:t>
            </a:r>
            <a:r>
              <a:rPr lang="fr-CA" dirty="0"/>
              <a:t>de soins</a:t>
            </a:r>
          </a:p>
        </p:txBody>
      </p:sp>
      <p:pic>
        <p:nvPicPr>
          <p:cNvPr id="3" name="Picture 2"/>
          <p:cNvPicPr>
            <a:picLocks noChangeAspect="1"/>
          </p:cNvPicPr>
          <p:nvPr/>
        </p:nvPicPr>
        <p:blipFill>
          <a:blip r:embed="rId3"/>
          <a:stretch>
            <a:fillRect/>
          </a:stretch>
        </p:blipFill>
        <p:spPr>
          <a:xfrm>
            <a:off x="5215961" y="4023360"/>
            <a:ext cx="3928039" cy="2819167"/>
          </a:xfrm>
          <a:prstGeom prst="rect">
            <a:avLst/>
          </a:prstGeom>
        </p:spPr>
      </p:pic>
      <p:sp>
        <p:nvSpPr>
          <p:cNvPr id="8" name="TextBox 7">
            <a:hlinkClick r:id="rId4" action="ppaction://hlinksldjump"/>
          </p:cNvPr>
          <p:cNvSpPr txBox="1"/>
          <p:nvPr/>
        </p:nvSpPr>
        <p:spPr>
          <a:xfrm>
            <a:off x="7267575" y="-15809"/>
            <a:ext cx="18764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75998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a:solidFill>
                  <a:schemeClr val="tx2">
                    <a:lumMod val="75000"/>
                  </a:schemeClr>
                </a:solidFill>
              </a:rPr>
              <a:t>Essais cliniques</a:t>
            </a:r>
            <a:endParaRPr lang="en-US" dirty="0">
              <a:solidFill>
                <a:schemeClr val="tx2">
                  <a:lumMod val="75000"/>
                </a:schemeClr>
              </a:solidFill>
            </a:endParaRPr>
          </a:p>
        </p:txBody>
      </p:sp>
      <p:sp>
        <p:nvSpPr>
          <p:cNvPr id="6" name="Content Placeholder 5"/>
          <p:cNvSpPr>
            <a:spLocks noGrp="1"/>
          </p:cNvSpPr>
          <p:nvPr>
            <p:ph idx="1"/>
          </p:nvPr>
        </p:nvSpPr>
        <p:spPr>
          <a:xfrm>
            <a:off x="381001" y="1371600"/>
            <a:ext cx="5334000" cy="4589585"/>
          </a:xfrm>
        </p:spPr>
        <p:txBody>
          <a:bodyPr rtlCol="0">
            <a:normAutofit fontScale="77500" lnSpcReduction="20000"/>
          </a:bodyPr>
          <a:lstStyle/>
          <a:p>
            <a:pPr rtl="0"/>
            <a:r>
              <a:rPr lang="fr-CA" dirty="0"/>
              <a:t>La plupart des enfants atteints de cancer sont traités dans le cadre d’essais cliniques</a:t>
            </a:r>
          </a:p>
          <a:p>
            <a:pPr rtl="0"/>
            <a:r>
              <a:rPr lang="fr-CA" dirty="0"/>
              <a:t>Le </a:t>
            </a:r>
            <a:r>
              <a:rPr lang="fr-CA" dirty="0" err="1"/>
              <a:t>Children’s</a:t>
            </a:r>
            <a:r>
              <a:rPr lang="fr-CA" dirty="0"/>
              <a:t> </a:t>
            </a:r>
            <a:r>
              <a:rPr lang="fr-CA" dirty="0" err="1"/>
              <a:t>Oncology</a:t>
            </a:r>
            <a:r>
              <a:rPr lang="fr-CA" dirty="0"/>
              <a:t> Group mène des essais cliniques</a:t>
            </a:r>
          </a:p>
          <a:p>
            <a:pPr rtl="0"/>
            <a:r>
              <a:rPr lang="fr-CA" dirty="0"/>
              <a:t>L’objectif est d’améliorer le traitement et le soutien aux enfants atteints de cancer</a:t>
            </a:r>
          </a:p>
          <a:p>
            <a:pPr rtl="0"/>
            <a:r>
              <a:rPr lang="fr-CA" dirty="0"/>
              <a:t>Le médecin et l’équipe de soins de votre enfant vous diront s’il existe des essais cliniques disponibles pour votre enfant</a:t>
            </a:r>
          </a:p>
          <a:p>
            <a:pPr rtl="0"/>
            <a:r>
              <a:rPr lang="fr-CA" dirty="0"/>
              <a:t>Vous pouvez choisir de participer ou  </a:t>
            </a:r>
            <a:r>
              <a:rPr lang="fr-CA" dirty="0">
                <a:solidFill>
                  <a:schemeClr val="accent4"/>
                </a:solidFill>
              </a:rPr>
              <a:t>de</a:t>
            </a:r>
            <a:r>
              <a:rPr lang="fr-CA" dirty="0"/>
              <a:t> ne pas participer</a:t>
            </a:r>
            <a:endParaRPr lang="en-US" dirty="0"/>
          </a:p>
        </p:txBody>
      </p:sp>
      <p:pic>
        <p:nvPicPr>
          <p:cNvPr id="3" name="Picture 2"/>
          <p:cNvPicPr>
            <a:picLocks noChangeAspect="1"/>
          </p:cNvPicPr>
          <p:nvPr/>
        </p:nvPicPr>
        <p:blipFill rotWithShape="1">
          <a:blip r:embed="rId3"/>
          <a:srcRect l="10563" r="3695"/>
          <a:stretch/>
        </p:blipFill>
        <p:spPr>
          <a:xfrm>
            <a:off x="5908431" y="1576021"/>
            <a:ext cx="3042138" cy="4385164"/>
          </a:xfrm>
          <a:prstGeom prst="rect">
            <a:avLst/>
          </a:prstGeom>
        </p:spPr>
      </p:pic>
      <p:sp>
        <p:nvSpPr>
          <p:cNvPr id="7" name="TextBox 6">
            <a:hlinkClick r:id="rId4" action="ppaction://hlinksldjump"/>
          </p:cNvPr>
          <p:cNvSpPr txBox="1"/>
          <p:nvPr/>
        </p:nvSpPr>
        <p:spPr>
          <a:xfrm>
            <a:off x="7343775" y="-15809"/>
            <a:ext cx="18002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35146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dirty="0">
                <a:solidFill>
                  <a:schemeClr val="tx2">
                    <a:lumMod val="75000"/>
                  </a:schemeClr>
                </a:solidFill>
              </a:rPr>
              <a:t>Présentation des traitements</a:t>
            </a:r>
            <a:endParaRPr lang="en-US" dirty="0">
              <a:solidFill>
                <a:schemeClr val="tx2">
                  <a:lumMod val="75000"/>
                </a:schemeClr>
              </a:solidFill>
            </a:endParaRPr>
          </a:p>
        </p:txBody>
      </p:sp>
      <p:sp>
        <p:nvSpPr>
          <p:cNvPr id="6" name="Content Placeholder 5"/>
          <p:cNvSpPr>
            <a:spLocks noGrp="1"/>
          </p:cNvSpPr>
          <p:nvPr>
            <p:ph idx="1"/>
          </p:nvPr>
        </p:nvSpPr>
        <p:spPr>
          <a:xfrm>
            <a:off x="4763386" y="1371600"/>
            <a:ext cx="4152900" cy="5099538"/>
          </a:xfrm>
        </p:spPr>
        <p:txBody>
          <a:bodyPr rtlCol="0">
            <a:normAutofit fontScale="92500" lnSpcReduction="20000"/>
          </a:bodyPr>
          <a:lstStyle/>
          <a:p>
            <a:pPr rtl="0"/>
            <a:r>
              <a:rPr lang="fr-CA" dirty="0"/>
              <a:t>Demandez à votre équipe soignante de vous aider à </a:t>
            </a:r>
            <a:r>
              <a:rPr lang="fr-CA" dirty="0">
                <a:solidFill>
                  <a:schemeClr val="accent4"/>
                </a:solidFill>
              </a:rPr>
              <a:t>remplir </a:t>
            </a:r>
            <a:r>
              <a:rPr lang="fr-CA" b="1" dirty="0">
                <a:solidFill>
                  <a:schemeClr val="accent4"/>
                </a:solidFill>
              </a:rPr>
              <a:t>le Sommaire du traitement</a:t>
            </a:r>
            <a:r>
              <a:rPr lang="fr-CA" dirty="0">
                <a:solidFill>
                  <a:schemeClr val="accent4"/>
                </a:solidFill>
              </a:rPr>
              <a:t> de votre enfant</a:t>
            </a:r>
          </a:p>
          <a:p>
            <a:pPr rtl="0"/>
            <a:endParaRPr lang="en-US" dirty="0">
              <a:solidFill>
                <a:schemeClr val="accent4"/>
              </a:solidFill>
            </a:endParaRPr>
          </a:p>
          <a:p>
            <a:pPr rtl="0"/>
            <a:r>
              <a:rPr lang="fr-CA" dirty="0">
                <a:solidFill>
                  <a:schemeClr val="accent4"/>
                </a:solidFill>
              </a:rPr>
              <a:t>Conservez-le avec vous</a:t>
            </a:r>
          </a:p>
          <a:p>
            <a:pPr rtl="0"/>
            <a:endParaRPr lang="en-US" dirty="0">
              <a:solidFill>
                <a:schemeClr val="accent4"/>
              </a:solidFill>
            </a:endParaRPr>
          </a:p>
          <a:p>
            <a:pPr rtl="0"/>
            <a:r>
              <a:rPr lang="fr-CA" dirty="0">
                <a:solidFill>
                  <a:schemeClr val="accent4"/>
                </a:solidFill>
              </a:rPr>
              <a:t>Présentez-le chaque </a:t>
            </a:r>
            <a:r>
              <a:rPr lang="fr-CA" dirty="0"/>
              <a:t>fois que cela est nécessaire, comme lorsque vous vous rendez aux urgences</a:t>
            </a:r>
            <a:endParaRPr lang="en-US" dirty="0">
              <a:solidFill>
                <a:srgbClr val="FF0000"/>
              </a:solidFill>
            </a:endParaRPr>
          </a:p>
        </p:txBody>
      </p:sp>
      <p:sp>
        <p:nvSpPr>
          <p:cNvPr id="7" name="TextBox 6">
            <a:hlinkClick r:id="rId3" action="ppaction://hlinksldjump"/>
          </p:cNvPr>
          <p:cNvSpPr txBox="1"/>
          <p:nvPr/>
        </p:nvSpPr>
        <p:spPr>
          <a:xfrm>
            <a:off x="7315200" y="-15809"/>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4" r="234"/>
          <a:stretch/>
        </p:blipFill>
        <p:spPr>
          <a:xfrm>
            <a:off x="454393" y="1153186"/>
            <a:ext cx="3689329" cy="4785601"/>
          </a:xfrm>
          <a:prstGeom prst="rect">
            <a:avLst/>
          </a:prstGeom>
          <a:ln w="28575">
            <a:solidFill>
              <a:schemeClr val="tx1"/>
            </a:solidFill>
          </a:ln>
        </p:spPr>
      </p:pic>
    </p:spTree>
    <p:extLst>
      <p:ext uri="{BB962C8B-B14F-4D97-AF65-F5344CB8AC3E}">
        <p14:creationId xmlns:p14="http://schemas.microsoft.com/office/powerpoint/2010/main" val="77336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457835"/>
          </a:xfrm>
        </p:spPr>
        <p:txBody>
          <a:bodyPr rtlCol="0"/>
          <a:lstStyle/>
          <a:p>
            <a:pPr marL="0" indent="0" algn="ctr">
              <a:buNone/>
            </a:pPr>
            <a:r>
              <a:rPr lang="fr-CA" sz="4800" dirty="0"/>
              <a:t>Qui appeler</a:t>
            </a:r>
          </a:p>
          <a:p>
            <a:pPr marL="0" indent="0" algn="ctr">
              <a:buNone/>
            </a:pPr>
            <a:r>
              <a:rPr lang="fr-CA" sz="4800" dirty="0"/>
              <a:t>à l’aide</a:t>
            </a:r>
            <a:endParaRPr lang="en-US" sz="4800" dirty="0"/>
          </a:p>
        </p:txBody>
      </p:sp>
    </p:spTree>
    <p:extLst>
      <p:ext uri="{BB962C8B-B14F-4D97-AF65-F5344CB8AC3E}">
        <p14:creationId xmlns:p14="http://schemas.microsoft.com/office/powerpoint/2010/main" val="267081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chemeClr val="bg2"/>
          </a:solidFill>
        </p:spPr>
        <p:txBody>
          <a:bodyPr rtlCol="0">
            <a:normAutofit/>
          </a:bodyPr>
          <a:lstStyle/>
          <a:p>
            <a:pPr rtl="0"/>
            <a:endParaRPr lang="en-US" dirty="0"/>
          </a:p>
          <a:p>
            <a:pPr rtl="0">
              <a:buNone/>
            </a:pPr>
            <a:r>
              <a:rPr lang="fr-CA" sz="3200" b="1" dirty="0">
                <a:latin typeface="Calibri" pitchFamily="34" charset="0"/>
              </a:rPr>
              <a:t>En journée</a:t>
            </a:r>
            <a:r>
              <a:rPr lang="fr-CA" sz="3200" dirty="0">
                <a:latin typeface="Calibri" pitchFamily="34" charset="0"/>
              </a:rPr>
              <a:t> : _____________________________</a:t>
            </a:r>
          </a:p>
          <a:p>
            <a:pPr rtl="0">
              <a:buNone/>
            </a:pPr>
            <a:endParaRPr lang="en-US" sz="3200" dirty="0">
              <a:latin typeface="Calibri" pitchFamily="34" charset="0"/>
            </a:endParaRPr>
          </a:p>
          <a:p>
            <a:pPr rtl="0">
              <a:buNone/>
            </a:pPr>
            <a:r>
              <a:rPr lang="fr-CA" sz="3200" b="1" dirty="0">
                <a:latin typeface="Calibri" pitchFamily="34" charset="0"/>
              </a:rPr>
              <a:t>En dehors des heures ouvrables</a:t>
            </a:r>
            <a:r>
              <a:rPr lang="fr-CA" sz="3200" dirty="0">
                <a:latin typeface="Calibri" pitchFamily="34" charset="0"/>
              </a:rPr>
              <a:t> : ____________</a:t>
            </a:r>
          </a:p>
          <a:p>
            <a:pPr rtl="0"/>
            <a:endParaRPr lang="en-US" sz="3200" dirty="0">
              <a:latin typeface="Calibri" pitchFamily="34" charset="0"/>
            </a:endParaRPr>
          </a:p>
          <a:p>
            <a:pPr rtl="0">
              <a:buNone/>
            </a:pPr>
            <a:r>
              <a:rPr lang="fr-CA" sz="3200" b="1" dirty="0">
                <a:latin typeface="Calibri" pitchFamily="34" charset="0"/>
              </a:rPr>
              <a:t>Autre</a:t>
            </a:r>
            <a:r>
              <a:rPr lang="fr-CA" sz="3200" dirty="0">
                <a:latin typeface="Calibri" pitchFamily="34" charset="0"/>
              </a:rPr>
              <a:t> : __________________________________</a:t>
            </a:r>
            <a:endParaRPr lang="en-US" sz="3200" dirty="0">
              <a:latin typeface="Calibri" pitchFamily="34" charset="0"/>
            </a:endParaRPr>
          </a:p>
        </p:txBody>
      </p:sp>
      <p:sp>
        <p:nvSpPr>
          <p:cNvPr id="7" name="Title 1"/>
          <p:cNvSpPr>
            <a:spLocks noGrp="1"/>
          </p:cNvSpPr>
          <p:nvPr>
            <p:ph type="title"/>
          </p:nvPr>
        </p:nvSpPr>
        <p:spPr>
          <a:xfrm>
            <a:off x="152400" y="371475"/>
            <a:ext cx="8572500" cy="535521"/>
          </a:xfrm>
        </p:spPr>
        <p:txBody>
          <a:bodyPr rtlCol="0"/>
          <a:lstStyle/>
          <a:p>
            <a:pPr rtl="0"/>
            <a:r>
              <a:rPr lang="fr-CA" sz="3200" dirty="0">
                <a:solidFill>
                  <a:schemeClr val="tx2">
                    <a:lumMod val="75000"/>
                  </a:schemeClr>
                </a:solidFill>
              </a:rPr>
              <a:t>Comment contacter votre équipe de soins</a:t>
            </a:r>
          </a:p>
        </p:txBody>
      </p:sp>
      <p:sp>
        <p:nvSpPr>
          <p:cNvPr id="5" name="TextBox 4">
            <a:hlinkClick r:id="rId3" action="ppaction://hlinksldjump"/>
          </p:cNvPr>
          <p:cNvSpPr txBox="1"/>
          <p:nvPr/>
        </p:nvSpPr>
        <p:spPr>
          <a:xfrm>
            <a:off x="7248525" y="0"/>
            <a:ext cx="18954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89097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457835"/>
          </a:xfrm>
        </p:spPr>
        <p:txBody>
          <a:bodyPr rtlCol="0"/>
          <a:lstStyle/>
          <a:p>
            <a:pPr marL="0" indent="0" algn="ctr">
              <a:buNone/>
            </a:pPr>
            <a:r>
              <a:rPr lang="fr-CA" sz="4800" dirty="0"/>
              <a:t>Quand appeler</a:t>
            </a:r>
          </a:p>
          <a:p>
            <a:pPr marL="0" indent="0" algn="ctr">
              <a:buNone/>
            </a:pPr>
            <a:r>
              <a:rPr lang="fr-CA" sz="4800" dirty="0"/>
              <a:t>à l’aide</a:t>
            </a:r>
          </a:p>
        </p:txBody>
      </p:sp>
    </p:spTree>
    <p:extLst>
      <p:ext uri="{BB962C8B-B14F-4D97-AF65-F5344CB8AC3E}">
        <p14:creationId xmlns:p14="http://schemas.microsoft.com/office/powerpoint/2010/main" val="224272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541552938.png"/>
          <p:cNvPicPr>
            <a:picLocks noChangeAspect="1"/>
          </p:cNvPicPr>
          <p:nvPr/>
        </p:nvPicPr>
        <p:blipFill>
          <a:blip r:embed="rId3" cstate="print"/>
          <a:stretch>
            <a:fillRect/>
          </a:stretch>
        </p:blipFill>
        <p:spPr>
          <a:xfrm>
            <a:off x="6706825" y="3391110"/>
            <a:ext cx="2169489" cy="1610061"/>
          </a:xfrm>
          <a:prstGeom prst="rect">
            <a:avLst/>
          </a:prstGeom>
        </p:spPr>
      </p:pic>
      <p:sp>
        <p:nvSpPr>
          <p:cNvPr id="2" name="Content Placeholder 1"/>
          <p:cNvSpPr>
            <a:spLocks noGrp="1"/>
          </p:cNvSpPr>
          <p:nvPr>
            <p:ph sz="half" idx="1"/>
          </p:nvPr>
        </p:nvSpPr>
        <p:spPr>
          <a:xfrm>
            <a:off x="728976" y="2687037"/>
            <a:ext cx="8084298" cy="3499414"/>
          </a:xfrm>
        </p:spPr>
        <p:txBody>
          <a:bodyPr rtlCol="0">
            <a:normAutofit/>
          </a:bodyPr>
          <a:lstStyle/>
          <a:p>
            <a:pPr rtl="0">
              <a:lnSpc>
                <a:spcPct val="100000"/>
              </a:lnSpc>
            </a:pPr>
            <a:r>
              <a:rPr lang="fr-CA" sz="2400" dirty="0"/>
              <a:t>ne respire pas ou a de graves difficultés à respirer</a:t>
            </a:r>
          </a:p>
          <a:p>
            <a:pPr rtl="0">
              <a:lnSpc>
                <a:spcPct val="100000"/>
              </a:lnSpc>
              <a:buNone/>
            </a:pPr>
            <a:endParaRPr lang="en-US" sz="900" dirty="0"/>
          </a:p>
          <a:p>
            <a:pPr rtl="0">
              <a:lnSpc>
                <a:spcPct val="100000"/>
              </a:lnSpc>
            </a:pPr>
            <a:r>
              <a:rPr lang="fr-CA" sz="2400" dirty="0"/>
              <a:t>a les lèvres et/ou la peau d’apparence bleue</a:t>
            </a:r>
          </a:p>
          <a:p>
            <a:pPr rtl="0">
              <a:lnSpc>
                <a:spcPct val="100000"/>
              </a:lnSpc>
              <a:buNone/>
            </a:pPr>
            <a:endParaRPr lang="en-US" sz="900" dirty="0"/>
          </a:p>
          <a:p>
            <a:pPr rtl="0">
              <a:lnSpc>
                <a:spcPct val="100000"/>
              </a:lnSpc>
            </a:pPr>
            <a:r>
              <a:rPr lang="fr-CA" sz="2400" dirty="0"/>
              <a:t>a des convulsions </a:t>
            </a:r>
            <a:endParaRPr lang="en-US" sz="2400" dirty="0"/>
          </a:p>
          <a:p>
            <a:pPr rtl="0">
              <a:lnSpc>
                <a:spcPct val="100000"/>
              </a:lnSpc>
              <a:buNone/>
            </a:pPr>
            <a:endParaRPr lang="en-US" sz="900" dirty="0"/>
          </a:p>
          <a:p>
            <a:pPr rtl="0">
              <a:lnSpc>
                <a:spcPct val="100000"/>
              </a:lnSpc>
            </a:pPr>
            <a:r>
              <a:rPr lang="fr-CA" sz="2400" dirty="0"/>
              <a:t>ne se réveille pas après que vous</a:t>
            </a:r>
            <a:br>
              <a:rPr lang="fr-CA" sz="2400" dirty="0">
                <a:solidFill>
                  <a:srgbClr val="FF0000"/>
                </a:solidFill>
              </a:rPr>
            </a:br>
            <a:r>
              <a:rPr lang="fr-CA" sz="2400" dirty="0">
                <a:solidFill>
                  <a:schemeClr val="accent4"/>
                </a:solidFill>
              </a:rPr>
              <a:t>ayez</a:t>
            </a:r>
            <a:r>
              <a:rPr lang="fr-CA" sz="2400" dirty="0"/>
              <a:t> essayé de le réveiller</a:t>
            </a:r>
          </a:p>
        </p:txBody>
      </p:sp>
      <p:sp>
        <p:nvSpPr>
          <p:cNvPr id="12" name="Rectangle 11"/>
          <p:cNvSpPr/>
          <p:nvPr/>
        </p:nvSpPr>
        <p:spPr>
          <a:xfrm>
            <a:off x="1324792" y="1530083"/>
            <a:ext cx="7819208" cy="646331"/>
          </a:xfrm>
          <a:prstGeom prst="rect">
            <a:avLst/>
          </a:prstGeom>
        </p:spPr>
        <p:txBody>
          <a:bodyPr wrap="square" rtlCol="0">
            <a:spAutoFit/>
          </a:bodyPr>
          <a:lstStyle/>
          <a:p>
            <a:pPr rtl="0"/>
            <a:r>
              <a:rPr lang="fr-CA" sz="3600" b="1"/>
              <a:t>Appelez immédiatement le </a:t>
            </a:r>
            <a:r>
              <a:rPr lang="fr-CA" sz="3600" b="1">
                <a:solidFill>
                  <a:srgbClr val="FF0000"/>
                </a:solidFill>
              </a:rPr>
              <a:t>911</a:t>
            </a:r>
            <a:r>
              <a:rPr lang="fr-CA" sz="3600" b="1">
                <a:effectLst>
                  <a:outerShdw blurRad="38100" dist="38100" dir="2700000" algn="tl">
                    <a:srgbClr val="000000">
                      <a:alpha val="43137"/>
                    </a:srgbClr>
                  </a:outerShdw>
                </a:effectLst>
              </a:rPr>
              <a:t> </a:t>
            </a:r>
            <a:r>
              <a:rPr lang="fr-CA" sz="3600" b="1"/>
              <a:t>si votre enfant :</a:t>
            </a:r>
            <a:endParaRPr lang="en-US" sz="3600" b="1" dirty="0"/>
          </a:p>
        </p:txBody>
      </p:sp>
      <p:sp>
        <p:nvSpPr>
          <p:cNvPr id="15" name="Title 1"/>
          <p:cNvSpPr>
            <a:spLocks noGrp="1"/>
          </p:cNvSpPr>
          <p:nvPr>
            <p:ph type="title"/>
          </p:nvPr>
        </p:nvSpPr>
        <p:spPr>
          <a:xfrm>
            <a:off x="152400" y="371475"/>
            <a:ext cx="8572500" cy="590921"/>
          </a:xfrm>
        </p:spPr>
        <p:txBody>
          <a:bodyPr rtlCol="0"/>
          <a:lstStyle/>
          <a:p>
            <a:pPr rtl="0"/>
            <a:r>
              <a:rPr lang="fr-CA">
                <a:solidFill>
                  <a:srgbClr val="FF0000"/>
                </a:solidFill>
              </a:rPr>
              <a:t>Aide d’urgence</a:t>
            </a:r>
            <a:endParaRPr lang="en-US" dirty="0">
              <a:solidFill>
                <a:srgbClr val="FF0000"/>
              </a:solidFill>
            </a:endParaRPr>
          </a:p>
        </p:txBody>
      </p:sp>
      <p:sp>
        <p:nvSpPr>
          <p:cNvPr id="7" name="TextBox 6">
            <a:hlinkClick r:id="rId4" action="ppaction://hlinksldjump"/>
          </p:cNvPr>
          <p:cNvSpPr txBox="1"/>
          <p:nvPr/>
        </p:nvSpPr>
        <p:spPr>
          <a:xfrm>
            <a:off x="7248525" y="11703"/>
            <a:ext cx="18954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grpSp>
        <p:nvGrpSpPr>
          <p:cNvPr id="14" name="Group 13"/>
          <p:cNvGrpSpPr/>
          <p:nvPr/>
        </p:nvGrpSpPr>
        <p:grpSpPr>
          <a:xfrm rot="20967758">
            <a:off x="168829" y="1104738"/>
            <a:ext cx="980704" cy="1501484"/>
            <a:chOff x="168829" y="1104738"/>
            <a:chExt cx="980704" cy="1501484"/>
          </a:xfrm>
        </p:grpSpPr>
        <p:pic>
          <p:nvPicPr>
            <p:cNvPr id="16" name="Picture 15" descr="FX13_phone1.png"/>
            <p:cNvPicPr>
              <a:picLocks noChangeAspect="1"/>
            </p:cNvPicPr>
            <p:nvPr/>
          </p:nvPicPr>
          <p:blipFill>
            <a:blip r:embed="rId5" cstate="print"/>
            <a:stretch>
              <a:fillRect/>
            </a:stretch>
          </p:blipFill>
          <p:spPr>
            <a:xfrm>
              <a:off x="256599" y="1104738"/>
              <a:ext cx="814555" cy="1501484"/>
            </a:xfrm>
            <a:prstGeom prst="rect">
              <a:avLst/>
            </a:prstGeom>
          </p:spPr>
        </p:pic>
        <p:sp>
          <p:nvSpPr>
            <p:cNvPr id="17" name="TextBox 16"/>
            <p:cNvSpPr txBox="1"/>
            <p:nvPr/>
          </p:nvSpPr>
          <p:spPr>
            <a:xfrm>
              <a:off x="168829" y="1456990"/>
              <a:ext cx="980704" cy="707886"/>
            </a:xfrm>
            <a:prstGeom prst="rect">
              <a:avLst/>
            </a:prstGeom>
            <a:noFill/>
          </p:spPr>
          <p:txBody>
            <a:bodyPr wrap="square" rtlCol="0">
              <a:spAutoFit/>
            </a:bodyPr>
            <a:lstStyle/>
            <a:p>
              <a:pPr algn="ctr" rtl="0"/>
              <a:r>
                <a:rPr lang="fr-CA" sz="1200" b="1" i="1" dirty="0">
                  <a:solidFill>
                    <a:srgbClr val="FF0000"/>
                  </a:solidFill>
                </a:rPr>
                <a:t>Appelez</a:t>
              </a:r>
              <a:br>
                <a:rPr lang="fr-CA" sz="1200" b="1" i="1" dirty="0">
                  <a:solidFill>
                    <a:srgbClr val="FF0000"/>
                  </a:solidFill>
                </a:rPr>
              </a:br>
              <a:r>
                <a:rPr lang="fr-CA" sz="1400" b="1" i="1" dirty="0">
                  <a:solidFill>
                    <a:srgbClr val="FF0000"/>
                  </a:solidFill>
                </a:rPr>
                <a:t>le </a:t>
              </a:r>
            </a:p>
            <a:p>
              <a:pPr algn="ctr" rtl="0"/>
              <a:r>
                <a:rPr lang="fr-CA" sz="1400" b="1" i="1" dirty="0">
                  <a:solidFill>
                    <a:srgbClr val="FF0000"/>
                  </a:solidFill>
                </a:rPr>
                <a:t>9-1-1</a:t>
              </a:r>
              <a:endParaRPr lang="en-US" sz="1400" b="1" i="1" dirty="0">
                <a:solidFill>
                  <a:srgbClr val="FF0000"/>
                </a:solidFill>
              </a:endParaRPr>
            </a:p>
          </p:txBody>
        </p:sp>
      </p:grpSp>
    </p:spTree>
    <p:extLst>
      <p:ext uri="{BB962C8B-B14F-4D97-AF65-F5344CB8AC3E}">
        <p14:creationId xmlns:p14="http://schemas.microsoft.com/office/powerpoint/2010/main" val="311114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134350" cy="535521"/>
          </a:xfrm>
          <a:prstGeom prst="rect">
            <a:avLst/>
          </a:prstGeom>
        </p:spPr>
        <p:txBody>
          <a:bodyPr vert="horz" wrap="square"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sz="3200" dirty="0">
                <a:solidFill>
                  <a:schemeClr val="tx2">
                    <a:lumMod val="75000"/>
                  </a:schemeClr>
                </a:solidFill>
              </a:rPr>
              <a:t>Quand appeler </a:t>
            </a:r>
            <a:r>
              <a:rPr lang="fr-CA" sz="3200" dirty="0">
                <a:solidFill>
                  <a:srgbClr val="FF0000"/>
                </a:solidFill>
              </a:rPr>
              <a:t>immédiatement</a:t>
            </a:r>
            <a:r>
              <a:rPr lang="fr-CA" sz="3200" dirty="0">
                <a:solidFill>
                  <a:schemeClr val="tx2">
                    <a:lumMod val="75000"/>
                  </a:schemeClr>
                </a:solidFill>
              </a:rPr>
              <a:t> à l’aide</a:t>
            </a:r>
            <a:endParaRPr lang="en-US" sz="3200" dirty="0">
              <a:solidFill>
                <a:schemeClr val="tx2">
                  <a:lumMod val="75000"/>
                </a:schemeClr>
              </a:solidFill>
            </a:endParaRPr>
          </a:p>
        </p:txBody>
      </p:sp>
      <p:sp>
        <p:nvSpPr>
          <p:cNvPr id="15" name="Content Placeholder 14"/>
          <p:cNvSpPr>
            <a:spLocks noGrp="1"/>
          </p:cNvSpPr>
          <p:nvPr>
            <p:ph idx="1"/>
          </p:nvPr>
        </p:nvSpPr>
        <p:spPr>
          <a:xfrm>
            <a:off x="1834226" y="2078459"/>
            <a:ext cx="1735183" cy="735874"/>
          </a:xfrm>
        </p:spPr>
        <p:txBody>
          <a:bodyPr rtlCol="0">
            <a:normAutofit fontScale="85000" lnSpcReduction="10000"/>
          </a:bodyPr>
          <a:lstStyle/>
          <a:p>
            <a:pPr marL="0" indent="0" rtl="0">
              <a:buNone/>
            </a:pPr>
            <a:r>
              <a:rPr lang="fr-CA" sz="4000" b="1"/>
              <a:t>Fièvre :</a:t>
            </a:r>
          </a:p>
          <a:p>
            <a:pPr marL="0" indent="0" rtl="0">
              <a:buNone/>
            </a:pPr>
            <a:endParaRPr lang="en-US" dirty="0"/>
          </a:p>
        </p:txBody>
      </p:sp>
      <p:sp>
        <p:nvSpPr>
          <p:cNvPr id="12" name="Rectangle 11"/>
          <p:cNvSpPr/>
          <p:nvPr/>
        </p:nvSpPr>
        <p:spPr>
          <a:xfrm>
            <a:off x="-19050" y="1159430"/>
            <a:ext cx="914400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p>
        </p:txBody>
      </p:sp>
      <p:sp>
        <p:nvSpPr>
          <p:cNvPr id="16" name="TextBox 15">
            <a:hlinkClick r:id="rId3" action="ppaction://hlinksldjump"/>
          </p:cNvPr>
          <p:cNvSpPr txBox="1"/>
          <p:nvPr/>
        </p:nvSpPr>
        <p:spPr>
          <a:xfrm>
            <a:off x="7248525" y="-10586"/>
            <a:ext cx="18764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8" name="TextBox 7"/>
          <p:cNvSpPr txBox="1"/>
          <p:nvPr/>
        </p:nvSpPr>
        <p:spPr>
          <a:xfrm>
            <a:off x="1125854" y="5410974"/>
            <a:ext cx="7408545"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fr-CA" sz="2800" b="1" dirty="0">
                <a:solidFill>
                  <a:schemeClr val="accent5"/>
                </a:solidFill>
              </a:rPr>
              <a:t>N’attendez pas l’ouverture de la clinique</a:t>
            </a:r>
            <a:endParaRPr lang="en-US" sz="2800" b="1" dirty="0">
              <a:solidFill>
                <a:schemeClr val="accent5"/>
              </a:solidFill>
            </a:endParaRPr>
          </a:p>
        </p:txBody>
      </p:sp>
      <p:pic>
        <p:nvPicPr>
          <p:cNvPr id="17" name="Picture 16" descr="FX13_phone1.png"/>
          <p:cNvPicPr>
            <a:picLocks noChangeAspect="1"/>
          </p:cNvPicPr>
          <p:nvPr/>
        </p:nvPicPr>
        <p:blipFill>
          <a:blip r:embed="rId4" cstate="print"/>
          <a:stretch>
            <a:fillRect/>
          </a:stretch>
        </p:blipFill>
        <p:spPr>
          <a:xfrm rot="20967758">
            <a:off x="445228" y="2745402"/>
            <a:ext cx="1091850" cy="2053130"/>
          </a:xfrm>
          <a:prstGeom prst="rect">
            <a:avLst/>
          </a:prstGeom>
        </p:spPr>
      </p:pic>
      <p:sp>
        <p:nvSpPr>
          <p:cNvPr id="22" name="TextBox 21"/>
          <p:cNvSpPr txBox="1"/>
          <p:nvPr/>
        </p:nvSpPr>
        <p:spPr>
          <a:xfrm rot="20967758">
            <a:off x="388252" y="3268759"/>
            <a:ext cx="1190524" cy="830997"/>
          </a:xfrm>
          <a:prstGeom prst="rect">
            <a:avLst/>
          </a:prstGeom>
          <a:noFill/>
        </p:spPr>
        <p:txBody>
          <a:bodyPr wrap="square" rtlCol="0">
            <a:spAutoFit/>
          </a:bodyPr>
          <a:lstStyle/>
          <a:p>
            <a:pPr algn="ctr" rtl="0"/>
            <a:r>
              <a:rPr lang="fr-CA" sz="1600" b="1" i="1" dirty="0">
                <a:solidFill>
                  <a:srgbClr val="FF0000"/>
                </a:solidFill>
              </a:rPr>
              <a:t>Appelez </a:t>
            </a:r>
          </a:p>
          <a:p>
            <a:pPr algn="ctr" rtl="0"/>
            <a:r>
              <a:rPr lang="fr-CA" sz="1600" b="1" i="1" dirty="0">
                <a:solidFill>
                  <a:srgbClr val="FF0000"/>
                </a:solidFill>
              </a:rPr>
              <a:t>sans attendre!</a:t>
            </a:r>
            <a:endParaRPr lang="en-US" sz="1600" b="1" i="1" dirty="0">
              <a:solidFill>
                <a:srgbClr val="FF0000"/>
              </a:solidFill>
            </a:endParaRPr>
          </a:p>
        </p:txBody>
      </p:sp>
      <p:sp>
        <p:nvSpPr>
          <p:cNvPr id="18" name="Content Placeholder 14"/>
          <p:cNvSpPr txBox="1">
            <a:spLocks/>
          </p:cNvSpPr>
          <p:nvPr/>
        </p:nvSpPr>
        <p:spPr>
          <a:xfrm>
            <a:off x="1867783" y="4497622"/>
            <a:ext cx="6383081" cy="7358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Wingdings" panose="05000000000000000000" pitchFamily="2" charset="2"/>
              <a:buNone/>
            </a:pPr>
            <a:r>
              <a:rPr lang="fr-CA" sz="4000" b="1" dirty="0"/>
              <a:t>Frissons (grelotement)</a:t>
            </a:r>
          </a:p>
          <a:p>
            <a:pPr marL="0" indent="0" rtl="0">
              <a:buFont typeface="Wingdings" panose="05000000000000000000" pitchFamily="2" charset="2"/>
              <a:buNone/>
            </a:pPr>
            <a:endParaRPr lang="en-US" sz="3200" dirty="0"/>
          </a:p>
        </p:txBody>
      </p:sp>
      <p:sp>
        <p:nvSpPr>
          <p:cNvPr id="19" name="TextBox 18"/>
          <p:cNvSpPr txBox="1"/>
          <p:nvPr/>
        </p:nvSpPr>
        <p:spPr>
          <a:xfrm>
            <a:off x="1880403" y="2794733"/>
            <a:ext cx="6370462" cy="1661993"/>
          </a:xfrm>
          <a:prstGeom prst="rect">
            <a:avLst/>
          </a:prstGeom>
          <a:solidFill>
            <a:schemeClr val="bg2"/>
          </a:solidFill>
        </p:spPr>
        <p:txBody>
          <a:bodyPr wrap="square" rtlCol="0">
            <a:spAutoFit/>
          </a:bodyPr>
          <a:lstStyle/>
          <a:p>
            <a:pPr algn="ctr" rtl="0">
              <a:buClr>
                <a:schemeClr val="accent2"/>
              </a:buClr>
            </a:pPr>
            <a:endParaRPr lang="en-US" sz="2800" dirty="0">
              <a:solidFill>
                <a:schemeClr val="accent6"/>
              </a:solidFill>
              <a:latin typeface="Calibri" pitchFamily="34" charset="0"/>
            </a:endParaRPr>
          </a:p>
          <a:p>
            <a:pPr algn="ctr" rtl="0">
              <a:buClr>
                <a:schemeClr val="accent2"/>
              </a:buClr>
            </a:pPr>
            <a:r>
              <a:rPr lang="fr-CA" sz="2800" b="1" i="1" dirty="0">
                <a:solidFill>
                  <a:srgbClr val="FF0000"/>
                </a:solidFill>
                <a:latin typeface="Calibri" pitchFamily="34" charset="0"/>
              </a:rPr>
              <a:t>Insérez les consignes de votre hôpital </a:t>
            </a:r>
          </a:p>
          <a:p>
            <a:pPr algn="ctr" rtl="0">
              <a:buClr>
                <a:schemeClr val="accent2"/>
              </a:buClr>
            </a:pPr>
            <a:r>
              <a:rPr lang="fr-CA" sz="2800" b="1" i="1" dirty="0">
                <a:solidFill>
                  <a:srgbClr val="FF0000"/>
                </a:solidFill>
                <a:latin typeface="Calibri" pitchFamily="34" charset="0"/>
              </a:rPr>
              <a:t>en cas de fièvre</a:t>
            </a:r>
            <a:endParaRPr lang="en-US" sz="2800" dirty="0">
              <a:solidFill>
                <a:srgbClr val="FF0000"/>
              </a:solidFill>
              <a:latin typeface="Calibri" pitchFamily="34" charset="0"/>
            </a:endParaRPr>
          </a:p>
          <a:p>
            <a:pPr algn="ctr" rtl="0">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0154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1475"/>
            <a:ext cx="8572500" cy="535521"/>
          </a:xfrm>
        </p:spPr>
        <p:txBody>
          <a:bodyPr rtlCol="0"/>
          <a:lstStyle/>
          <a:p>
            <a:pPr rtl="0"/>
            <a:r>
              <a:rPr lang="fr-CA" sz="3200" dirty="0">
                <a:solidFill>
                  <a:schemeClr val="tx2">
                    <a:lumMod val="75000"/>
                  </a:schemeClr>
                </a:solidFill>
              </a:rPr>
              <a:t>Prendre la température de votre enfant</a:t>
            </a:r>
            <a:endParaRPr lang="en-US" sz="3200" dirty="0">
              <a:solidFill>
                <a:schemeClr val="tx2">
                  <a:lumMod val="75000"/>
                </a:schemeClr>
              </a:solidFill>
            </a:endParaRPr>
          </a:p>
        </p:txBody>
      </p:sp>
      <p:sp>
        <p:nvSpPr>
          <p:cNvPr id="3" name="Content Placeholder 2"/>
          <p:cNvSpPr>
            <a:spLocks noGrp="1"/>
          </p:cNvSpPr>
          <p:nvPr>
            <p:ph idx="1"/>
          </p:nvPr>
        </p:nvSpPr>
        <p:spPr>
          <a:xfrm>
            <a:off x="381000" y="1371600"/>
            <a:ext cx="6435436" cy="4515202"/>
          </a:xfrm>
        </p:spPr>
        <p:txBody>
          <a:bodyPr rtlCol="0">
            <a:normAutofit fontScale="92500" lnSpcReduction="20000"/>
          </a:bodyPr>
          <a:lstStyle/>
          <a:p>
            <a:pPr rtl="0"/>
            <a:r>
              <a:rPr lang="fr-CA" dirty="0"/>
              <a:t>Ayez un thermomètre en état de marche</a:t>
            </a:r>
          </a:p>
          <a:p>
            <a:pPr rtl="0"/>
            <a:endParaRPr lang="en-US" dirty="0"/>
          </a:p>
          <a:p>
            <a:pPr rtl="0"/>
            <a:r>
              <a:rPr lang="fr-CA" dirty="0"/>
              <a:t>Apprenez comment prendre                   </a:t>
            </a:r>
            <a:r>
              <a:rPr lang="fr-CA" dirty="0">
                <a:solidFill>
                  <a:schemeClr val="accent4"/>
                </a:solidFill>
              </a:rPr>
              <a:t>la température de votre enfant</a:t>
            </a:r>
          </a:p>
          <a:p>
            <a:pPr rtl="0"/>
            <a:endParaRPr lang="en-US" dirty="0">
              <a:solidFill>
                <a:schemeClr val="accent4"/>
              </a:solidFill>
            </a:endParaRPr>
          </a:p>
          <a:p>
            <a:pPr rtl="0"/>
            <a:r>
              <a:rPr lang="fr-CA" dirty="0">
                <a:solidFill>
                  <a:schemeClr val="accent4"/>
                </a:solidFill>
              </a:rPr>
              <a:t>Vérifiez la température de votre enfant s'il a chaud ou s'il n'a pas l'air ou ne se sent pas bien.</a:t>
            </a:r>
          </a:p>
          <a:p>
            <a:pPr rtl="0"/>
            <a:endParaRPr lang="en-US" dirty="0">
              <a:solidFill>
                <a:schemeClr val="accent4"/>
              </a:solidFill>
            </a:endParaRPr>
          </a:p>
          <a:p>
            <a:pPr rtl="0"/>
            <a:r>
              <a:rPr lang="fr-CA" dirty="0">
                <a:solidFill>
                  <a:schemeClr val="accent4"/>
                </a:solidFill>
              </a:rPr>
              <a:t>Ne prenez pas la température                    par voie </a:t>
            </a:r>
            <a:r>
              <a:rPr lang="fr-CA" dirty="0"/>
              <a:t>rectale</a:t>
            </a:r>
            <a:endParaRPr lang="en-US" dirty="0"/>
          </a:p>
        </p:txBody>
      </p:sp>
      <p:sp>
        <p:nvSpPr>
          <p:cNvPr id="7" name="TextBox 6">
            <a:hlinkClick r:id="rId3" action="ppaction://hlinksldjump"/>
          </p:cNvPr>
          <p:cNvSpPr txBox="1"/>
          <p:nvPr/>
        </p:nvSpPr>
        <p:spPr>
          <a:xfrm>
            <a:off x="7239000" y="-15809"/>
            <a:ext cx="19050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9" name="Picture 8"/>
          <p:cNvPicPr>
            <a:picLocks noChangeAspect="1"/>
          </p:cNvPicPr>
          <p:nvPr/>
        </p:nvPicPr>
        <p:blipFill>
          <a:blip r:embed="rId4"/>
          <a:stretch>
            <a:fillRect/>
          </a:stretch>
        </p:blipFill>
        <p:spPr>
          <a:xfrm>
            <a:off x="7239000" y="1070280"/>
            <a:ext cx="1274174" cy="5352752"/>
          </a:xfrm>
          <a:prstGeom prst="rect">
            <a:avLst/>
          </a:prstGeom>
        </p:spPr>
      </p:pic>
    </p:spTree>
    <p:extLst>
      <p:ext uri="{BB962C8B-B14F-4D97-AF65-F5344CB8AC3E}">
        <p14:creationId xmlns:p14="http://schemas.microsoft.com/office/powerpoint/2010/main" val="133167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5580" y="1443386"/>
            <a:ext cx="8024812" cy="4431983"/>
          </a:xfrm>
        </p:spPr>
        <p:txBody>
          <a:bodyPr rtlCol="0">
            <a:normAutofit fontScale="92500" lnSpcReduction="20000"/>
          </a:bodyPr>
          <a:lstStyle/>
          <a:p>
            <a:pPr marL="342900" lvl="0" indent="-342900" defTabSz="914400" rtl="0">
              <a:buClrTx/>
              <a:buAutoNum type="arabicPeriod"/>
              <a:defRPr/>
            </a:pPr>
            <a:r>
              <a:rPr lang="fr-CA" sz="1600" b="1" dirty="0">
                <a:solidFill>
                  <a:schemeClr val="accent6"/>
                </a:solidFill>
              </a:rPr>
              <a:t>Insérez les numéros de téléphone de votre hôpital, les instructions en cas de fièvre et d’autres informations soulignées en jaune sur les diapositives. </a:t>
            </a:r>
            <a:r>
              <a:rPr lang="fr-CA" sz="1600" i="1" dirty="0">
                <a:solidFill>
                  <a:schemeClr val="accent6"/>
                </a:solidFill>
              </a:rPr>
              <a:t>Vous pourrez éliminer la couleur jaune de la fenêtre de texte une fois que vous aurez saisi les informations concernant votre hôpital.</a:t>
            </a:r>
          </a:p>
          <a:p>
            <a:pPr marL="342900" lvl="0" indent="-342900" defTabSz="914400" rtl="0">
              <a:buClrTx/>
              <a:buAutoNum type="arabicPeriod"/>
              <a:defRPr/>
            </a:pPr>
            <a:endParaRPr lang="en-US" sz="1600" i="1" dirty="0">
              <a:solidFill>
                <a:schemeClr val="accent6"/>
              </a:solidFill>
            </a:endParaRPr>
          </a:p>
          <a:p>
            <a:pPr marL="342900" lvl="0" indent="-342900" defTabSz="914400" rtl="0">
              <a:buClrTx/>
              <a:buAutoNum type="arabicPeriod"/>
              <a:defRPr/>
            </a:pPr>
            <a:r>
              <a:rPr lang="fr-CA" sz="1600" b="1" dirty="0">
                <a:solidFill>
                  <a:schemeClr val="accent6"/>
                </a:solidFill>
              </a:rPr>
              <a:t>Ajoutez des diapositives spécifiques à l’hôpital selon les besoins.</a:t>
            </a:r>
          </a:p>
          <a:p>
            <a:pPr marL="342900" lvl="0" indent="-342900" defTabSz="914400" rtl="0">
              <a:buClrTx/>
              <a:buAutoNum type="arabicPeriod"/>
              <a:defRPr/>
            </a:pPr>
            <a:endParaRPr lang="en-US" sz="1600" dirty="0">
              <a:solidFill>
                <a:schemeClr val="accent6"/>
              </a:solidFill>
            </a:endParaRPr>
          </a:p>
          <a:p>
            <a:pPr marL="342900" lvl="0" indent="-342900" defTabSz="914400" rtl="0">
              <a:buClrTx/>
              <a:buAutoNum type="arabicPeriod"/>
              <a:defRPr/>
            </a:pPr>
            <a:r>
              <a:rPr lang="fr-CA" sz="1600" b="1" dirty="0">
                <a:solidFill>
                  <a:schemeClr val="accent6"/>
                </a:solidFill>
              </a:rPr>
              <a:t>Les diapositives du COG ne peuvent pas être modifiées, sauf pour y insérer          des informations spécifiques à l’hôpital.</a:t>
            </a:r>
          </a:p>
          <a:p>
            <a:pPr marL="342900" lvl="0" indent="-342900" defTabSz="914400" rtl="0">
              <a:buClrTx/>
              <a:buAutoNum type="arabicPeriod"/>
              <a:defRPr/>
            </a:pPr>
            <a:endParaRPr lang="en-US" sz="1600" b="1" dirty="0">
              <a:solidFill>
                <a:schemeClr val="accent6"/>
              </a:solidFill>
            </a:endParaRPr>
          </a:p>
          <a:p>
            <a:pPr marL="342900" lvl="0" indent="-342900" defTabSz="914400" rtl="0">
              <a:buClrTx/>
              <a:buAutoNum type="arabicPeriod"/>
              <a:defRPr/>
            </a:pPr>
            <a:r>
              <a:rPr lang="fr-CA" sz="1600" b="1" dirty="0">
                <a:solidFill>
                  <a:schemeClr val="accent6"/>
                </a:solidFill>
              </a:rPr>
              <a:t>Vous pouvez imprimer chaque diapositive et les utiliser comme un tableau à feuilles. </a:t>
            </a:r>
            <a:r>
              <a:rPr lang="fr-CA" sz="1600" i="1" dirty="0">
                <a:solidFill>
                  <a:schemeClr val="accent6"/>
                </a:solidFill>
              </a:rPr>
              <a:t>N’imprimez ou ne montrez que les diapositives qui sont appropriées pour le patient et la famille.</a:t>
            </a:r>
          </a:p>
          <a:p>
            <a:pPr marL="342900" lvl="0" indent="-342900" defTabSz="914400" rtl="0">
              <a:buClrTx/>
              <a:buAutoNum type="arabicPeriod"/>
              <a:defRPr/>
            </a:pPr>
            <a:endParaRPr lang="en-US" sz="1600" dirty="0">
              <a:solidFill>
                <a:schemeClr val="accent6"/>
              </a:solidFill>
            </a:endParaRPr>
          </a:p>
          <a:p>
            <a:pPr marL="342900" lvl="0" indent="-342900" defTabSz="914400" rtl="0">
              <a:buClrTx/>
              <a:buAutoNum type="arabicPeriod"/>
              <a:defRPr/>
            </a:pPr>
            <a:r>
              <a:rPr lang="fr-CA" sz="1600" b="1" dirty="0">
                <a:solidFill>
                  <a:schemeClr val="accent6"/>
                </a:solidFill>
              </a:rPr>
              <a:t>Vous pouvez également les visualiser sous forme de diaporama sur un ordinateur de bureau, un ordinateur portable ou une tablette et utiliser les liens de navigation.</a:t>
            </a:r>
            <a:r>
              <a:rPr lang="fr-CA" sz="1600" dirty="0">
                <a:solidFill>
                  <a:schemeClr val="accent6"/>
                </a:solidFill>
              </a:rPr>
              <a:t> </a:t>
            </a:r>
            <a:r>
              <a:rPr lang="fr-CA" sz="1600" i="1" dirty="0">
                <a:solidFill>
                  <a:schemeClr val="accent6"/>
                </a:solidFill>
              </a:rPr>
              <a:t>Chaque bloc de la diapositive intitulée « Table des matières » (Table of Contents) est un hyperlien vers le contenu correspondant. Pour les présentations sur ordinateur ou tablette, utilisez le bouton « Table des matières » pour revenir vers la page « Table des matières » et pouvoir naviguer vers le contenu approprié pour le patient et la famille auxquels vous les montrez (p. ex., Choisir la chambre pour examiner les informations relatives à la chambre et passez outre les diapositives sur le CCIP et le CVC externe si le patient n’a pas ces types de cathéters). </a:t>
            </a:r>
          </a:p>
        </p:txBody>
      </p:sp>
      <p:sp>
        <p:nvSpPr>
          <p:cNvPr id="3" name="Text Placeholder 2"/>
          <p:cNvSpPr>
            <a:spLocks noGrp="1"/>
          </p:cNvSpPr>
          <p:nvPr>
            <p:ph type="body" sz="quarter" idx="11"/>
          </p:nvPr>
        </p:nvSpPr>
        <p:spPr>
          <a:xfrm>
            <a:off x="1144552" y="398836"/>
            <a:ext cx="6905625" cy="498598"/>
          </a:xfrm>
        </p:spPr>
        <p:txBody>
          <a:bodyPr rtlCol="0"/>
          <a:lstStyle/>
          <a:p>
            <a:pPr marL="0" indent="0" algn="ctr" rtl="0">
              <a:buNone/>
            </a:pPr>
            <a:r>
              <a:rPr lang="fr-CA"/>
              <a:t>Comment utiliser cet ensemble de diapositives</a:t>
            </a:r>
            <a:endParaRPr lang="en-US" dirty="0"/>
          </a:p>
        </p:txBody>
      </p:sp>
    </p:spTree>
    <p:extLst>
      <p:ext uri="{BB962C8B-B14F-4D97-AF65-F5344CB8AC3E}">
        <p14:creationId xmlns:p14="http://schemas.microsoft.com/office/powerpoint/2010/main" val="2292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Quand appeler </a:t>
            </a:r>
            <a:r>
              <a:rPr lang="fr-CA">
                <a:solidFill>
                  <a:srgbClr val="FF0000"/>
                </a:solidFill>
              </a:rPr>
              <a:t>immédiatement</a:t>
            </a:r>
            <a:r>
              <a:rPr lang="fr-CA">
                <a:solidFill>
                  <a:schemeClr val="tx2">
                    <a:lumMod val="75000"/>
                  </a:schemeClr>
                </a:solidFill>
              </a:rPr>
              <a:t> à l’aide</a:t>
            </a:r>
            <a:endParaRPr lang="en-US" dirty="0">
              <a:solidFill>
                <a:schemeClr val="tx2">
                  <a:lumMod val="75000"/>
                </a:schemeClr>
              </a:solidFill>
            </a:endParaRPr>
          </a:p>
        </p:txBody>
      </p:sp>
      <p:sp>
        <p:nvSpPr>
          <p:cNvPr id="8" name="TextBox 7"/>
          <p:cNvSpPr txBox="1"/>
          <p:nvPr/>
        </p:nvSpPr>
        <p:spPr>
          <a:xfrm>
            <a:off x="1141352" y="5253257"/>
            <a:ext cx="6992997"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fr-CA" sz="2800" b="1" dirty="0">
                <a:solidFill>
                  <a:schemeClr val="accent5"/>
                </a:solidFill>
              </a:rPr>
              <a:t>N’attendez pas l’ouverture de la clinique</a:t>
            </a:r>
            <a:endParaRPr lang="en-US" sz="2800" b="1" dirty="0">
              <a:solidFill>
                <a:schemeClr val="accent5"/>
              </a:solidFill>
            </a:endParaRPr>
          </a:p>
        </p:txBody>
      </p:sp>
      <p:sp>
        <p:nvSpPr>
          <p:cNvPr id="15" name="Content Placeholder 14"/>
          <p:cNvSpPr>
            <a:spLocks noGrp="1"/>
          </p:cNvSpPr>
          <p:nvPr>
            <p:ph idx="1"/>
          </p:nvPr>
        </p:nvSpPr>
        <p:spPr>
          <a:xfrm>
            <a:off x="2236038" y="2435917"/>
            <a:ext cx="5531427" cy="2504189"/>
          </a:xfrm>
        </p:spPr>
        <p:txBody>
          <a:bodyPr rtlCol="0">
            <a:normAutofit fontScale="85000" lnSpcReduction="10000"/>
          </a:bodyPr>
          <a:lstStyle/>
          <a:p>
            <a:pPr marL="0" indent="0" rtl="0">
              <a:buNone/>
            </a:pPr>
            <a:r>
              <a:rPr lang="fr-CA" sz="3600" b="1" dirty="0"/>
              <a:t>Difficultés à respirer</a:t>
            </a:r>
          </a:p>
          <a:p>
            <a:pPr marL="0" indent="0" rtl="0">
              <a:spcBef>
                <a:spcPts val="0"/>
              </a:spcBef>
              <a:buNone/>
            </a:pPr>
            <a:endParaRPr lang="en-US" sz="3600" b="1" dirty="0"/>
          </a:p>
          <a:p>
            <a:pPr marL="0" indent="0" rtl="0">
              <a:buNone/>
            </a:pPr>
            <a:r>
              <a:rPr lang="fr-CA" sz="3600" b="1" dirty="0"/>
              <a:t>Saignements qui ne s’arrêtent pas d’eux-mêmes au bout de 5 à 10 minutes</a:t>
            </a:r>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p>
        </p:txBody>
      </p:sp>
      <p:sp>
        <p:nvSpPr>
          <p:cNvPr id="11" name="TextBox 10">
            <a:hlinkClick r:id="rId3" action="ppaction://hlinksldjump"/>
          </p:cNvPr>
          <p:cNvSpPr txBox="1"/>
          <p:nvPr/>
        </p:nvSpPr>
        <p:spPr>
          <a:xfrm>
            <a:off x="7315200" y="11693"/>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579930" y="2398309"/>
            <a:ext cx="1091850" cy="2053130"/>
          </a:xfrm>
          <a:prstGeom prst="rect">
            <a:avLst/>
          </a:prstGeom>
        </p:spPr>
      </p:pic>
      <p:sp>
        <p:nvSpPr>
          <p:cNvPr id="12" name="TextBox 11"/>
          <p:cNvSpPr txBox="1"/>
          <p:nvPr/>
        </p:nvSpPr>
        <p:spPr>
          <a:xfrm rot="20967758">
            <a:off x="522986" y="2922017"/>
            <a:ext cx="1186686" cy="830997"/>
          </a:xfrm>
          <a:prstGeom prst="rect">
            <a:avLst/>
          </a:prstGeom>
          <a:noFill/>
        </p:spPr>
        <p:txBody>
          <a:bodyPr wrap="square" rtlCol="0">
            <a:spAutoFit/>
          </a:bodyPr>
          <a:lstStyle/>
          <a:p>
            <a:pPr algn="ctr" rtl="0"/>
            <a:r>
              <a:rPr lang="fr-CA" sz="1600" b="1" i="1" dirty="0">
                <a:solidFill>
                  <a:srgbClr val="FF0000"/>
                </a:solidFill>
              </a:rPr>
              <a:t>Appelez </a:t>
            </a:r>
          </a:p>
          <a:p>
            <a:pPr algn="ctr" rtl="0"/>
            <a:r>
              <a:rPr lang="fr-CA" sz="1600" b="1" i="1" dirty="0">
                <a:solidFill>
                  <a:srgbClr val="FF0000"/>
                </a:solidFill>
              </a:rPr>
              <a:t>sans attendre!</a:t>
            </a:r>
            <a:endParaRPr lang="en-US" sz="1600" b="1" i="1" dirty="0">
              <a:solidFill>
                <a:srgbClr val="FF0000"/>
              </a:solidFill>
            </a:endParaRPr>
          </a:p>
        </p:txBody>
      </p:sp>
    </p:spTree>
    <p:extLst>
      <p:ext uri="{BB962C8B-B14F-4D97-AF65-F5344CB8AC3E}">
        <p14:creationId xmlns:p14="http://schemas.microsoft.com/office/powerpoint/2010/main" val="232031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133599" y="2314666"/>
            <a:ext cx="6854189" cy="3339782"/>
          </a:xfrm>
        </p:spPr>
        <p:txBody>
          <a:bodyPr rtlCol="0">
            <a:normAutofit fontScale="92500"/>
          </a:bodyPr>
          <a:lstStyle/>
          <a:p>
            <a:pPr marL="0" indent="0" rtl="0">
              <a:buNone/>
            </a:pPr>
            <a:r>
              <a:rPr lang="fr-CA" sz="3600" b="1" dirty="0"/>
              <a:t>Modification du comportement </a:t>
            </a:r>
            <a:endParaRPr lang="en-US" sz="3600" b="1" dirty="0"/>
          </a:p>
          <a:p>
            <a:pPr marL="0" indent="0" rtl="0">
              <a:buNone/>
            </a:pPr>
            <a:endParaRPr lang="en-US" sz="1800" b="1" dirty="0"/>
          </a:p>
          <a:p>
            <a:pPr marL="0" indent="0" rtl="0">
              <a:buNone/>
            </a:pPr>
            <a:r>
              <a:rPr lang="fr-CA" sz="3600" b="1" dirty="0"/>
              <a:t>Modification soudaine de la vision</a:t>
            </a:r>
          </a:p>
          <a:p>
            <a:pPr marL="0" indent="0" rtl="0">
              <a:buNone/>
            </a:pPr>
            <a:endParaRPr lang="en-US" sz="1800" b="1" dirty="0"/>
          </a:p>
          <a:p>
            <a:pPr marL="0" indent="0" rtl="0">
              <a:buNone/>
            </a:pPr>
            <a:r>
              <a:rPr lang="fr-CA" sz="3600" b="1" dirty="0"/>
              <a:t>Maux de tête intenses ou répétés </a:t>
            </a:r>
            <a:endParaRPr lang="en-US" sz="3600" b="1" dirty="0"/>
          </a:p>
        </p:txBody>
      </p:sp>
      <p:sp>
        <p:nvSpPr>
          <p:cNvPr id="4" name="Title 4"/>
          <p:cNvSpPr txBox="1">
            <a:spLocks/>
          </p:cNvSpPr>
          <p:nvPr/>
        </p:nvSpPr>
        <p:spPr>
          <a:xfrm>
            <a:off x="266700" y="3409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Quand appeler </a:t>
            </a:r>
            <a:r>
              <a:rPr lang="fr-CA">
                <a:solidFill>
                  <a:srgbClr val="FF0000"/>
                </a:solidFill>
              </a:rPr>
              <a:t>immédiatement</a:t>
            </a:r>
            <a:r>
              <a:rPr lang="fr-CA"/>
              <a:t> </a:t>
            </a:r>
            <a:r>
              <a:rPr lang="fr-CA">
                <a:solidFill>
                  <a:schemeClr val="tx2">
                    <a:lumMod val="75000"/>
                  </a:schemeClr>
                </a:solidFill>
              </a:rPr>
              <a:t>à l’aide</a:t>
            </a:r>
            <a:endParaRPr lang="en-US" dirty="0">
              <a:solidFill>
                <a:schemeClr val="tx2">
                  <a:lumMod val="75000"/>
                </a:schemeClr>
              </a:solidFill>
            </a:endParaRPr>
          </a:p>
        </p:txBody>
      </p:sp>
      <p:sp>
        <p:nvSpPr>
          <p:cNvPr id="8" name="TextBox 7"/>
          <p:cNvSpPr txBox="1"/>
          <p:nvPr/>
        </p:nvSpPr>
        <p:spPr>
          <a:xfrm>
            <a:off x="1287780" y="5517022"/>
            <a:ext cx="6854190" cy="461665"/>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fr-CA" sz="2400" b="1" dirty="0">
                <a:solidFill>
                  <a:schemeClr val="accent5"/>
                </a:solidFill>
              </a:rPr>
              <a:t>N’attendez pas l’ouverture de la clinique</a:t>
            </a:r>
            <a:endParaRPr lang="en-US" sz="2400" b="1" dirty="0">
              <a:solidFill>
                <a:schemeClr val="accent5"/>
              </a:solidFill>
            </a:endParaRPr>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
        <p:nvSpPr>
          <p:cNvPr id="11" name="TextBox 10">
            <a:hlinkClick r:id="rId3" action="ppaction://hlinksldjump"/>
          </p:cNvPr>
          <p:cNvSpPr txBox="1"/>
          <p:nvPr/>
        </p:nvSpPr>
        <p:spPr>
          <a:xfrm>
            <a:off x="7296150" y="28998"/>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579931" y="2390822"/>
            <a:ext cx="1091850" cy="2053130"/>
          </a:xfrm>
          <a:prstGeom prst="rect">
            <a:avLst/>
          </a:prstGeom>
        </p:spPr>
      </p:pic>
      <p:sp>
        <p:nvSpPr>
          <p:cNvPr id="12" name="TextBox 11"/>
          <p:cNvSpPr txBox="1"/>
          <p:nvPr/>
        </p:nvSpPr>
        <p:spPr>
          <a:xfrm rot="20967758">
            <a:off x="511431" y="3001888"/>
            <a:ext cx="1228849" cy="830997"/>
          </a:xfrm>
          <a:prstGeom prst="rect">
            <a:avLst/>
          </a:prstGeom>
          <a:noFill/>
        </p:spPr>
        <p:txBody>
          <a:bodyPr wrap="square" rtlCol="0">
            <a:spAutoFit/>
          </a:bodyPr>
          <a:lstStyle/>
          <a:p>
            <a:pPr algn="ctr" rtl="0"/>
            <a:r>
              <a:rPr lang="fr-CA" sz="1600" b="1" i="1" dirty="0">
                <a:solidFill>
                  <a:srgbClr val="FF0000"/>
                </a:solidFill>
              </a:rPr>
              <a:t>Appelez </a:t>
            </a:r>
          </a:p>
          <a:p>
            <a:pPr algn="ctr" rtl="0"/>
            <a:r>
              <a:rPr lang="fr-CA" sz="1600" b="1" i="1" dirty="0">
                <a:solidFill>
                  <a:srgbClr val="FF0000"/>
                </a:solidFill>
              </a:rPr>
              <a:t>sans attendre!</a:t>
            </a:r>
            <a:endParaRPr lang="en-US" sz="1600" b="1" i="1" dirty="0">
              <a:solidFill>
                <a:srgbClr val="FF0000"/>
              </a:solidFill>
            </a:endParaRPr>
          </a:p>
        </p:txBody>
      </p:sp>
    </p:spTree>
    <p:extLst>
      <p:ext uri="{BB962C8B-B14F-4D97-AF65-F5344CB8AC3E}">
        <p14:creationId xmlns:p14="http://schemas.microsoft.com/office/powerpoint/2010/main" val="205298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Quand appeler </a:t>
            </a:r>
            <a:r>
              <a:rPr lang="fr-CA">
                <a:solidFill>
                  <a:srgbClr val="FF0000"/>
                </a:solidFill>
              </a:rPr>
              <a:t>immédiatement</a:t>
            </a:r>
            <a:r>
              <a:rPr lang="fr-CA"/>
              <a:t> </a:t>
            </a:r>
            <a:r>
              <a:rPr lang="fr-CA">
                <a:solidFill>
                  <a:schemeClr val="tx2">
                    <a:lumMod val="75000"/>
                  </a:schemeClr>
                </a:solidFill>
              </a:rPr>
              <a:t>à l’aide</a:t>
            </a:r>
            <a:endParaRPr lang="en-US" dirty="0">
              <a:solidFill>
                <a:schemeClr val="tx2">
                  <a:lumMod val="75000"/>
                </a:schemeClr>
              </a:solidFill>
            </a:endParaRPr>
          </a:p>
        </p:txBody>
      </p:sp>
      <p:sp>
        <p:nvSpPr>
          <p:cNvPr id="8" name="TextBox 7"/>
          <p:cNvSpPr txBox="1"/>
          <p:nvPr/>
        </p:nvSpPr>
        <p:spPr>
          <a:xfrm>
            <a:off x="1125854" y="5312782"/>
            <a:ext cx="7046595"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fr-CA" sz="2800" b="1" dirty="0">
                <a:solidFill>
                  <a:schemeClr val="accent5"/>
                </a:solidFill>
              </a:rPr>
              <a:t>N’attendez pas l’ouverture de la clinique</a:t>
            </a:r>
            <a:endParaRPr lang="en-US" sz="2800" b="1" dirty="0">
              <a:solidFill>
                <a:schemeClr val="accent5"/>
              </a:solidFill>
            </a:endParaRPr>
          </a:p>
        </p:txBody>
      </p:sp>
      <p:sp>
        <p:nvSpPr>
          <p:cNvPr id="15" name="Content Placeholder 14"/>
          <p:cNvSpPr>
            <a:spLocks noGrp="1"/>
          </p:cNvSpPr>
          <p:nvPr>
            <p:ph idx="1"/>
          </p:nvPr>
        </p:nvSpPr>
        <p:spPr>
          <a:xfrm>
            <a:off x="2080760" y="2296903"/>
            <a:ext cx="6758440" cy="3380909"/>
          </a:xfrm>
        </p:spPr>
        <p:txBody>
          <a:bodyPr rtlCol="0">
            <a:normAutofit/>
          </a:bodyPr>
          <a:lstStyle/>
          <a:p>
            <a:pPr marL="0" indent="0" rtl="0">
              <a:buNone/>
            </a:pPr>
            <a:r>
              <a:rPr lang="fr-CA" sz="3200" b="1" dirty="0"/>
              <a:t>Faiblesse nouvelle</a:t>
            </a:r>
          </a:p>
          <a:p>
            <a:pPr marL="0" indent="0" rtl="0">
              <a:buNone/>
            </a:pPr>
            <a:endParaRPr lang="en-US" sz="1600" b="1" dirty="0"/>
          </a:p>
          <a:p>
            <a:pPr marL="0" indent="0" rtl="0">
              <a:buNone/>
            </a:pPr>
            <a:r>
              <a:rPr lang="fr-CA" sz="3200" b="1" dirty="0"/>
              <a:t>Douleurs incontrôlables </a:t>
            </a:r>
            <a:endParaRPr lang="en-US" sz="3200" b="1" dirty="0"/>
          </a:p>
          <a:p>
            <a:pPr marL="0" indent="0" rtl="0">
              <a:buNone/>
            </a:pPr>
            <a:endParaRPr lang="en-US" sz="1600" b="1" dirty="0"/>
          </a:p>
          <a:p>
            <a:pPr marL="0" indent="0" rtl="0">
              <a:buNone/>
            </a:pPr>
            <a:r>
              <a:rPr lang="fr-CA" sz="3200" b="1" dirty="0">
                <a:solidFill>
                  <a:schemeClr val="accent4"/>
                </a:solidFill>
              </a:rPr>
              <a:t>Bris</a:t>
            </a:r>
            <a:r>
              <a:rPr lang="fr-CA" sz="3200" b="1" dirty="0"/>
              <a:t> ou fuite dans le cathéter veineux central</a:t>
            </a:r>
            <a:endParaRPr lang="en-US" sz="3200" b="1" dirty="0"/>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
        <p:nvSpPr>
          <p:cNvPr id="11" name="TextBox 10">
            <a:hlinkClick r:id="rId3" action="ppaction://hlinksldjump"/>
          </p:cNvPr>
          <p:cNvSpPr txBox="1"/>
          <p:nvPr/>
        </p:nvSpPr>
        <p:spPr>
          <a:xfrm>
            <a:off x="7324725" y="-9102"/>
            <a:ext cx="181356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579930" y="2440374"/>
            <a:ext cx="1091850" cy="2053130"/>
          </a:xfrm>
          <a:prstGeom prst="rect">
            <a:avLst/>
          </a:prstGeom>
        </p:spPr>
      </p:pic>
      <p:sp>
        <p:nvSpPr>
          <p:cNvPr id="12" name="TextBox 11"/>
          <p:cNvSpPr txBox="1"/>
          <p:nvPr/>
        </p:nvSpPr>
        <p:spPr>
          <a:xfrm rot="20967758">
            <a:off x="514622" y="2963538"/>
            <a:ext cx="1192637" cy="830997"/>
          </a:xfrm>
          <a:prstGeom prst="rect">
            <a:avLst/>
          </a:prstGeom>
          <a:noFill/>
        </p:spPr>
        <p:txBody>
          <a:bodyPr wrap="square" rtlCol="0">
            <a:spAutoFit/>
          </a:bodyPr>
          <a:lstStyle/>
          <a:p>
            <a:pPr algn="ctr" rtl="0"/>
            <a:r>
              <a:rPr lang="fr-CA" sz="1600" b="1" i="1" dirty="0">
                <a:solidFill>
                  <a:srgbClr val="FF0000"/>
                </a:solidFill>
              </a:rPr>
              <a:t>Appelez </a:t>
            </a:r>
          </a:p>
          <a:p>
            <a:pPr algn="ctr" rtl="0"/>
            <a:r>
              <a:rPr lang="fr-CA" sz="1600" b="1" i="1" dirty="0">
                <a:solidFill>
                  <a:srgbClr val="FF0000"/>
                </a:solidFill>
              </a:rPr>
              <a:t>sans attendre!</a:t>
            </a:r>
            <a:endParaRPr lang="en-US" sz="1600" b="1" i="1" dirty="0">
              <a:solidFill>
                <a:srgbClr val="FF0000"/>
              </a:solidFill>
            </a:endParaRPr>
          </a:p>
        </p:txBody>
      </p:sp>
    </p:spTree>
    <p:extLst>
      <p:ext uri="{BB962C8B-B14F-4D97-AF65-F5344CB8AC3E}">
        <p14:creationId xmlns:p14="http://schemas.microsoft.com/office/powerpoint/2010/main" val="1537206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Quand appeler </a:t>
            </a:r>
            <a:r>
              <a:rPr lang="fr-CA">
                <a:solidFill>
                  <a:srgbClr val="FF0000"/>
                </a:solidFill>
              </a:rPr>
              <a:t>immédiatement</a:t>
            </a:r>
            <a:r>
              <a:rPr lang="fr-CA"/>
              <a:t> </a:t>
            </a:r>
            <a:r>
              <a:rPr lang="fr-CA">
                <a:solidFill>
                  <a:schemeClr val="tx2">
                    <a:lumMod val="75000"/>
                  </a:schemeClr>
                </a:solidFill>
              </a:rPr>
              <a:t>à l’aide</a:t>
            </a:r>
            <a:endParaRPr lang="en-US" dirty="0">
              <a:solidFill>
                <a:schemeClr val="tx2">
                  <a:lumMod val="75000"/>
                </a:schemeClr>
              </a:solidFill>
            </a:endParaRPr>
          </a:p>
        </p:txBody>
      </p:sp>
      <p:sp>
        <p:nvSpPr>
          <p:cNvPr id="8" name="TextBox 7"/>
          <p:cNvSpPr txBox="1"/>
          <p:nvPr/>
        </p:nvSpPr>
        <p:spPr>
          <a:xfrm>
            <a:off x="1125854" y="5312782"/>
            <a:ext cx="7027545"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fr-CA" sz="2800" b="1" dirty="0">
                <a:solidFill>
                  <a:schemeClr val="accent5"/>
                </a:solidFill>
              </a:rPr>
              <a:t>N’attendez pas l’ouverture de la clinique</a:t>
            </a:r>
            <a:endParaRPr lang="en-US" sz="2800" b="1" dirty="0">
              <a:solidFill>
                <a:schemeClr val="accent5"/>
              </a:solidFill>
            </a:endParaRPr>
          </a:p>
        </p:txBody>
      </p:sp>
      <p:sp>
        <p:nvSpPr>
          <p:cNvPr id="15" name="Content Placeholder 14"/>
          <p:cNvSpPr>
            <a:spLocks noGrp="1"/>
          </p:cNvSpPr>
          <p:nvPr>
            <p:ph idx="1"/>
          </p:nvPr>
        </p:nvSpPr>
        <p:spPr>
          <a:xfrm>
            <a:off x="1754327" y="2217941"/>
            <a:ext cx="7538728" cy="3380909"/>
          </a:xfrm>
        </p:spPr>
        <p:txBody>
          <a:bodyPr rtlCol="0">
            <a:noAutofit/>
          </a:bodyPr>
          <a:lstStyle/>
          <a:p>
            <a:pPr marL="0" indent="0" rtl="0">
              <a:lnSpc>
                <a:spcPct val="150000"/>
              </a:lnSpc>
              <a:buNone/>
            </a:pPr>
            <a:r>
              <a:rPr lang="fr-CA" sz="3200" b="1" dirty="0"/>
              <a:t>Vomissements ou diarrhée répétés</a:t>
            </a:r>
          </a:p>
          <a:p>
            <a:pPr marL="0" indent="0" rtl="0">
              <a:lnSpc>
                <a:spcPct val="150000"/>
              </a:lnSpc>
              <a:buNone/>
            </a:pPr>
            <a:r>
              <a:rPr lang="fr-CA" sz="3200" b="1" dirty="0"/>
              <a:t>Incapacité à boire des liquides</a:t>
            </a:r>
          </a:p>
          <a:p>
            <a:pPr marL="0" indent="0" rtl="0">
              <a:lnSpc>
                <a:spcPct val="150000"/>
              </a:lnSpc>
              <a:buNone/>
            </a:pPr>
            <a:r>
              <a:rPr lang="fr-CA" sz="3200" b="1" dirty="0"/>
              <a:t>Exposition à la varicelle ou au zona</a:t>
            </a:r>
            <a:endParaRPr lang="en-US" sz="3200" b="1" dirty="0"/>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
        <p:nvSpPr>
          <p:cNvPr id="11" name="TextBox 10">
            <a:hlinkClick r:id="rId3" action="ppaction://hlinksldjump"/>
          </p:cNvPr>
          <p:cNvSpPr txBox="1"/>
          <p:nvPr/>
        </p:nvSpPr>
        <p:spPr>
          <a:xfrm>
            <a:off x="7143750" y="-9102"/>
            <a:ext cx="199453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445228" y="2607232"/>
            <a:ext cx="1091850" cy="2053130"/>
          </a:xfrm>
          <a:prstGeom prst="rect">
            <a:avLst/>
          </a:prstGeom>
        </p:spPr>
      </p:pic>
      <p:sp>
        <p:nvSpPr>
          <p:cNvPr id="12" name="TextBox 11"/>
          <p:cNvSpPr txBox="1"/>
          <p:nvPr/>
        </p:nvSpPr>
        <p:spPr>
          <a:xfrm rot="20967758">
            <a:off x="388452" y="3132761"/>
            <a:ext cx="1166775" cy="830997"/>
          </a:xfrm>
          <a:prstGeom prst="rect">
            <a:avLst/>
          </a:prstGeom>
          <a:noFill/>
        </p:spPr>
        <p:txBody>
          <a:bodyPr wrap="square" rtlCol="0">
            <a:spAutoFit/>
          </a:bodyPr>
          <a:lstStyle/>
          <a:p>
            <a:pPr algn="ctr" rtl="0"/>
            <a:r>
              <a:rPr lang="fr-CA" sz="1600" b="1" i="1" dirty="0">
                <a:solidFill>
                  <a:srgbClr val="FF0000"/>
                </a:solidFill>
              </a:rPr>
              <a:t>Appelez </a:t>
            </a:r>
          </a:p>
          <a:p>
            <a:pPr algn="ctr" rtl="0"/>
            <a:r>
              <a:rPr lang="fr-CA" sz="1600" b="1" i="1" dirty="0">
                <a:solidFill>
                  <a:srgbClr val="FF0000"/>
                </a:solidFill>
              </a:rPr>
              <a:t>sans attendre!</a:t>
            </a:r>
            <a:endParaRPr lang="en-US" sz="1600" b="1" i="1" dirty="0">
              <a:solidFill>
                <a:srgbClr val="FF0000"/>
              </a:solidFill>
            </a:endParaRPr>
          </a:p>
        </p:txBody>
      </p:sp>
    </p:spTree>
    <p:extLst>
      <p:ext uri="{BB962C8B-B14F-4D97-AF65-F5344CB8AC3E}">
        <p14:creationId xmlns:p14="http://schemas.microsoft.com/office/powerpoint/2010/main" val="426807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Quand appeler à l’aide</a:t>
            </a:r>
            <a:endParaRPr lang="en-US" dirty="0">
              <a:solidFill>
                <a:schemeClr val="tx2">
                  <a:lumMod val="75000"/>
                </a:schemeClr>
              </a:solidFill>
            </a:endParaRPr>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
        <p:nvSpPr>
          <p:cNvPr id="11" name="TextBox 10">
            <a:hlinkClick r:id="rId3" action="ppaction://hlinksldjump"/>
          </p:cNvPr>
          <p:cNvSpPr txBox="1"/>
          <p:nvPr/>
        </p:nvSpPr>
        <p:spPr>
          <a:xfrm>
            <a:off x="7315200" y="0"/>
            <a:ext cx="1850712"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347692" y="2829766"/>
            <a:ext cx="1091850" cy="2053130"/>
          </a:xfrm>
          <a:prstGeom prst="rect">
            <a:avLst/>
          </a:prstGeom>
        </p:spPr>
      </p:pic>
      <p:sp>
        <p:nvSpPr>
          <p:cNvPr id="12" name="TextBox 11"/>
          <p:cNvSpPr txBox="1"/>
          <p:nvPr/>
        </p:nvSpPr>
        <p:spPr>
          <a:xfrm rot="20967758">
            <a:off x="291073" y="3310834"/>
            <a:ext cx="1148125" cy="923330"/>
          </a:xfrm>
          <a:prstGeom prst="rect">
            <a:avLst/>
          </a:prstGeom>
          <a:noFill/>
        </p:spPr>
        <p:txBody>
          <a:bodyPr wrap="square" rtlCol="0">
            <a:spAutoFit/>
          </a:bodyPr>
          <a:lstStyle/>
          <a:p>
            <a:pPr algn="ctr" rtl="0"/>
            <a:r>
              <a:rPr lang="fr-CA" b="1" i="1" dirty="0">
                <a:solidFill>
                  <a:srgbClr val="FF0000"/>
                </a:solidFill>
              </a:rPr>
              <a:t>Appelez </a:t>
            </a:r>
          </a:p>
          <a:p>
            <a:pPr algn="ctr" rtl="0"/>
            <a:r>
              <a:rPr lang="fr-CA" b="1" i="1" dirty="0">
                <a:solidFill>
                  <a:srgbClr val="FF0000"/>
                </a:solidFill>
              </a:rPr>
              <a:t>Appelez</a:t>
            </a:r>
          </a:p>
          <a:p>
            <a:pPr algn="ctr" rtl="0"/>
            <a:r>
              <a:rPr lang="fr-CA" b="1" i="1" dirty="0">
                <a:solidFill>
                  <a:srgbClr val="FF0000"/>
                </a:solidFill>
              </a:rPr>
              <a:t>Appelez</a:t>
            </a:r>
            <a:endParaRPr lang="en-US" b="1" i="1" dirty="0">
              <a:solidFill>
                <a:srgbClr val="FF0000"/>
              </a:solidFill>
            </a:endParaRPr>
          </a:p>
        </p:txBody>
      </p:sp>
      <p:sp>
        <p:nvSpPr>
          <p:cNvPr id="13" name="Text Placeholder 2"/>
          <p:cNvSpPr txBox="1">
            <a:spLocks/>
          </p:cNvSpPr>
          <p:nvPr/>
        </p:nvSpPr>
        <p:spPr>
          <a:xfrm>
            <a:off x="2041322" y="2456644"/>
            <a:ext cx="7083628" cy="3238286"/>
          </a:xfrm>
          <a:prstGeom prst="rect">
            <a:avLst/>
          </a:prstGeom>
        </p:spPr>
        <p:txBody>
          <a:bodyPr rtlCol="0"/>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Wingdings" panose="05000000000000000000" pitchFamily="2" charset="2"/>
              <a:buNone/>
            </a:pPr>
            <a:r>
              <a:rPr lang="fr-CA" sz="4800" b="1" dirty="0">
                <a:solidFill>
                  <a:schemeClr val="accent4"/>
                </a:solidFill>
              </a:rPr>
              <a:t>Si vous hésitez ou       si vous êtes inquiets    à propos de </a:t>
            </a:r>
            <a:r>
              <a:rPr lang="fr-CA" sz="4800" b="1" i="1" dirty="0">
                <a:solidFill>
                  <a:schemeClr val="accent4"/>
                </a:solidFill>
              </a:rPr>
              <a:t>quoi que ce soit</a:t>
            </a:r>
            <a:r>
              <a:rPr lang="fr-CA" sz="4800" b="1" dirty="0">
                <a:solidFill>
                  <a:schemeClr val="accent4"/>
                </a:solidFill>
              </a:rPr>
              <a:t>, il vaut mieux appeler!</a:t>
            </a:r>
            <a:endParaRPr lang="en-US" sz="4800" b="1" dirty="0">
              <a:solidFill>
                <a:schemeClr val="accent4"/>
              </a:solidFill>
            </a:endParaRPr>
          </a:p>
        </p:txBody>
      </p:sp>
    </p:spTree>
    <p:extLst>
      <p:ext uri="{BB962C8B-B14F-4D97-AF65-F5344CB8AC3E}">
        <p14:creationId xmlns:p14="http://schemas.microsoft.com/office/powerpoint/2010/main" val="175740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3" action="ppaction://hlinksldjump"/>
          </p:cNvPr>
          <p:cNvSpPr txBox="1"/>
          <p:nvPr/>
        </p:nvSpPr>
        <p:spPr>
          <a:xfrm>
            <a:off x="7315200" y="14603"/>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4" name="Content Placeholder 3"/>
          <p:cNvSpPr>
            <a:spLocks noGrp="1"/>
          </p:cNvSpPr>
          <p:nvPr>
            <p:ph idx="1"/>
          </p:nvPr>
        </p:nvSpPr>
        <p:spPr>
          <a:xfrm>
            <a:off x="381000" y="1249680"/>
            <a:ext cx="8343900" cy="745375"/>
          </a:xfrm>
        </p:spPr>
        <p:txBody>
          <a:bodyPr rtlCol="0">
            <a:normAutofit fontScale="77500" lnSpcReduction="20000"/>
          </a:bodyPr>
          <a:lstStyle/>
          <a:p>
            <a:pPr rtl="0">
              <a:buNone/>
            </a:pPr>
            <a:r>
              <a:rPr lang="fr-CA" sz="3200" b="1" dirty="0">
                <a:solidFill>
                  <a:schemeClr val="accent4"/>
                </a:solidFill>
              </a:rPr>
              <a:t>Parlez de votre enfant au personnel du SU,                  et notamment des points suivants:</a:t>
            </a:r>
          </a:p>
        </p:txBody>
      </p:sp>
      <p:sp>
        <p:nvSpPr>
          <p:cNvPr id="6" name="Content Placeholder 3"/>
          <p:cNvSpPr txBox="1">
            <a:spLocks/>
          </p:cNvSpPr>
          <p:nvPr/>
        </p:nvSpPr>
        <p:spPr>
          <a:xfrm>
            <a:off x="381000" y="1925933"/>
            <a:ext cx="5667103" cy="386423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rtl="0">
              <a:buClr>
                <a:schemeClr val="accent2"/>
              </a:buClr>
              <a:buSzPct val="115000"/>
              <a:buFont typeface="Wingdings" pitchFamily="2" charset="2"/>
              <a:buChar char="§"/>
            </a:pPr>
            <a:r>
              <a:rPr lang="fr-CA" sz="2000" dirty="0">
                <a:solidFill>
                  <a:srgbClr val="006579"/>
                </a:solidFill>
              </a:rPr>
              <a:t>Type de cancer</a:t>
            </a:r>
          </a:p>
          <a:p>
            <a:pPr lvl="1" rtl="0">
              <a:buClr>
                <a:schemeClr val="accent2"/>
              </a:buClr>
              <a:buSzPct val="115000"/>
              <a:buNone/>
            </a:pPr>
            <a:endParaRPr lang="en-US" sz="700" dirty="0">
              <a:solidFill>
                <a:srgbClr val="006579"/>
              </a:solidFill>
            </a:endParaRPr>
          </a:p>
          <a:p>
            <a:pPr lvl="1" rtl="0">
              <a:buClr>
                <a:schemeClr val="accent2"/>
              </a:buClr>
              <a:buSzPct val="115000"/>
              <a:buFont typeface="Wingdings" pitchFamily="2" charset="2"/>
              <a:buChar char="§"/>
            </a:pPr>
            <a:r>
              <a:rPr lang="fr-CA" sz="2000" dirty="0">
                <a:solidFill>
                  <a:srgbClr val="006579"/>
                </a:solidFill>
              </a:rPr>
              <a:t>Dernier traitement</a:t>
            </a:r>
          </a:p>
          <a:p>
            <a:pPr lvl="1" rtl="0">
              <a:buClr>
                <a:schemeClr val="accent2"/>
              </a:buClr>
              <a:buSzPct val="115000"/>
              <a:buNone/>
            </a:pPr>
            <a:endParaRPr lang="en-US" sz="700" dirty="0">
              <a:solidFill>
                <a:srgbClr val="006579"/>
              </a:solidFill>
            </a:endParaRPr>
          </a:p>
          <a:p>
            <a:pPr lvl="1" rtl="0">
              <a:buClr>
                <a:schemeClr val="accent2"/>
              </a:buClr>
              <a:buSzPct val="115000"/>
              <a:buFont typeface="Wingdings" pitchFamily="2" charset="2"/>
              <a:buChar char="§"/>
            </a:pPr>
            <a:r>
              <a:rPr lang="fr-CA" sz="2000" dirty="0">
                <a:solidFill>
                  <a:srgbClr val="006579"/>
                </a:solidFill>
              </a:rPr>
              <a:t>La fièvre requiert des soins immédiats,</a:t>
            </a:r>
          </a:p>
          <a:p>
            <a:pPr marL="285750" lvl="1" indent="0" rtl="0">
              <a:buClr>
                <a:schemeClr val="accent2"/>
              </a:buClr>
              <a:buSzPct val="115000"/>
              <a:buNone/>
            </a:pPr>
            <a:r>
              <a:rPr lang="fr-CA" sz="2000" dirty="0">
                <a:solidFill>
                  <a:srgbClr val="006579"/>
                </a:solidFill>
              </a:rPr>
              <a:t>   ce qui comprend souvent l’administration</a:t>
            </a:r>
          </a:p>
          <a:p>
            <a:pPr marL="285750" lvl="1" indent="0" rtl="0">
              <a:buClr>
                <a:schemeClr val="accent2"/>
              </a:buClr>
              <a:buSzPct val="115000"/>
              <a:buNone/>
            </a:pPr>
            <a:r>
              <a:rPr lang="fr-CA" sz="2000" dirty="0">
                <a:solidFill>
                  <a:srgbClr val="006579"/>
                </a:solidFill>
              </a:rPr>
              <a:t>   d’antibiotiques</a:t>
            </a:r>
          </a:p>
          <a:p>
            <a:pPr marL="285750" lvl="1" indent="0" rtl="0">
              <a:buClr>
                <a:schemeClr val="accent2"/>
              </a:buClr>
              <a:buSzPct val="115000"/>
              <a:buNone/>
            </a:pPr>
            <a:endParaRPr lang="en-US" sz="700" dirty="0">
              <a:solidFill>
                <a:srgbClr val="006579"/>
              </a:solidFill>
            </a:endParaRPr>
          </a:p>
          <a:p>
            <a:pPr lvl="1" rtl="0">
              <a:buClr>
                <a:schemeClr val="accent2"/>
              </a:buClr>
              <a:buSzPct val="115000"/>
              <a:buFont typeface="Wingdings" pitchFamily="2" charset="2"/>
              <a:buChar char="§"/>
            </a:pPr>
            <a:r>
              <a:rPr lang="fr-CA" sz="2000" dirty="0">
                <a:solidFill>
                  <a:srgbClr val="006579"/>
                </a:solidFill>
              </a:rPr>
              <a:t>Pas d’attente dans des salles avec d’autres personnes qui pourraient être malades </a:t>
            </a:r>
            <a:endParaRPr lang="en-US" sz="2000" dirty="0">
              <a:solidFill>
                <a:srgbClr val="006579"/>
              </a:solidFill>
            </a:endParaRPr>
          </a:p>
          <a:p>
            <a:pPr lvl="1" rtl="0">
              <a:buClr>
                <a:schemeClr val="accent2"/>
              </a:buClr>
              <a:buSzPct val="115000"/>
              <a:buNone/>
            </a:pPr>
            <a:endParaRPr lang="en-US" sz="800" dirty="0">
              <a:solidFill>
                <a:srgbClr val="006579"/>
              </a:solidFill>
            </a:endParaRPr>
          </a:p>
          <a:p>
            <a:pPr lvl="1" rtl="0">
              <a:buClr>
                <a:schemeClr val="accent2"/>
              </a:buClr>
              <a:buSzPct val="115000"/>
              <a:buFont typeface="Wingdings" pitchFamily="2" charset="2"/>
              <a:buChar char="§"/>
            </a:pPr>
            <a:r>
              <a:rPr lang="fr-CA" sz="2000" dirty="0">
                <a:solidFill>
                  <a:schemeClr val="accent4"/>
                </a:solidFill>
              </a:rPr>
              <a:t>Pas de prise de température                        ou de </a:t>
            </a:r>
            <a:r>
              <a:rPr lang="fr-CA" sz="2000" dirty="0">
                <a:solidFill>
                  <a:srgbClr val="006579"/>
                </a:solidFill>
              </a:rPr>
              <a:t>médicaments par voie rectale</a:t>
            </a:r>
            <a:endParaRPr lang="en-US" sz="2000" dirty="0">
              <a:solidFill>
                <a:srgbClr val="006579"/>
              </a:solidFill>
            </a:endParaRPr>
          </a:p>
        </p:txBody>
      </p:sp>
      <p:sp>
        <p:nvSpPr>
          <p:cNvPr id="8" name="Title 1"/>
          <p:cNvSpPr txBox="1">
            <a:spLocks/>
          </p:cNvSpPr>
          <p:nvPr/>
        </p:nvSpPr>
        <p:spPr>
          <a:xfrm>
            <a:off x="266700" y="326600"/>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Visites aux urgences (SU)</a:t>
            </a:r>
            <a:endParaRPr lang="en-US" dirty="0">
              <a:solidFill>
                <a:schemeClr val="tx2">
                  <a:lumMod val="75000"/>
                </a:schemeClr>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271" r="226"/>
          <a:stretch/>
        </p:blipFill>
        <p:spPr>
          <a:xfrm>
            <a:off x="6141523" y="2011978"/>
            <a:ext cx="2697677" cy="3646957"/>
          </a:xfrm>
          <a:prstGeom prst="rect">
            <a:avLst/>
          </a:prstGeom>
          <a:ln w="28575">
            <a:solidFill>
              <a:schemeClr val="tx1"/>
            </a:solidFill>
          </a:ln>
        </p:spPr>
      </p:pic>
    </p:spTree>
    <p:extLst>
      <p:ext uri="{BB962C8B-B14F-4D97-AF65-F5344CB8AC3E}">
        <p14:creationId xmlns:p14="http://schemas.microsoft.com/office/powerpoint/2010/main" val="109360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rtlCol="0"/>
          <a:lstStyle/>
          <a:p>
            <a:pPr marL="0" indent="0" algn="ctr" rtl="0">
              <a:buNone/>
            </a:pPr>
            <a:r>
              <a:rPr lang="fr-CA" sz="4800"/>
              <a:t>Gestion des symptômes</a:t>
            </a:r>
            <a:endParaRPr lang="en-US" sz="4800" dirty="0"/>
          </a:p>
        </p:txBody>
      </p:sp>
    </p:spTree>
    <p:extLst>
      <p:ext uri="{BB962C8B-B14F-4D97-AF65-F5344CB8AC3E}">
        <p14:creationId xmlns:p14="http://schemas.microsoft.com/office/powerpoint/2010/main" val="200354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Saignements et fatigue intense</a:t>
            </a:r>
            <a:endParaRPr lang="en-US" dirty="0">
              <a:solidFill>
                <a:schemeClr val="tx2">
                  <a:lumMod val="75000"/>
                </a:schemeClr>
              </a:solidFill>
            </a:endParaRPr>
          </a:p>
        </p:txBody>
      </p:sp>
      <p:sp>
        <p:nvSpPr>
          <p:cNvPr id="6" name="TextBox 5">
            <a:hlinkClick r:id="rId3" action="ppaction://hlinksldjump"/>
          </p:cNvPr>
          <p:cNvSpPr txBox="1"/>
          <p:nvPr/>
        </p:nvSpPr>
        <p:spPr>
          <a:xfrm>
            <a:off x="7343775" y="13687"/>
            <a:ext cx="18002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2" name="Content Placeholder 1"/>
          <p:cNvSpPr>
            <a:spLocks noGrp="1"/>
          </p:cNvSpPr>
          <p:nvPr>
            <p:ph sz="half" idx="1"/>
          </p:nvPr>
        </p:nvSpPr>
        <p:spPr>
          <a:xfrm>
            <a:off x="274266" y="1106824"/>
            <a:ext cx="8470206" cy="4978403"/>
          </a:xfrm>
        </p:spPr>
        <p:txBody>
          <a:bodyPr rtlCol="0">
            <a:normAutofit fontScale="92500" lnSpcReduction="20000"/>
          </a:bodyPr>
          <a:lstStyle/>
          <a:p>
            <a:pPr marL="0" indent="0" rtl="0">
              <a:lnSpc>
                <a:spcPct val="100000"/>
              </a:lnSpc>
              <a:spcBef>
                <a:spcPts val="0"/>
              </a:spcBef>
              <a:buClrTx/>
              <a:buNone/>
              <a:defRPr/>
            </a:pPr>
            <a:r>
              <a:rPr lang="fr-CA" b="1" dirty="0"/>
              <a:t>Appelez si votre enfant présente un ou plusieurs des symptômes suivants :</a:t>
            </a:r>
            <a:endParaRPr lang="en-US" sz="3200" b="1" dirty="0"/>
          </a:p>
          <a:p>
            <a:pPr lvl="1" rtl="0">
              <a:lnSpc>
                <a:spcPct val="110000"/>
              </a:lnSpc>
              <a:spcBef>
                <a:spcPts val="200"/>
              </a:spcBef>
              <a:buClrTx/>
              <a:buFont typeface="Arial" panose="020B0604020202020204" pitchFamily="34" charset="0"/>
              <a:buChar char="•"/>
              <a:defRPr/>
            </a:pPr>
            <a:r>
              <a:rPr lang="fr-CA" sz="2800" dirty="0"/>
              <a:t>Grande fatigue </a:t>
            </a:r>
          </a:p>
          <a:p>
            <a:pPr lvl="1" rtl="0">
              <a:lnSpc>
                <a:spcPct val="110000"/>
              </a:lnSpc>
              <a:spcBef>
                <a:spcPts val="200"/>
              </a:spcBef>
              <a:buClrTx/>
              <a:buFont typeface="Arial" panose="020B0604020202020204" pitchFamily="34" charset="0"/>
              <a:buChar char="•"/>
              <a:defRPr/>
            </a:pPr>
            <a:r>
              <a:rPr lang="fr-CA" sz="2800" dirty="0"/>
              <a:t>Pâleur</a:t>
            </a:r>
          </a:p>
          <a:p>
            <a:pPr lvl="1" rtl="0">
              <a:lnSpc>
                <a:spcPct val="110000"/>
              </a:lnSpc>
              <a:spcBef>
                <a:spcPts val="200"/>
              </a:spcBef>
              <a:buClrTx/>
              <a:buFont typeface="Arial" panose="020B0604020202020204" pitchFamily="34" charset="0"/>
              <a:buChar char="•"/>
              <a:defRPr/>
            </a:pPr>
            <a:r>
              <a:rPr lang="fr-CA" sz="2800" dirty="0"/>
              <a:t>Étourdissements</a:t>
            </a:r>
          </a:p>
          <a:p>
            <a:pPr lvl="1" rtl="0">
              <a:lnSpc>
                <a:spcPct val="110000"/>
              </a:lnSpc>
              <a:spcBef>
                <a:spcPts val="200"/>
              </a:spcBef>
              <a:buClrTx/>
              <a:buFont typeface="Arial" panose="020B0604020202020204" pitchFamily="34" charset="0"/>
              <a:buChar char="•"/>
              <a:defRPr/>
            </a:pPr>
            <a:r>
              <a:rPr lang="fr-CA" sz="2800" dirty="0">
                <a:solidFill>
                  <a:schemeClr val="accent6"/>
                </a:solidFill>
              </a:rPr>
              <a:t>Maux de tête prononcés</a:t>
            </a:r>
          </a:p>
          <a:p>
            <a:pPr lvl="1" rtl="0">
              <a:lnSpc>
                <a:spcPct val="110000"/>
              </a:lnSpc>
              <a:spcBef>
                <a:spcPts val="200"/>
              </a:spcBef>
              <a:buClrTx/>
              <a:buFont typeface="Arial" panose="020B0604020202020204" pitchFamily="34" charset="0"/>
              <a:buChar char="•"/>
              <a:defRPr/>
            </a:pPr>
            <a:r>
              <a:rPr lang="fr-CA" sz="2800" dirty="0"/>
              <a:t>Contusions </a:t>
            </a:r>
          </a:p>
          <a:p>
            <a:pPr lvl="1" rtl="0">
              <a:lnSpc>
                <a:spcPct val="110000"/>
              </a:lnSpc>
              <a:spcBef>
                <a:spcPts val="200"/>
              </a:spcBef>
              <a:buClrTx/>
              <a:buFont typeface="Arial" panose="020B0604020202020204" pitchFamily="34" charset="0"/>
              <a:buChar char="•"/>
              <a:defRPr/>
            </a:pPr>
            <a:r>
              <a:rPr lang="fr-CA" sz="2800" dirty="0"/>
              <a:t>Petits points rouges sur la peau </a:t>
            </a:r>
          </a:p>
          <a:p>
            <a:pPr lvl="1" rtl="0">
              <a:lnSpc>
                <a:spcPct val="110000"/>
              </a:lnSpc>
              <a:spcBef>
                <a:spcPts val="200"/>
              </a:spcBef>
              <a:buClrTx/>
              <a:buFont typeface="Arial" panose="020B0604020202020204" pitchFamily="34" charset="0"/>
              <a:buChar char="•"/>
              <a:defRPr/>
            </a:pPr>
            <a:r>
              <a:rPr lang="fr-CA" sz="2800" dirty="0"/>
              <a:t>Saignements du nez, des gencives </a:t>
            </a:r>
            <a:br>
              <a:rPr lang="en-US" sz="2800" dirty="0"/>
            </a:br>
            <a:r>
              <a:rPr lang="fr-CA" sz="2800" dirty="0"/>
              <a:t>ou autour du cathéter veineux central </a:t>
            </a:r>
            <a:endParaRPr lang="en-US" sz="2800" dirty="0"/>
          </a:p>
          <a:p>
            <a:pPr marL="285750" lvl="1" indent="0" rtl="0">
              <a:lnSpc>
                <a:spcPct val="100000"/>
              </a:lnSpc>
              <a:spcBef>
                <a:spcPts val="0"/>
              </a:spcBef>
              <a:buClrTx/>
              <a:buNone/>
              <a:defRPr/>
            </a:pPr>
            <a:endParaRPr lang="en-US" sz="1500" dirty="0"/>
          </a:p>
          <a:p>
            <a:pPr marL="0" indent="0" rtl="0">
              <a:buNone/>
            </a:pPr>
            <a:r>
              <a:rPr lang="fr-CA" sz="3000" b="1" dirty="0"/>
              <a:t>Appelez </a:t>
            </a:r>
            <a:r>
              <a:rPr lang="fr-CA" sz="3000" b="1" dirty="0">
                <a:solidFill>
                  <a:srgbClr val="FF0000"/>
                </a:solidFill>
              </a:rPr>
              <a:t>immédiatement</a:t>
            </a:r>
            <a:r>
              <a:rPr lang="fr-CA" sz="3000" b="1" dirty="0"/>
              <a:t> en cas de saignements qui ne s’arrêtent pas d’eux-mêmes au bout de</a:t>
            </a:r>
            <a:br>
              <a:rPr lang="fr-CA" sz="3000" b="1" dirty="0"/>
            </a:br>
            <a:r>
              <a:rPr lang="fr-CA" sz="3000" b="1" dirty="0"/>
              <a:t>5 à 10 minutes</a:t>
            </a:r>
          </a:p>
          <a:p>
            <a:pPr rtl="0"/>
            <a:endParaRPr lang="en-US" dirty="0"/>
          </a:p>
        </p:txBody>
      </p:sp>
      <p:pic>
        <p:nvPicPr>
          <p:cNvPr id="3" name="Picture 2"/>
          <p:cNvPicPr>
            <a:picLocks noChangeAspect="1"/>
          </p:cNvPicPr>
          <p:nvPr/>
        </p:nvPicPr>
        <p:blipFill>
          <a:blip r:embed="rId4"/>
          <a:stretch>
            <a:fillRect/>
          </a:stretch>
        </p:blipFill>
        <p:spPr>
          <a:xfrm>
            <a:off x="6376512" y="1542360"/>
            <a:ext cx="2613252" cy="3073737"/>
          </a:xfrm>
          <a:prstGeom prst="rect">
            <a:avLst/>
          </a:prstGeom>
        </p:spPr>
      </p:pic>
    </p:spTree>
    <p:extLst>
      <p:ext uri="{BB962C8B-B14F-4D97-AF65-F5344CB8AC3E}">
        <p14:creationId xmlns:p14="http://schemas.microsoft.com/office/powerpoint/2010/main" val="268586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Pour prévenir les saignements :</a:t>
            </a:r>
            <a:endParaRPr lang="en-US" dirty="0">
              <a:solidFill>
                <a:schemeClr val="tx2">
                  <a:lumMod val="75000"/>
                </a:schemeClr>
              </a:solidFill>
            </a:endParaRPr>
          </a:p>
        </p:txBody>
      </p:sp>
      <p:sp>
        <p:nvSpPr>
          <p:cNvPr id="6" name="TextBox 5">
            <a:hlinkClick r:id="rId3" action="ppaction://hlinksldjump"/>
          </p:cNvPr>
          <p:cNvSpPr txBox="1"/>
          <p:nvPr/>
        </p:nvSpPr>
        <p:spPr>
          <a:xfrm>
            <a:off x="7296150" y="13687"/>
            <a:ext cx="184785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3" name="Picture 2"/>
          <p:cNvPicPr>
            <a:picLocks noChangeAspect="1"/>
          </p:cNvPicPr>
          <p:nvPr/>
        </p:nvPicPr>
        <p:blipFill>
          <a:blip r:embed="rId4"/>
          <a:stretch>
            <a:fillRect/>
          </a:stretch>
        </p:blipFill>
        <p:spPr>
          <a:xfrm>
            <a:off x="5475828" y="3717789"/>
            <a:ext cx="3268644" cy="2045539"/>
          </a:xfrm>
          <a:prstGeom prst="rect">
            <a:avLst/>
          </a:prstGeom>
        </p:spPr>
      </p:pic>
      <p:sp>
        <p:nvSpPr>
          <p:cNvPr id="2" name="Content Placeholder 1"/>
          <p:cNvSpPr>
            <a:spLocks noGrp="1"/>
          </p:cNvSpPr>
          <p:nvPr>
            <p:ph sz="half" idx="1"/>
          </p:nvPr>
        </p:nvSpPr>
        <p:spPr>
          <a:xfrm>
            <a:off x="490653" y="1618698"/>
            <a:ext cx="6946467" cy="4525963"/>
          </a:xfrm>
        </p:spPr>
        <p:txBody>
          <a:bodyPr rtlCol="0">
            <a:normAutofit/>
          </a:bodyPr>
          <a:lstStyle/>
          <a:p>
            <a:pPr rtl="0">
              <a:lnSpc>
                <a:spcPct val="100000"/>
              </a:lnSpc>
              <a:spcBef>
                <a:spcPts val="0"/>
              </a:spcBef>
              <a:buClrTx/>
              <a:buFont typeface="Arial" panose="020B0604020202020204" pitchFamily="34" charset="0"/>
              <a:buChar char="•"/>
              <a:defRPr/>
            </a:pPr>
            <a:r>
              <a:rPr lang="fr-CA" dirty="0">
                <a:solidFill>
                  <a:schemeClr val="accent4"/>
                </a:solidFill>
              </a:rPr>
              <a:t>Évitez les jeux violents et les sports </a:t>
            </a:r>
            <a:br>
              <a:rPr lang="fr-CA" dirty="0">
                <a:solidFill>
                  <a:schemeClr val="accent4"/>
                </a:solidFill>
              </a:rPr>
            </a:br>
            <a:r>
              <a:rPr lang="fr-CA" dirty="0">
                <a:solidFill>
                  <a:schemeClr val="accent4"/>
                </a:solidFill>
              </a:rPr>
              <a:t>de contact</a:t>
            </a:r>
          </a:p>
          <a:p>
            <a:pPr rtl="0">
              <a:lnSpc>
                <a:spcPct val="100000"/>
              </a:lnSpc>
              <a:spcBef>
                <a:spcPts val="0"/>
              </a:spcBef>
              <a:buClrTx/>
              <a:buFont typeface="Arial" panose="020B0604020202020204" pitchFamily="34" charset="0"/>
              <a:buChar char="•"/>
              <a:defRPr/>
            </a:pPr>
            <a:endParaRPr lang="en-US" dirty="0">
              <a:solidFill>
                <a:schemeClr val="accent4"/>
              </a:solidFill>
            </a:endParaRPr>
          </a:p>
          <a:p>
            <a:pPr rtl="0">
              <a:lnSpc>
                <a:spcPct val="100000"/>
              </a:lnSpc>
              <a:spcBef>
                <a:spcPts val="0"/>
              </a:spcBef>
              <a:buClrTx/>
              <a:buFont typeface="Arial" panose="020B0604020202020204" pitchFamily="34" charset="0"/>
              <a:buChar char="•"/>
              <a:defRPr/>
            </a:pPr>
            <a:r>
              <a:rPr lang="fr-CA" dirty="0">
                <a:solidFill>
                  <a:schemeClr val="accent4"/>
                </a:solidFill>
              </a:rPr>
              <a:t>Utilisez une brosse à dents souple </a:t>
            </a:r>
            <a:endParaRPr lang="en-US" dirty="0">
              <a:solidFill>
                <a:schemeClr val="accent4"/>
              </a:solidFill>
            </a:endParaRPr>
          </a:p>
          <a:p>
            <a:pPr rtl="0">
              <a:lnSpc>
                <a:spcPct val="100000"/>
              </a:lnSpc>
              <a:spcBef>
                <a:spcPts val="0"/>
              </a:spcBef>
              <a:buClrTx/>
              <a:buFont typeface="Arial" panose="020B0604020202020204" pitchFamily="34" charset="0"/>
              <a:buChar char="•"/>
              <a:defRPr/>
            </a:pPr>
            <a:endParaRPr lang="en-US" dirty="0">
              <a:solidFill>
                <a:schemeClr val="accent4"/>
              </a:solidFill>
            </a:endParaRPr>
          </a:p>
          <a:p>
            <a:pPr rtl="0">
              <a:lnSpc>
                <a:spcPct val="100000"/>
              </a:lnSpc>
              <a:spcBef>
                <a:spcPts val="0"/>
              </a:spcBef>
              <a:buClrTx/>
              <a:buFont typeface="Arial" panose="020B0604020202020204" pitchFamily="34" charset="0"/>
              <a:buChar char="•"/>
              <a:defRPr/>
            </a:pPr>
            <a:r>
              <a:rPr lang="fr-CA" dirty="0">
                <a:solidFill>
                  <a:schemeClr val="accent4"/>
                </a:solidFill>
              </a:rPr>
              <a:t>Évitez d’administrer de l’aspirine </a:t>
            </a:r>
            <a:br>
              <a:rPr lang="fr-CA" dirty="0">
                <a:solidFill>
                  <a:schemeClr val="accent4"/>
                </a:solidFill>
              </a:rPr>
            </a:br>
            <a:r>
              <a:rPr lang="fr-CA" dirty="0">
                <a:solidFill>
                  <a:schemeClr val="accent4"/>
                </a:solidFill>
              </a:rPr>
              <a:t>ou de l’ibuprofène</a:t>
            </a:r>
            <a:endParaRPr lang="en-US" sz="2400" dirty="0">
              <a:solidFill>
                <a:schemeClr val="accent4"/>
              </a:solidFill>
            </a:endParaRPr>
          </a:p>
        </p:txBody>
      </p:sp>
    </p:spTree>
    <p:extLst>
      <p:ext uri="{BB962C8B-B14F-4D97-AF65-F5344CB8AC3E}">
        <p14:creationId xmlns:p14="http://schemas.microsoft.com/office/powerpoint/2010/main" val="1159683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Douleurs</a:t>
            </a:r>
            <a:endParaRPr lang="en-US" dirty="0">
              <a:solidFill>
                <a:schemeClr val="tx2">
                  <a:lumMod val="75000"/>
                </a:schemeClr>
              </a:solidFill>
            </a:endParaRPr>
          </a:p>
        </p:txBody>
      </p:sp>
      <p:sp>
        <p:nvSpPr>
          <p:cNvPr id="6" name="TextBox 5">
            <a:hlinkClick r:id="rId3" action="ppaction://hlinksldjump"/>
          </p:cNvPr>
          <p:cNvSpPr txBox="1"/>
          <p:nvPr/>
        </p:nvSpPr>
        <p:spPr>
          <a:xfrm>
            <a:off x="7286625" y="13687"/>
            <a:ext cx="18573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3" name="Picture 2"/>
          <p:cNvPicPr>
            <a:picLocks noChangeAspect="1"/>
          </p:cNvPicPr>
          <p:nvPr/>
        </p:nvPicPr>
        <p:blipFill rotWithShape="1">
          <a:blip r:embed="rId4"/>
          <a:srcRect l="13333" r="11471" b="9851"/>
          <a:stretch/>
        </p:blipFill>
        <p:spPr>
          <a:xfrm>
            <a:off x="6897043" y="2045579"/>
            <a:ext cx="2074985" cy="3151327"/>
          </a:xfrm>
          <a:prstGeom prst="rect">
            <a:avLst/>
          </a:prstGeom>
        </p:spPr>
      </p:pic>
      <p:sp>
        <p:nvSpPr>
          <p:cNvPr id="2" name="Content Placeholder 1"/>
          <p:cNvSpPr>
            <a:spLocks noGrp="1"/>
          </p:cNvSpPr>
          <p:nvPr>
            <p:ph idx="1"/>
          </p:nvPr>
        </p:nvSpPr>
        <p:spPr>
          <a:xfrm>
            <a:off x="171972" y="1363642"/>
            <a:ext cx="7619478" cy="4515202"/>
          </a:xfrm>
        </p:spPr>
        <p:txBody>
          <a:bodyPr rtlCol="0">
            <a:normAutofit/>
          </a:bodyPr>
          <a:lstStyle/>
          <a:p>
            <a:pPr marL="0" indent="0" rtl="0">
              <a:lnSpc>
                <a:spcPct val="100000"/>
              </a:lnSpc>
              <a:spcBef>
                <a:spcPts val="0"/>
              </a:spcBef>
              <a:buClrTx/>
              <a:buNone/>
              <a:defRPr/>
            </a:pPr>
            <a:r>
              <a:rPr lang="fr-CA" sz="3200" b="1" dirty="0"/>
              <a:t>Appelez si votre enfant présente </a:t>
            </a:r>
            <a:br>
              <a:rPr lang="fr-CA" sz="3200" b="1" dirty="0"/>
            </a:br>
            <a:r>
              <a:rPr lang="fr-CA" sz="3200" b="1" dirty="0"/>
              <a:t>un ou plusieurs des symptômes suivants :</a:t>
            </a:r>
          </a:p>
          <a:p>
            <a:pPr marL="457200" lvl="1" indent="-171450" rtl="0">
              <a:lnSpc>
                <a:spcPct val="100000"/>
              </a:lnSpc>
              <a:spcBef>
                <a:spcPts val="0"/>
              </a:spcBef>
              <a:buClrTx/>
              <a:buFont typeface="Arial" panose="020B0604020202020204" pitchFamily="34" charset="0"/>
              <a:buChar char="•"/>
              <a:defRPr/>
            </a:pPr>
            <a:endParaRPr lang="en-US" sz="2800" dirty="0"/>
          </a:p>
          <a:p>
            <a:pPr lvl="1" rtl="0">
              <a:lnSpc>
                <a:spcPct val="100000"/>
              </a:lnSpc>
              <a:spcBef>
                <a:spcPts val="0"/>
              </a:spcBef>
              <a:buClrTx/>
              <a:buFont typeface="Arial" panose="020B0604020202020204" pitchFamily="34" charset="0"/>
              <a:buChar char="•"/>
              <a:defRPr/>
            </a:pPr>
            <a:r>
              <a:rPr lang="fr-CA" sz="2800" dirty="0"/>
              <a:t>Douleur nouvelle ou croissante </a:t>
            </a:r>
          </a:p>
          <a:p>
            <a:pPr lvl="1" rtl="0">
              <a:lnSpc>
                <a:spcPct val="100000"/>
              </a:lnSpc>
              <a:spcBef>
                <a:spcPts val="0"/>
              </a:spcBef>
              <a:buClrTx/>
              <a:buFont typeface="Arial" panose="020B0604020202020204" pitchFamily="34" charset="0"/>
              <a:buChar char="•"/>
              <a:defRPr/>
            </a:pPr>
            <a:endParaRPr lang="en-US" sz="2800" dirty="0"/>
          </a:p>
          <a:p>
            <a:pPr lvl="1" rtl="0">
              <a:lnSpc>
                <a:spcPct val="100000"/>
              </a:lnSpc>
              <a:spcBef>
                <a:spcPts val="0"/>
              </a:spcBef>
              <a:buClrTx/>
              <a:buFont typeface="Arial" panose="020B0604020202020204" pitchFamily="34" charset="0"/>
              <a:buChar char="•"/>
              <a:defRPr/>
            </a:pPr>
            <a:r>
              <a:rPr lang="fr-CA" sz="2800" dirty="0">
                <a:solidFill>
                  <a:schemeClr val="accent6"/>
                </a:solidFill>
              </a:rPr>
              <a:t>Douleur qui ne s’améliore pas malgré      les analgésiques qui vous ont été    prescrits</a:t>
            </a:r>
            <a:endParaRPr lang="en-US" dirty="0"/>
          </a:p>
          <a:p>
            <a:pPr marL="285750" lvl="1" indent="0" rtl="0">
              <a:lnSpc>
                <a:spcPct val="100000"/>
              </a:lnSpc>
              <a:spcBef>
                <a:spcPts val="0"/>
              </a:spcBef>
              <a:buClrTx/>
              <a:buNone/>
              <a:defRPr/>
            </a:pPr>
            <a:endParaRPr lang="en-US" dirty="0"/>
          </a:p>
          <a:p>
            <a:pPr marL="0" indent="0" rtl="0">
              <a:buNone/>
            </a:pPr>
            <a:endParaRPr lang="en-US" dirty="0"/>
          </a:p>
        </p:txBody>
      </p:sp>
    </p:spTree>
    <p:extLst>
      <p:ext uri="{BB962C8B-B14F-4D97-AF65-F5344CB8AC3E}">
        <p14:creationId xmlns:p14="http://schemas.microsoft.com/office/powerpoint/2010/main" val="103416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qr code with a black rectangular sign with white text and a logo&#10;&#10;Description automatically generated">
            <a:extLst>
              <a:ext uri="{FF2B5EF4-FFF2-40B4-BE49-F238E27FC236}">
                <a16:creationId xmlns:a16="http://schemas.microsoft.com/office/drawing/2014/main" id="{6C29BC62-6CB6-4DE9-7A6D-08F7C2D9C6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582"/>
          <a:stretch/>
        </p:blipFill>
        <p:spPr>
          <a:xfrm>
            <a:off x="6947734" y="2454656"/>
            <a:ext cx="1737360" cy="1730349"/>
          </a:xfrm>
          <a:prstGeom prst="rect">
            <a:avLst/>
          </a:prstGeom>
        </p:spPr>
      </p:pic>
      <p:sp>
        <p:nvSpPr>
          <p:cNvPr id="6" name="Content Placeholder 3"/>
          <p:cNvSpPr txBox="1">
            <a:spLocks/>
          </p:cNvSpPr>
          <p:nvPr/>
        </p:nvSpPr>
        <p:spPr>
          <a:xfrm>
            <a:off x="0" y="1281735"/>
            <a:ext cx="9004663" cy="7514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buSzPct val="115000"/>
              <a:buFont typeface="Wingdings" pitchFamily="2" charset="2"/>
              <a:buChar char="§"/>
            </a:pPr>
            <a:r>
              <a:rPr lang="en-US" sz="2000" b="0" i="0" dirty="0" err="1">
                <a:solidFill>
                  <a:srgbClr val="006579"/>
                </a:solidFill>
                <a:effectLst/>
                <a:latin typeface="Arial" panose="020B0604020202020204" pitchFamily="34" charset="0"/>
                <a:cs typeface="Arial" panose="020B0604020202020204" pitchFamily="34" charset="0"/>
              </a:rPr>
              <a:t>Téléchargez</a:t>
            </a:r>
            <a:r>
              <a:rPr lang="en-US" sz="2000" b="0" i="0" dirty="0">
                <a:solidFill>
                  <a:srgbClr val="006579"/>
                </a:solidFill>
                <a:effectLst/>
                <a:latin typeface="Arial" panose="020B0604020202020204" pitchFamily="34" charset="0"/>
                <a:cs typeface="Arial" panose="020B0604020202020204" pitchFamily="34" charset="0"/>
              </a:rPr>
              <a:t> </a:t>
            </a:r>
            <a:r>
              <a:rPr lang="en-US" sz="2000" b="0" i="0" dirty="0" err="1">
                <a:solidFill>
                  <a:srgbClr val="006579"/>
                </a:solidFill>
                <a:effectLst/>
                <a:latin typeface="Arial" panose="020B0604020202020204" pitchFamily="34" charset="0"/>
                <a:cs typeface="Arial" panose="020B0604020202020204" pitchFamily="34" charset="0"/>
              </a:rPr>
              <a:t>l'application</a:t>
            </a:r>
            <a:r>
              <a:rPr lang="en-US" sz="2000" b="0" i="0" dirty="0">
                <a:solidFill>
                  <a:srgbClr val="006579"/>
                </a:solidFill>
                <a:effectLst/>
                <a:latin typeface="Arial" panose="020B0604020202020204" pitchFamily="34" charset="0"/>
                <a:cs typeface="Arial" panose="020B0604020202020204" pitchFamily="34" charset="0"/>
              </a:rPr>
              <a:t> </a:t>
            </a:r>
            <a:r>
              <a:rPr lang="en-US" sz="2000" b="0" i="1" dirty="0">
                <a:solidFill>
                  <a:srgbClr val="006579"/>
                </a:solidFill>
                <a:effectLst/>
                <a:latin typeface="Arial" panose="020B0604020202020204" pitchFamily="34" charset="0"/>
                <a:cs typeface="Arial" panose="020B0604020202020204" pitchFamily="34" charset="0"/>
              </a:rPr>
              <a:t>COG KidsCare </a:t>
            </a:r>
            <a:r>
              <a:rPr lang="en-US" sz="2000" b="0" i="0" dirty="0" err="1">
                <a:solidFill>
                  <a:srgbClr val="006579"/>
                </a:solidFill>
                <a:effectLst/>
                <a:latin typeface="Arial" panose="020B0604020202020204" pitchFamily="34" charset="0"/>
                <a:cs typeface="Arial" panose="020B0604020202020204" pitchFamily="34" charset="0"/>
              </a:rPr>
              <a:t>depuis</a:t>
            </a:r>
            <a:r>
              <a:rPr lang="en-US" sz="2000" b="0" i="0" dirty="0">
                <a:solidFill>
                  <a:srgbClr val="006579"/>
                </a:solidFill>
                <a:effectLst/>
                <a:latin typeface="Arial" panose="020B0604020202020204" pitchFamily="34" charset="0"/>
                <a:cs typeface="Arial" panose="020B0604020202020204" pitchFamily="34" charset="0"/>
              </a:rPr>
              <a:t> </a:t>
            </a:r>
            <a:r>
              <a:rPr lang="en-US" sz="2000" b="0" i="0" dirty="0" err="1">
                <a:solidFill>
                  <a:srgbClr val="006579"/>
                </a:solidFill>
                <a:effectLst/>
                <a:latin typeface="Arial" panose="020B0604020202020204" pitchFamily="34" charset="0"/>
                <a:cs typeface="Arial" panose="020B0604020202020204" pitchFamily="34" charset="0"/>
              </a:rPr>
              <a:t>l'App</a:t>
            </a:r>
            <a:r>
              <a:rPr lang="en-US" sz="2000" b="0" i="0" dirty="0">
                <a:solidFill>
                  <a:srgbClr val="006579"/>
                </a:solidFill>
                <a:effectLst/>
                <a:latin typeface="Arial" panose="020B0604020202020204" pitchFamily="34" charset="0"/>
                <a:cs typeface="Arial" panose="020B0604020202020204" pitchFamily="34" charset="0"/>
              </a:rPr>
              <a:t> Store </a:t>
            </a:r>
            <a:r>
              <a:rPr lang="en-US" sz="2000" b="0" i="0" dirty="0" err="1">
                <a:solidFill>
                  <a:srgbClr val="006579"/>
                </a:solidFill>
                <a:effectLst/>
                <a:latin typeface="Arial" panose="020B0604020202020204" pitchFamily="34" charset="0"/>
                <a:cs typeface="Arial" panose="020B0604020202020204" pitchFamily="34" charset="0"/>
              </a:rPr>
              <a:t>d'Apple</a:t>
            </a:r>
            <a:r>
              <a:rPr lang="en-US" sz="2000" b="0" i="0" dirty="0">
                <a:solidFill>
                  <a:srgbClr val="006579"/>
                </a:solidFill>
                <a:effectLst/>
                <a:latin typeface="Arial" panose="020B0604020202020204" pitchFamily="34" charset="0"/>
                <a:cs typeface="Arial" panose="020B0604020202020204" pitchFamily="34" charset="0"/>
              </a:rPr>
              <a:t> (pour les iPhones) </a:t>
            </a:r>
            <a:r>
              <a:rPr lang="en-US" sz="2000" b="0" i="0" dirty="0" err="1">
                <a:solidFill>
                  <a:srgbClr val="006579"/>
                </a:solidFill>
                <a:effectLst/>
                <a:latin typeface="Arial" panose="020B0604020202020204" pitchFamily="34" charset="0"/>
                <a:cs typeface="Arial" panose="020B0604020202020204" pitchFamily="34" charset="0"/>
              </a:rPr>
              <a:t>ou</a:t>
            </a:r>
            <a:r>
              <a:rPr lang="en-US" sz="2000" b="0" i="0" dirty="0">
                <a:solidFill>
                  <a:srgbClr val="006579"/>
                </a:solidFill>
                <a:effectLst/>
                <a:latin typeface="Arial" panose="020B0604020202020204" pitchFamily="34" charset="0"/>
                <a:cs typeface="Arial" panose="020B0604020202020204" pitchFamily="34" charset="0"/>
              </a:rPr>
              <a:t> </a:t>
            </a:r>
            <a:r>
              <a:rPr lang="en-US" sz="2000" b="0" i="0" dirty="0" err="1">
                <a:solidFill>
                  <a:srgbClr val="006579"/>
                </a:solidFill>
                <a:effectLst/>
                <a:latin typeface="Arial" panose="020B0604020202020204" pitchFamily="34" charset="0"/>
                <a:cs typeface="Arial" panose="020B0604020202020204" pitchFamily="34" charset="0"/>
              </a:rPr>
              <a:t>depuis</a:t>
            </a:r>
            <a:r>
              <a:rPr lang="en-US" sz="2000" b="0" i="0" dirty="0">
                <a:solidFill>
                  <a:srgbClr val="006579"/>
                </a:solidFill>
                <a:effectLst/>
                <a:latin typeface="Arial" panose="020B0604020202020204" pitchFamily="34" charset="0"/>
                <a:cs typeface="Arial" panose="020B0604020202020204" pitchFamily="34" charset="0"/>
              </a:rPr>
              <a:t> Google Play (pour les </a:t>
            </a:r>
            <a:r>
              <a:rPr lang="en-US" sz="2000" b="0" i="0" dirty="0" err="1">
                <a:solidFill>
                  <a:srgbClr val="006579"/>
                </a:solidFill>
                <a:effectLst/>
                <a:latin typeface="Arial" panose="020B0604020202020204" pitchFamily="34" charset="0"/>
                <a:cs typeface="Arial" panose="020B0604020202020204" pitchFamily="34" charset="0"/>
              </a:rPr>
              <a:t>téléphones</a:t>
            </a:r>
            <a:r>
              <a:rPr lang="en-US" sz="2000" b="0" i="0" dirty="0">
                <a:solidFill>
                  <a:srgbClr val="006579"/>
                </a:solidFill>
                <a:effectLst/>
                <a:latin typeface="Arial" panose="020B0604020202020204" pitchFamily="34" charset="0"/>
                <a:cs typeface="Arial" panose="020B0604020202020204" pitchFamily="34" charset="0"/>
              </a:rPr>
              <a:t> Android).</a:t>
            </a:r>
            <a:endParaRPr lang="en-US" sz="2000" dirty="0">
              <a:solidFill>
                <a:srgbClr val="006579"/>
              </a:solidFill>
              <a:latin typeface="Arial" panose="020B0604020202020204" pitchFamily="34" charset="0"/>
              <a:cs typeface="Arial" panose="020B0604020202020204" pitchFamily="34" charset="0"/>
            </a:endParaRPr>
          </a:p>
        </p:txBody>
      </p:sp>
      <p:sp>
        <p:nvSpPr>
          <p:cNvPr id="8" name="Title 1"/>
          <p:cNvSpPr txBox="1">
            <a:spLocks/>
          </p:cNvSpPr>
          <p:nvPr/>
        </p:nvSpPr>
        <p:spPr>
          <a:xfrm>
            <a:off x="266700" y="326600"/>
            <a:ext cx="8572500" cy="5355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sz="3200" dirty="0" err="1">
                <a:solidFill>
                  <a:schemeClr val="tx2">
                    <a:lumMod val="75000"/>
                  </a:schemeClr>
                </a:solidFill>
              </a:rPr>
              <a:t>Ressources</a:t>
            </a:r>
            <a:r>
              <a:rPr lang="en-US" sz="3200" dirty="0">
                <a:solidFill>
                  <a:schemeClr val="tx2">
                    <a:lumMod val="75000"/>
                  </a:schemeClr>
                </a:solidFill>
              </a:rPr>
              <a:t>: Application COG KidsCare</a:t>
            </a:r>
          </a:p>
        </p:txBody>
      </p:sp>
      <p:pic>
        <p:nvPicPr>
          <p:cNvPr id="10" name="Picture 9">
            <a:extLst>
              <a:ext uri="{FF2B5EF4-FFF2-40B4-BE49-F238E27FC236}">
                <a16:creationId xmlns:a16="http://schemas.microsoft.com/office/drawing/2014/main" id="{E1025488-EF69-668C-02C5-285BD46A324C}"/>
              </a:ext>
            </a:extLst>
          </p:cNvPr>
          <p:cNvPicPr>
            <a:picLocks noChangeAspect="1"/>
          </p:cNvPicPr>
          <p:nvPr/>
        </p:nvPicPr>
        <p:blipFill rotWithShape="1">
          <a:blip r:embed="rId4">
            <a:extLst>
              <a:ext uri="{28A0092B-C50C-407E-A947-70E740481C1C}">
                <a14:useLocalDpi xmlns:a14="http://schemas.microsoft.com/office/drawing/2010/main" val="0"/>
              </a:ext>
            </a:extLst>
          </a:blip>
          <a:srcRect t="58" b="267"/>
          <a:stretch/>
        </p:blipFill>
        <p:spPr>
          <a:xfrm>
            <a:off x="2660665" y="2281044"/>
            <a:ext cx="1819673" cy="3657600"/>
          </a:xfrm>
          <a:prstGeom prst="rect">
            <a:avLst/>
          </a:prstGeom>
        </p:spPr>
      </p:pic>
      <p:pic>
        <p:nvPicPr>
          <p:cNvPr id="9" name="Picture 8">
            <a:extLst>
              <a:ext uri="{FF2B5EF4-FFF2-40B4-BE49-F238E27FC236}">
                <a16:creationId xmlns:a16="http://schemas.microsoft.com/office/drawing/2014/main" id="{F02042BB-2AC1-A1EF-DA6D-9FD3B88762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229" t="390" r="-1" b="-2594"/>
          <a:stretch/>
        </p:blipFill>
        <p:spPr>
          <a:xfrm>
            <a:off x="6980748" y="4503174"/>
            <a:ext cx="1704346" cy="1157851"/>
          </a:xfrm>
          <a:prstGeom prst="rect">
            <a:avLst/>
          </a:prstGeom>
        </p:spPr>
      </p:pic>
      <p:pic>
        <p:nvPicPr>
          <p:cNvPr id="12" name="Picture 11">
            <a:extLst>
              <a:ext uri="{FF2B5EF4-FFF2-40B4-BE49-F238E27FC236}">
                <a16:creationId xmlns:a16="http://schemas.microsoft.com/office/drawing/2014/main" id="{FCDF7285-D969-0987-F79E-FA4600B2CF3F}"/>
              </a:ext>
            </a:extLst>
          </p:cNvPr>
          <p:cNvPicPr>
            <a:picLocks noChangeAspect="1"/>
          </p:cNvPicPr>
          <p:nvPr/>
        </p:nvPicPr>
        <p:blipFill rotWithShape="1">
          <a:blip r:embed="rId6">
            <a:extLst>
              <a:ext uri="{28A0092B-C50C-407E-A947-70E740481C1C}">
                <a14:useLocalDpi xmlns:a14="http://schemas.microsoft.com/office/drawing/2010/main" val="0"/>
              </a:ext>
            </a:extLst>
          </a:blip>
          <a:srcRect l="92" r="92"/>
          <a:stretch/>
        </p:blipFill>
        <p:spPr>
          <a:xfrm>
            <a:off x="4734360" y="2281044"/>
            <a:ext cx="1838085" cy="3657600"/>
          </a:xfrm>
          <a:prstGeom prst="rect">
            <a:avLst/>
          </a:prstGeom>
        </p:spPr>
      </p:pic>
      <p:pic>
        <p:nvPicPr>
          <p:cNvPr id="3" name="Picture 2" descr="A screen shot of a phone&#10;&#10;Description automatically generated">
            <a:extLst>
              <a:ext uri="{FF2B5EF4-FFF2-40B4-BE49-F238E27FC236}">
                <a16:creationId xmlns:a16="http://schemas.microsoft.com/office/drawing/2014/main" id="{CEB3A2FF-E363-545F-4410-9D669D199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586" y="2281045"/>
            <a:ext cx="1791057" cy="3657600"/>
          </a:xfrm>
          <a:prstGeom prst="rect">
            <a:avLst/>
          </a:prstGeom>
        </p:spPr>
      </p:pic>
    </p:spTree>
    <p:extLst>
      <p:ext uri="{BB962C8B-B14F-4D97-AF65-F5344CB8AC3E}">
        <p14:creationId xmlns:p14="http://schemas.microsoft.com/office/powerpoint/2010/main" val="3587509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335133"/>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dirty="0">
                <a:solidFill>
                  <a:schemeClr val="tx2">
                    <a:lumMod val="75000"/>
                  </a:schemeClr>
                </a:solidFill>
              </a:rPr>
              <a:t>Nausées, vomissements et diarrhée</a:t>
            </a:r>
            <a:endParaRPr lang="en-US" dirty="0">
              <a:solidFill>
                <a:schemeClr val="tx2">
                  <a:lumMod val="75000"/>
                </a:schemeClr>
              </a:solidFill>
            </a:endParaRPr>
          </a:p>
        </p:txBody>
      </p:sp>
      <p:sp>
        <p:nvSpPr>
          <p:cNvPr id="6" name="TextBox 5">
            <a:hlinkClick r:id="rId3" action="ppaction://hlinksldjump"/>
          </p:cNvPr>
          <p:cNvSpPr txBox="1"/>
          <p:nvPr/>
        </p:nvSpPr>
        <p:spPr>
          <a:xfrm>
            <a:off x="7343775" y="13687"/>
            <a:ext cx="18002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26" name="Content Placeholder 25"/>
          <p:cNvSpPr>
            <a:spLocks noGrp="1"/>
          </p:cNvSpPr>
          <p:nvPr>
            <p:ph idx="1"/>
          </p:nvPr>
        </p:nvSpPr>
        <p:spPr>
          <a:xfrm>
            <a:off x="381000" y="1371599"/>
            <a:ext cx="6004302" cy="4765729"/>
          </a:xfrm>
        </p:spPr>
        <p:txBody>
          <a:bodyPr rtlCol="0">
            <a:normAutofit fontScale="92500" lnSpcReduction="10000"/>
          </a:bodyPr>
          <a:lstStyle/>
          <a:p>
            <a:pPr marL="171450" lvl="0" indent="-171450" rtl="0">
              <a:spcBef>
                <a:spcPts val="0"/>
              </a:spcBef>
              <a:buClrTx/>
              <a:buFont typeface="Arial" panose="020B0604020202020204" pitchFamily="34" charset="0"/>
              <a:buChar char="•"/>
              <a:defRPr/>
            </a:pPr>
            <a:r>
              <a:rPr lang="fr-CA" sz="3000" dirty="0"/>
              <a:t>Utilisez les médicaments qui vous ont été remis par votre équipe </a:t>
            </a:r>
            <a:br>
              <a:rPr lang="fr-CA" sz="3000" dirty="0"/>
            </a:br>
            <a:r>
              <a:rPr lang="fr-CA" sz="3000" dirty="0"/>
              <a:t>de soins</a:t>
            </a:r>
            <a:r>
              <a:rPr lang="fr-CA" sz="3000" dirty="0">
                <a:solidFill>
                  <a:schemeClr val="tx1"/>
                </a:solidFill>
              </a:rPr>
              <a:t> </a:t>
            </a:r>
          </a:p>
          <a:p>
            <a:pPr marL="171450" lvl="0" indent="-171450" rtl="0">
              <a:spcBef>
                <a:spcPts val="1200"/>
              </a:spcBef>
              <a:buClrTx/>
              <a:buFont typeface="Arial" panose="020B0604020202020204" pitchFamily="34" charset="0"/>
              <a:buChar char="•"/>
              <a:defRPr/>
            </a:pPr>
            <a:r>
              <a:rPr lang="fr-CA" sz="3000" dirty="0">
                <a:solidFill>
                  <a:schemeClr val="tx1"/>
                </a:solidFill>
              </a:rPr>
              <a:t>Donnez de petites gorgées de liquides clairs et </a:t>
            </a:r>
            <a:r>
              <a:rPr lang="fr-CA" sz="3000" dirty="0">
                <a:solidFill>
                  <a:schemeClr val="accent4"/>
                </a:solidFill>
              </a:rPr>
              <a:t>froids</a:t>
            </a:r>
          </a:p>
          <a:p>
            <a:pPr marL="171450" lvl="0" indent="-171450" rtl="0">
              <a:spcBef>
                <a:spcPts val="1200"/>
              </a:spcBef>
              <a:buClrTx/>
              <a:buFont typeface="Arial" panose="020B0604020202020204" pitchFamily="34" charset="0"/>
              <a:buChar char="•"/>
              <a:defRPr/>
            </a:pPr>
            <a:r>
              <a:rPr lang="fr-CA" sz="3000" dirty="0">
                <a:solidFill>
                  <a:schemeClr val="accent4"/>
                </a:solidFill>
              </a:rPr>
              <a:t>Proposez de petites bouchées d’aliments faciles à digérer, </a:t>
            </a:r>
            <a:br>
              <a:rPr lang="fr-CA" sz="3000" dirty="0">
                <a:solidFill>
                  <a:schemeClr val="accent4"/>
                </a:solidFill>
              </a:rPr>
            </a:br>
            <a:r>
              <a:rPr lang="fr-CA" sz="3000" dirty="0">
                <a:solidFill>
                  <a:schemeClr val="accent4"/>
                </a:solidFill>
              </a:rPr>
              <a:t>tels que :</a:t>
            </a:r>
          </a:p>
          <a:p>
            <a:pPr marL="457200" lvl="1" indent="-171450" rtl="0">
              <a:spcBef>
                <a:spcPts val="600"/>
              </a:spcBef>
              <a:buClrTx/>
              <a:buFont typeface="Arial" panose="020B0604020202020204" pitchFamily="34" charset="0"/>
              <a:buChar char="•"/>
              <a:defRPr/>
            </a:pPr>
            <a:r>
              <a:rPr lang="fr-CA" sz="3000" dirty="0">
                <a:solidFill>
                  <a:schemeClr val="accent4"/>
                </a:solidFill>
              </a:rPr>
              <a:t>Craquelins</a:t>
            </a:r>
            <a:endParaRPr lang="fr-CA" sz="3000" strike="sngStrike" dirty="0">
              <a:solidFill>
                <a:schemeClr val="accent4"/>
              </a:solidFill>
            </a:endParaRPr>
          </a:p>
          <a:p>
            <a:pPr marL="457200" lvl="1" indent="-171450" rtl="0">
              <a:spcBef>
                <a:spcPts val="600"/>
              </a:spcBef>
              <a:buClrTx/>
              <a:buFont typeface="Arial" panose="020B0604020202020204" pitchFamily="34" charset="0"/>
              <a:buChar char="•"/>
              <a:defRPr/>
            </a:pPr>
            <a:r>
              <a:rPr lang="fr-CA" sz="3000" dirty="0">
                <a:solidFill>
                  <a:schemeClr val="tx1"/>
                </a:solidFill>
              </a:rPr>
              <a:t>Riz</a:t>
            </a:r>
          </a:p>
          <a:p>
            <a:pPr marL="171450" lvl="0" indent="-171450" rtl="0">
              <a:spcBef>
                <a:spcPts val="0"/>
              </a:spcBef>
              <a:buClrTx/>
              <a:buFont typeface="Arial" panose="020B0604020202020204" pitchFamily="34" charset="0"/>
              <a:buChar char="•"/>
              <a:defRPr/>
            </a:pPr>
            <a:endParaRPr lang="en-US" dirty="0">
              <a:solidFill>
                <a:schemeClr val="tx1"/>
              </a:solidFill>
            </a:endParaRPr>
          </a:p>
          <a:p>
            <a:pPr rtl="0"/>
            <a:endParaRPr lang="en-US" dirty="0"/>
          </a:p>
        </p:txBody>
      </p:sp>
      <p:pic>
        <p:nvPicPr>
          <p:cNvPr id="2" name="Picture 1"/>
          <p:cNvPicPr>
            <a:picLocks noChangeAspect="1"/>
          </p:cNvPicPr>
          <p:nvPr/>
        </p:nvPicPr>
        <p:blipFill>
          <a:blip r:embed="rId4"/>
          <a:stretch>
            <a:fillRect/>
          </a:stretch>
        </p:blipFill>
        <p:spPr>
          <a:xfrm>
            <a:off x="6291592" y="1938969"/>
            <a:ext cx="2452880" cy="3729804"/>
          </a:xfrm>
          <a:prstGeom prst="rect">
            <a:avLst/>
          </a:prstGeom>
        </p:spPr>
      </p:pic>
    </p:spTree>
    <p:extLst>
      <p:ext uri="{BB962C8B-B14F-4D97-AF65-F5344CB8AC3E}">
        <p14:creationId xmlns:p14="http://schemas.microsoft.com/office/powerpoint/2010/main" val="396109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Déshydratation</a:t>
            </a:r>
            <a:endParaRPr lang="en-US" dirty="0">
              <a:solidFill>
                <a:schemeClr val="tx2">
                  <a:lumMod val="75000"/>
                </a:schemeClr>
              </a:solidFill>
            </a:endParaRPr>
          </a:p>
        </p:txBody>
      </p:sp>
      <p:sp>
        <p:nvSpPr>
          <p:cNvPr id="6" name="TextBox 5">
            <a:hlinkClick r:id="rId3" action="ppaction://hlinksldjump"/>
          </p:cNvPr>
          <p:cNvSpPr txBox="1"/>
          <p:nvPr/>
        </p:nvSpPr>
        <p:spPr>
          <a:xfrm>
            <a:off x="7248525" y="13687"/>
            <a:ext cx="18954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2" name="Picture 1"/>
          <p:cNvPicPr>
            <a:picLocks noChangeAspect="1"/>
          </p:cNvPicPr>
          <p:nvPr/>
        </p:nvPicPr>
        <p:blipFill rotWithShape="1">
          <a:blip r:embed="rId4"/>
          <a:srcRect l="14092" t="-1" r="8130" b="354"/>
          <a:stretch/>
        </p:blipFill>
        <p:spPr>
          <a:xfrm>
            <a:off x="6446649" y="2210102"/>
            <a:ext cx="2278251" cy="2990873"/>
          </a:xfrm>
          <a:prstGeom prst="rect">
            <a:avLst/>
          </a:prstGeom>
        </p:spPr>
      </p:pic>
      <p:sp>
        <p:nvSpPr>
          <p:cNvPr id="26" name="Content Placeholder 25"/>
          <p:cNvSpPr>
            <a:spLocks noGrp="1"/>
          </p:cNvSpPr>
          <p:nvPr>
            <p:ph idx="1"/>
          </p:nvPr>
        </p:nvSpPr>
        <p:spPr>
          <a:xfrm>
            <a:off x="381000" y="1278612"/>
            <a:ext cx="8343900" cy="4853854"/>
          </a:xfrm>
        </p:spPr>
        <p:txBody>
          <a:bodyPr rtlCol="0">
            <a:normAutofit/>
          </a:bodyPr>
          <a:lstStyle/>
          <a:p>
            <a:pPr rtl="0"/>
            <a:r>
              <a:rPr lang="fr-CA" b="1" dirty="0"/>
              <a:t>Appelez </a:t>
            </a:r>
            <a:r>
              <a:rPr lang="fr-CA" b="1" dirty="0">
                <a:solidFill>
                  <a:srgbClr val="FF0000"/>
                </a:solidFill>
              </a:rPr>
              <a:t>immédiatement</a:t>
            </a:r>
            <a:r>
              <a:rPr lang="fr-CA" b="1" dirty="0"/>
              <a:t> si votre enfant a : </a:t>
            </a:r>
            <a:endParaRPr lang="en-US" b="1" dirty="0"/>
          </a:p>
          <a:p>
            <a:pPr lvl="1" rtl="0">
              <a:lnSpc>
                <a:spcPct val="110000"/>
              </a:lnSpc>
              <a:spcAft>
                <a:spcPts val="800"/>
              </a:spcAft>
            </a:pPr>
            <a:r>
              <a:rPr lang="fr-CA" sz="2800" dirty="0">
                <a:solidFill>
                  <a:schemeClr val="accent6"/>
                </a:solidFill>
              </a:rPr>
              <a:t>La bouche ou les lèvres sèches</a:t>
            </a:r>
          </a:p>
          <a:p>
            <a:pPr lvl="1" rtl="0">
              <a:lnSpc>
                <a:spcPct val="110000"/>
              </a:lnSpc>
              <a:spcAft>
                <a:spcPts val="800"/>
              </a:spcAft>
            </a:pPr>
            <a:r>
              <a:rPr lang="fr-CA" sz="2800" dirty="0">
                <a:solidFill>
                  <a:schemeClr val="accent6"/>
                </a:solidFill>
              </a:rPr>
              <a:t>Pas de larmes lorsqu’il/elle pleure</a:t>
            </a:r>
          </a:p>
          <a:p>
            <a:pPr lvl="1" rtl="0">
              <a:lnSpc>
                <a:spcPct val="110000"/>
              </a:lnSpc>
              <a:spcAft>
                <a:spcPts val="800"/>
              </a:spcAft>
            </a:pPr>
            <a:r>
              <a:rPr lang="fr-CA" sz="2800" dirty="0">
                <a:solidFill>
                  <a:schemeClr val="accent6"/>
                </a:solidFill>
              </a:rPr>
              <a:t>Une urine moins fréquente </a:t>
            </a:r>
            <a:br>
              <a:rPr lang="fr-CA" sz="2800" dirty="0">
                <a:solidFill>
                  <a:schemeClr val="accent6"/>
                </a:solidFill>
              </a:rPr>
            </a:br>
            <a:r>
              <a:rPr lang="fr-CA" sz="2800" dirty="0">
                <a:solidFill>
                  <a:schemeClr val="accent6"/>
                </a:solidFill>
              </a:rPr>
              <a:t>que d’habitude </a:t>
            </a:r>
          </a:p>
          <a:p>
            <a:pPr lvl="1" rtl="0">
              <a:lnSpc>
                <a:spcPct val="110000"/>
              </a:lnSpc>
              <a:spcAft>
                <a:spcPts val="800"/>
              </a:spcAft>
            </a:pPr>
            <a:r>
              <a:rPr lang="fr-CA" sz="2800" dirty="0">
                <a:solidFill>
                  <a:schemeClr val="accent6"/>
                </a:solidFill>
              </a:rPr>
              <a:t>Une urine foncée</a:t>
            </a:r>
          </a:p>
          <a:p>
            <a:pPr lvl="1" rtl="0">
              <a:lnSpc>
                <a:spcPct val="110000"/>
              </a:lnSpc>
              <a:spcAft>
                <a:spcPts val="800"/>
              </a:spcAft>
            </a:pPr>
            <a:r>
              <a:rPr lang="fr-CA" sz="2800" dirty="0">
                <a:solidFill>
                  <a:schemeClr val="accent6"/>
                </a:solidFill>
              </a:rPr>
              <a:t>Vomissements ou diarrhée répétés</a:t>
            </a:r>
          </a:p>
          <a:p>
            <a:pPr lvl="1" rtl="0">
              <a:lnSpc>
                <a:spcPct val="110000"/>
              </a:lnSpc>
              <a:spcAft>
                <a:spcPts val="800"/>
              </a:spcAft>
            </a:pPr>
            <a:r>
              <a:rPr lang="fr-CA" sz="2800" dirty="0">
                <a:solidFill>
                  <a:schemeClr val="accent6"/>
                </a:solidFill>
              </a:rPr>
              <a:t>Une incapacité à boire des liquides</a:t>
            </a:r>
          </a:p>
        </p:txBody>
      </p:sp>
      <p:pic>
        <p:nvPicPr>
          <p:cNvPr id="3" name="Picture 2"/>
          <p:cNvPicPr>
            <a:picLocks noChangeAspect="1"/>
          </p:cNvPicPr>
          <p:nvPr/>
        </p:nvPicPr>
        <p:blipFill>
          <a:blip r:embed="rId5"/>
          <a:stretch>
            <a:fillRect/>
          </a:stretch>
        </p:blipFill>
        <p:spPr>
          <a:xfrm>
            <a:off x="6545703" y="2034195"/>
            <a:ext cx="2360840" cy="3342685"/>
          </a:xfrm>
          <a:prstGeom prst="rect">
            <a:avLst/>
          </a:prstGeom>
        </p:spPr>
      </p:pic>
    </p:spTree>
    <p:extLst>
      <p:ext uri="{BB962C8B-B14F-4D97-AF65-F5344CB8AC3E}">
        <p14:creationId xmlns:p14="http://schemas.microsoft.com/office/powerpoint/2010/main" val="83569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Constipation</a:t>
            </a:r>
            <a:endParaRPr lang="en-US" dirty="0">
              <a:solidFill>
                <a:schemeClr val="tx2">
                  <a:lumMod val="75000"/>
                </a:schemeClr>
              </a:solidFill>
            </a:endParaRPr>
          </a:p>
        </p:txBody>
      </p:sp>
      <p:sp>
        <p:nvSpPr>
          <p:cNvPr id="6" name="TextBox 5">
            <a:hlinkClick r:id="rId3" action="ppaction://hlinksldjump"/>
          </p:cNvPr>
          <p:cNvSpPr txBox="1"/>
          <p:nvPr/>
        </p:nvSpPr>
        <p:spPr>
          <a:xfrm>
            <a:off x="7277100" y="13687"/>
            <a:ext cx="18669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15" name="Content Placeholder 14"/>
          <p:cNvSpPr>
            <a:spLocks noGrp="1"/>
          </p:cNvSpPr>
          <p:nvPr>
            <p:ph sz="half" idx="2"/>
          </p:nvPr>
        </p:nvSpPr>
        <p:spPr>
          <a:xfrm>
            <a:off x="330929" y="1349681"/>
            <a:ext cx="7386607" cy="4525963"/>
          </a:xfrm>
        </p:spPr>
        <p:txBody>
          <a:bodyPr rtlCol="0">
            <a:normAutofit fontScale="92500"/>
          </a:bodyPr>
          <a:lstStyle/>
          <a:p>
            <a:pPr rtl="0">
              <a:spcBef>
                <a:spcPts val="1800"/>
              </a:spcBef>
            </a:pPr>
            <a:r>
              <a:rPr lang="fr-CA" b="1" dirty="0"/>
              <a:t>Appelez si votre enfant présente                  </a:t>
            </a:r>
            <a:r>
              <a:rPr lang="fr-CA" b="1" dirty="0">
                <a:solidFill>
                  <a:schemeClr val="accent4"/>
                </a:solidFill>
              </a:rPr>
              <a:t>un ou plusieurs </a:t>
            </a:r>
            <a:r>
              <a:rPr lang="fr-CA" b="1" dirty="0"/>
              <a:t>des symptômes suivants : </a:t>
            </a:r>
          </a:p>
          <a:p>
            <a:pPr lvl="1" rtl="0">
              <a:lnSpc>
                <a:spcPct val="100000"/>
              </a:lnSpc>
              <a:spcBef>
                <a:spcPts val="1200"/>
              </a:spcBef>
            </a:pPr>
            <a:r>
              <a:rPr lang="fr-CA" sz="2800" dirty="0">
                <a:solidFill>
                  <a:schemeClr val="accent6"/>
                </a:solidFill>
              </a:rPr>
              <a:t>Une modification des habitudes d’évacuation des selles (pas aussi souvent, pas autant) </a:t>
            </a:r>
            <a:endParaRPr lang="en-US" sz="2800" dirty="0">
              <a:solidFill>
                <a:schemeClr val="accent6"/>
              </a:solidFill>
            </a:endParaRPr>
          </a:p>
          <a:p>
            <a:pPr marL="285750" lvl="1" indent="0" rtl="0">
              <a:lnSpc>
                <a:spcPct val="100000"/>
              </a:lnSpc>
              <a:spcBef>
                <a:spcPts val="1200"/>
              </a:spcBef>
              <a:buNone/>
            </a:pPr>
            <a:endParaRPr lang="en-US" sz="2800" dirty="0">
              <a:solidFill>
                <a:schemeClr val="accent6"/>
              </a:solidFill>
            </a:endParaRPr>
          </a:p>
          <a:p>
            <a:pPr lvl="1" rtl="0">
              <a:lnSpc>
                <a:spcPct val="100000"/>
              </a:lnSpc>
              <a:spcBef>
                <a:spcPts val="1200"/>
              </a:spcBef>
            </a:pPr>
            <a:r>
              <a:rPr lang="fr-CA" sz="2800" dirty="0">
                <a:solidFill>
                  <a:schemeClr val="accent6"/>
                </a:solidFill>
              </a:rPr>
              <a:t>Des douleurs lorsqu’il/elle va a la selle </a:t>
            </a:r>
            <a:endParaRPr lang="en-US" sz="2800" dirty="0">
              <a:solidFill>
                <a:schemeClr val="accent6"/>
              </a:solidFill>
            </a:endParaRPr>
          </a:p>
          <a:p>
            <a:pPr marL="285750" lvl="1" indent="0" rtl="0">
              <a:lnSpc>
                <a:spcPct val="100000"/>
              </a:lnSpc>
              <a:spcBef>
                <a:spcPts val="1200"/>
              </a:spcBef>
              <a:buNone/>
            </a:pPr>
            <a:endParaRPr lang="en-US" sz="2800" dirty="0">
              <a:solidFill>
                <a:schemeClr val="accent6"/>
              </a:solidFill>
            </a:endParaRPr>
          </a:p>
          <a:p>
            <a:pPr lvl="1" rtl="0">
              <a:lnSpc>
                <a:spcPct val="100000"/>
              </a:lnSpc>
              <a:spcBef>
                <a:spcPts val="1200"/>
              </a:spcBef>
            </a:pPr>
            <a:r>
              <a:rPr lang="fr-CA" sz="2800" dirty="0">
                <a:solidFill>
                  <a:schemeClr val="accent6"/>
                </a:solidFill>
              </a:rPr>
              <a:t>Des selles dures même après avoir pris     des médicaments </a:t>
            </a:r>
            <a:r>
              <a:rPr lang="fr-CA" sz="2800" dirty="0"/>
              <a:t>contre la constipation</a:t>
            </a:r>
          </a:p>
        </p:txBody>
      </p:sp>
      <p:pic>
        <p:nvPicPr>
          <p:cNvPr id="2" name="Picture 1"/>
          <p:cNvPicPr>
            <a:picLocks noChangeAspect="1"/>
          </p:cNvPicPr>
          <p:nvPr/>
        </p:nvPicPr>
        <p:blipFill>
          <a:blip r:embed="rId4"/>
          <a:stretch>
            <a:fillRect/>
          </a:stretch>
        </p:blipFill>
        <p:spPr>
          <a:xfrm>
            <a:off x="7013213" y="2765234"/>
            <a:ext cx="2034534" cy="3110410"/>
          </a:xfrm>
          <a:prstGeom prst="rect">
            <a:avLst/>
          </a:prstGeom>
        </p:spPr>
      </p:pic>
    </p:spTree>
    <p:extLst>
      <p:ext uri="{BB962C8B-B14F-4D97-AF65-F5344CB8AC3E}">
        <p14:creationId xmlns:p14="http://schemas.microsoft.com/office/powerpoint/2010/main" val="2596180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4286"/>
          <a:stretch/>
        </p:blipFill>
        <p:spPr>
          <a:xfrm>
            <a:off x="5202970" y="4282422"/>
            <a:ext cx="2916462" cy="2575577"/>
          </a:xfrm>
          <a:prstGeom prst="rect">
            <a:avLst/>
          </a:prstGeom>
        </p:spPr>
      </p:pic>
      <p:sp>
        <p:nvSpPr>
          <p:cNvPr id="13" name="Title 1"/>
          <p:cNvSpPr txBox="1">
            <a:spLocks/>
          </p:cNvSpPr>
          <p:nvPr/>
        </p:nvSpPr>
        <p:spPr>
          <a:xfrm>
            <a:off x="171972" y="325684"/>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Perte des cheveux</a:t>
            </a:r>
            <a:endParaRPr lang="en-US" dirty="0">
              <a:solidFill>
                <a:schemeClr val="tx2">
                  <a:lumMod val="75000"/>
                </a:schemeClr>
              </a:solidFill>
            </a:endParaRPr>
          </a:p>
        </p:txBody>
      </p:sp>
      <p:sp>
        <p:nvSpPr>
          <p:cNvPr id="6" name="TextBox 5">
            <a:hlinkClick r:id="rId4" action="ppaction://hlinksldjump"/>
          </p:cNvPr>
          <p:cNvSpPr txBox="1"/>
          <p:nvPr/>
        </p:nvSpPr>
        <p:spPr>
          <a:xfrm>
            <a:off x="7239000" y="13687"/>
            <a:ext cx="19050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4" name="Content Placeholder 3"/>
          <p:cNvSpPr>
            <a:spLocks noGrp="1"/>
          </p:cNvSpPr>
          <p:nvPr>
            <p:ph idx="1"/>
          </p:nvPr>
        </p:nvSpPr>
        <p:spPr>
          <a:xfrm>
            <a:off x="381000" y="1228603"/>
            <a:ext cx="8343900" cy="5002076"/>
          </a:xfrm>
        </p:spPr>
        <p:txBody>
          <a:bodyPr rtlCol="0">
            <a:normAutofit/>
          </a:bodyPr>
          <a:lstStyle/>
          <a:p>
            <a:pPr marL="171450" lvl="0" indent="-171450" rtl="0">
              <a:spcBef>
                <a:spcPts val="0"/>
              </a:spcBef>
              <a:spcAft>
                <a:spcPts val="1200"/>
              </a:spcAft>
              <a:buClrTx/>
              <a:buFont typeface="Arial" panose="020B0604020202020204" pitchFamily="34" charset="0"/>
              <a:buChar char="•"/>
              <a:defRPr/>
            </a:pPr>
            <a:r>
              <a:rPr lang="fr-CA" dirty="0"/>
              <a:t>Les poils d’autres parties du corps peuvent également être affectés </a:t>
            </a:r>
            <a:endParaRPr lang="en-US" dirty="0">
              <a:solidFill>
                <a:schemeClr val="accent4"/>
              </a:solidFill>
            </a:endParaRPr>
          </a:p>
          <a:p>
            <a:pPr marL="171450" lvl="0" indent="-171450" rtl="0">
              <a:spcBef>
                <a:spcPts val="0"/>
              </a:spcBef>
              <a:spcAft>
                <a:spcPts val="1200"/>
              </a:spcAft>
              <a:buClrTx/>
              <a:buFont typeface="Arial" panose="020B0604020202020204" pitchFamily="34" charset="0"/>
              <a:buChar char="•"/>
              <a:defRPr/>
            </a:pPr>
            <a:r>
              <a:rPr lang="fr-CA" dirty="0">
                <a:solidFill>
                  <a:schemeClr val="accent4"/>
                </a:solidFill>
              </a:rPr>
              <a:t>Couper les cheveux aussi courts que possible </a:t>
            </a:r>
            <a:br>
              <a:rPr lang="fr-CA" dirty="0">
                <a:solidFill>
                  <a:schemeClr val="accent4"/>
                </a:solidFill>
              </a:rPr>
            </a:br>
            <a:r>
              <a:rPr lang="fr-CA" dirty="0">
                <a:solidFill>
                  <a:schemeClr val="accent4"/>
                </a:solidFill>
              </a:rPr>
              <a:t>peut aider</a:t>
            </a:r>
            <a:endParaRPr lang="en-US" dirty="0">
              <a:solidFill>
                <a:schemeClr val="accent4"/>
              </a:solidFill>
            </a:endParaRPr>
          </a:p>
          <a:p>
            <a:pPr marL="171450" lvl="0" indent="-171450" rtl="0">
              <a:spcBef>
                <a:spcPts val="0"/>
              </a:spcBef>
              <a:spcAft>
                <a:spcPts val="1200"/>
              </a:spcAft>
              <a:buClrTx/>
              <a:buFont typeface="Arial" panose="020B0604020202020204" pitchFamily="34" charset="0"/>
              <a:buChar char="•"/>
              <a:defRPr/>
            </a:pPr>
            <a:r>
              <a:rPr lang="fr-CA" dirty="0">
                <a:solidFill>
                  <a:schemeClr val="accent4"/>
                </a:solidFill>
              </a:rPr>
              <a:t>Les cheveux repoussent en général lorsque :</a:t>
            </a:r>
          </a:p>
          <a:p>
            <a:pPr marL="457200" lvl="1" indent="-171450" rtl="0">
              <a:spcBef>
                <a:spcPts val="0"/>
              </a:spcBef>
              <a:spcAft>
                <a:spcPts val="1200"/>
              </a:spcAft>
              <a:buClrTx/>
              <a:buFont typeface="Arial" panose="020B0604020202020204" pitchFamily="34" charset="0"/>
              <a:buChar char="•"/>
              <a:defRPr/>
            </a:pPr>
            <a:r>
              <a:rPr lang="fr-CA" sz="2800" dirty="0">
                <a:solidFill>
                  <a:schemeClr val="accent4"/>
                </a:solidFill>
              </a:rPr>
              <a:t>Le traitement devient moins intense</a:t>
            </a:r>
            <a:r>
              <a:rPr lang="fr-CA" sz="2800" dirty="0">
                <a:solidFill>
                  <a:srgbClr val="006579"/>
                </a:solidFill>
              </a:rPr>
              <a:t>, </a:t>
            </a:r>
            <a:r>
              <a:rPr lang="fr-CA" sz="2800" u="sng" dirty="0">
                <a:solidFill>
                  <a:srgbClr val="006579"/>
                </a:solidFill>
              </a:rPr>
              <a:t>ou</a:t>
            </a:r>
          </a:p>
          <a:p>
            <a:pPr marL="457200" lvl="1" indent="-171450" rtl="0">
              <a:spcBef>
                <a:spcPts val="0"/>
              </a:spcBef>
              <a:spcAft>
                <a:spcPts val="1200"/>
              </a:spcAft>
              <a:buClrTx/>
              <a:buFont typeface="Arial" panose="020B0604020202020204" pitchFamily="34" charset="0"/>
              <a:buChar char="•"/>
              <a:defRPr/>
            </a:pPr>
            <a:r>
              <a:rPr lang="fr-CA" sz="2800" dirty="0">
                <a:solidFill>
                  <a:srgbClr val="006579"/>
                </a:solidFill>
              </a:rPr>
              <a:t>Après la fin du traitement</a:t>
            </a:r>
            <a:endParaRPr lang="en-US" sz="2800" dirty="0">
              <a:solidFill>
                <a:srgbClr val="006579"/>
              </a:solidFill>
            </a:endParaRPr>
          </a:p>
        </p:txBody>
      </p:sp>
    </p:spTree>
    <p:extLst>
      <p:ext uri="{BB962C8B-B14F-4D97-AF65-F5344CB8AC3E}">
        <p14:creationId xmlns:p14="http://schemas.microsoft.com/office/powerpoint/2010/main" val="269120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Fatigue</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834479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00B0F0"/>
                </a:solidFill>
              </a:rPr>
              <a:t>Fatigue</a:t>
            </a:r>
            <a:endParaRPr lang="en-US" dirty="0"/>
          </a:p>
        </p:txBody>
      </p:sp>
      <p:sp>
        <p:nvSpPr>
          <p:cNvPr id="8" name="Content Placeholder 7"/>
          <p:cNvSpPr>
            <a:spLocks noGrp="1"/>
          </p:cNvSpPr>
          <p:nvPr>
            <p:ph idx="1"/>
          </p:nvPr>
        </p:nvSpPr>
        <p:spPr>
          <a:xfrm>
            <a:off x="381000" y="1165609"/>
            <a:ext cx="8343900" cy="5014127"/>
          </a:xfrm>
        </p:spPr>
        <p:txBody>
          <a:bodyPr>
            <a:normAutofit/>
          </a:bodyPr>
          <a:lstStyle/>
          <a:p>
            <a:pPr>
              <a:spcAft>
                <a:spcPts val="1800"/>
              </a:spcAft>
            </a:pPr>
            <a:r>
              <a:rPr lang="fr-FR" dirty="0"/>
              <a:t>La fatigue peut avoir plusieurs causes</a:t>
            </a:r>
            <a:endParaRPr lang="en-US" sz="2000" dirty="0"/>
          </a:p>
        </p:txBody>
      </p:sp>
      <p:pic>
        <p:nvPicPr>
          <p:cNvPr id="3" name="Picture 2" descr="A cartoon of a child with braids&#10;&#10;Description automatically generated">
            <a:extLst>
              <a:ext uri="{FF2B5EF4-FFF2-40B4-BE49-F238E27FC236}">
                <a16:creationId xmlns:a16="http://schemas.microsoft.com/office/drawing/2014/main" id="{24A94B49-36B6-E3E1-43C2-B0B6424D0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983" y="3744636"/>
            <a:ext cx="2935458" cy="3113364"/>
          </a:xfrm>
          <a:prstGeom prst="rect">
            <a:avLst/>
          </a:prstGeom>
        </p:spPr>
      </p:pic>
      <p:sp>
        <p:nvSpPr>
          <p:cNvPr id="5" name="TextBox 4">
            <a:hlinkClick r:id="rId4" action="ppaction://hlinksldjump"/>
            <a:extLst>
              <a:ext uri="{FF2B5EF4-FFF2-40B4-BE49-F238E27FC236}">
                <a16:creationId xmlns:a16="http://schemas.microsoft.com/office/drawing/2014/main" id="{1E2E7C74-270B-C7C1-A801-CF2523530217}"/>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9" name="Content Placeholder 7">
            <a:extLst>
              <a:ext uri="{FF2B5EF4-FFF2-40B4-BE49-F238E27FC236}">
                <a16:creationId xmlns:a16="http://schemas.microsoft.com/office/drawing/2014/main" id="{8AA2CA9D-F68E-8E13-3282-9BBE24694BA9}"/>
              </a:ext>
            </a:extLst>
          </p:cNvPr>
          <p:cNvSpPr txBox="1">
            <a:spLocks/>
          </p:cNvSpPr>
          <p:nvPr/>
        </p:nvSpPr>
        <p:spPr>
          <a:xfrm>
            <a:off x="381000" y="1708219"/>
            <a:ext cx="8572500" cy="4471517"/>
          </a:xfrm>
          <a:prstGeom prst="rect">
            <a:avLst/>
          </a:prstGeom>
        </p:spPr>
        <p:txBody>
          <a:bodyPr vert="horz" lIns="91440" tIns="45720" rIns="91440" bIns="45720" numCol="2"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165100">
              <a:spcBef>
                <a:spcPts val="0"/>
              </a:spcBef>
              <a:spcAft>
                <a:spcPts val="1000"/>
              </a:spcAft>
            </a:pPr>
            <a:r>
              <a:rPr lang="fr-FR" sz="2250" dirty="0"/>
              <a:t>le traitement contre le cancer ;</a:t>
            </a:r>
          </a:p>
          <a:p>
            <a:pPr marL="228600" lvl="1" indent="-165100">
              <a:spcBef>
                <a:spcPts val="0"/>
              </a:spcBef>
              <a:spcAft>
                <a:spcPts val="1000"/>
              </a:spcAft>
            </a:pPr>
            <a:r>
              <a:rPr lang="fr-FR" sz="2250" dirty="0"/>
              <a:t>une formule sanguine basse ;</a:t>
            </a:r>
          </a:p>
          <a:p>
            <a:pPr marL="228600" lvl="1" indent="-165100">
              <a:spcBef>
                <a:spcPts val="0"/>
              </a:spcBef>
              <a:spcAft>
                <a:spcPts val="1000"/>
              </a:spcAft>
            </a:pPr>
            <a:r>
              <a:rPr lang="fr-FR" sz="2250" dirty="0"/>
              <a:t>une alimentation insuffisante ;</a:t>
            </a:r>
          </a:p>
          <a:p>
            <a:pPr marL="228600" lvl="1" indent="-165100">
              <a:spcBef>
                <a:spcPts val="0"/>
              </a:spcBef>
              <a:spcAft>
                <a:spcPts val="1000"/>
              </a:spcAft>
            </a:pPr>
            <a:r>
              <a:rPr lang="fr-FR" sz="2250" dirty="0"/>
              <a:t>de la fièvre ;</a:t>
            </a:r>
          </a:p>
          <a:p>
            <a:pPr marL="228600" lvl="1" indent="-165100">
              <a:spcBef>
                <a:spcPts val="0"/>
              </a:spcBef>
              <a:spcAft>
                <a:spcPts val="1000"/>
              </a:spcAft>
            </a:pPr>
            <a:r>
              <a:rPr lang="fr-FR" sz="2250" dirty="0"/>
              <a:t>des douleurs ;</a:t>
            </a:r>
          </a:p>
          <a:p>
            <a:pPr marL="228600" lvl="1" indent="-165100">
              <a:spcBef>
                <a:spcPts val="0"/>
              </a:spcBef>
              <a:spcAft>
                <a:spcPts val="1000"/>
              </a:spcAft>
            </a:pPr>
            <a:r>
              <a:rPr lang="fr-FR" sz="2250" dirty="0"/>
              <a:t>le manque de sommeil ;</a:t>
            </a:r>
          </a:p>
          <a:p>
            <a:pPr marL="228600" lvl="1" indent="-165100">
              <a:spcBef>
                <a:spcPts val="0"/>
              </a:spcBef>
              <a:spcAft>
                <a:spcPts val="1000"/>
              </a:spcAft>
            </a:pPr>
            <a:r>
              <a:rPr lang="fr-FR" sz="2250" dirty="0"/>
              <a:t>un sommeil de mauvaise qualité ;</a:t>
            </a:r>
          </a:p>
          <a:p>
            <a:pPr marL="228600" lvl="1" indent="-165100">
              <a:spcBef>
                <a:spcPts val="0"/>
              </a:spcBef>
              <a:spcAft>
                <a:spcPts val="1000"/>
              </a:spcAft>
            </a:pPr>
            <a:r>
              <a:rPr lang="fr-FR" sz="2250" dirty="0"/>
              <a:t>les médicaments ;</a:t>
            </a:r>
          </a:p>
          <a:p>
            <a:pPr marL="228600" lvl="1" indent="-165100">
              <a:spcBef>
                <a:spcPts val="0"/>
              </a:spcBef>
              <a:spcAft>
                <a:spcPts val="1000"/>
              </a:spcAft>
            </a:pPr>
            <a:r>
              <a:rPr lang="fr-FR" sz="2250" dirty="0"/>
              <a:t>l'inquiétude ou la dépression ;</a:t>
            </a:r>
          </a:p>
          <a:p>
            <a:pPr marL="228600" lvl="1" indent="-165100">
              <a:spcBef>
                <a:spcPts val="0"/>
              </a:spcBef>
              <a:spcAft>
                <a:spcPts val="1000"/>
              </a:spcAft>
            </a:pPr>
            <a:r>
              <a:rPr lang="fr-FR" sz="2250" dirty="0"/>
              <a:t>l'envie de trop en faire ;</a:t>
            </a:r>
          </a:p>
          <a:p>
            <a:pPr marL="228600" lvl="1" indent="-165100">
              <a:spcBef>
                <a:spcPts val="0"/>
              </a:spcBef>
              <a:spcAft>
                <a:spcPts val="1000"/>
              </a:spcAft>
            </a:pPr>
            <a:r>
              <a:rPr lang="fr-FR" sz="2250" dirty="0"/>
              <a:t>le manque d'activité physique.</a:t>
            </a:r>
            <a:endParaRPr lang="en-US" sz="2250" dirty="0"/>
          </a:p>
          <a:p>
            <a:pPr>
              <a:spcAft>
                <a:spcPts val="1000"/>
              </a:spcAft>
            </a:pPr>
            <a:endParaRPr lang="en-US" sz="2250" dirty="0"/>
          </a:p>
        </p:txBody>
      </p:sp>
    </p:spTree>
    <p:extLst>
      <p:ext uri="{BB962C8B-B14F-4D97-AF65-F5344CB8AC3E}">
        <p14:creationId xmlns:p14="http://schemas.microsoft.com/office/powerpoint/2010/main" val="14251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C6AEDD-915D-4D2A-AE8F-D2D052BA915D}"/>
              </a:ext>
            </a:extLst>
          </p:cNvPr>
          <p:cNvSpPr>
            <a:spLocks noGrp="1"/>
          </p:cNvSpPr>
          <p:nvPr>
            <p:ph type="title"/>
          </p:nvPr>
        </p:nvSpPr>
        <p:spPr/>
        <p:txBody>
          <a:bodyPr/>
          <a:lstStyle/>
          <a:p>
            <a:r>
              <a:rPr lang="en-US" dirty="0" err="1">
                <a:solidFill>
                  <a:srgbClr val="00B0F0"/>
                </a:solidFill>
              </a:rPr>
              <a:t>Gérer</a:t>
            </a:r>
            <a:r>
              <a:rPr lang="en-US" dirty="0">
                <a:solidFill>
                  <a:srgbClr val="00B0F0"/>
                </a:solidFill>
              </a:rPr>
              <a:t> la fatigue</a:t>
            </a:r>
            <a:endParaRPr lang="en-US" dirty="0"/>
          </a:p>
        </p:txBody>
      </p:sp>
      <p:sp>
        <p:nvSpPr>
          <p:cNvPr id="2" name="Content Placeholder 1"/>
          <p:cNvSpPr>
            <a:spLocks noGrp="1"/>
          </p:cNvSpPr>
          <p:nvPr>
            <p:ph idx="1"/>
          </p:nvPr>
        </p:nvSpPr>
        <p:spPr/>
        <p:txBody>
          <a:bodyPr>
            <a:normAutofit/>
          </a:bodyPr>
          <a:lstStyle/>
          <a:p>
            <a:pPr>
              <a:spcBef>
                <a:spcPts val="0"/>
              </a:spcBef>
              <a:spcAft>
                <a:spcPts val="1800"/>
              </a:spcAft>
            </a:pPr>
            <a:r>
              <a:rPr lang="en-US" sz="2500" dirty="0" err="1"/>
              <a:t>Vous</a:t>
            </a:r>
            <a:r>
              <a:rPr lang="en-US" sz="2500" dirty="0"/>
              <a:t> </a:t>
            </a:r>
            <a:r>
              <a:rPr lang="en-US" sz="2500" dirty="0" err="1"/>
              <a:t>pouvez</a:t>
            </a:r>
            <a:r>
              <a:rPr lang="en-US" sz="2500" dirty="0"/>
              <a:t> aider </a:t>
            </a:r>
            <a:r>
              <a:rPr lang="en-US" sz="2500" dirty="0" err="1"/>
              <a:t>votre</a:t>
            </a:r>
            <a:r>
              <a:rPr lang="en-US" sz="2500" dirty="0"/>
              <a:t> enfant de </a:t>
            </a:r>
            <a:r>
              <a:rPr lang="en-US" sz="2500" dirty="0" err="1"/>
              <a:t>nombreuses</a:t>
            </a:r>
            <a:r>
              <a:rPr lang="en-US" sz="2500" dirty="0"/>
              <a:t> façons</a:t>
            </a:r>
          </a:p>
          <a:p>
            <a:pPr marL="520700" marR="0" lvl="1" indent="-222250">
              <a:spcBef>
                <a:spcPts val="625"/>
              </a:spcBef>
              <a:spcAft>
                <a:spcPts val="0"/>
              </a:spcAft>
              <a:buClr>
                <a:srgbClr val="006479"/>
              </a:buClr>
              <a:buSzPts val="1900"/>
              <a:buFont typeface="Arial" panose="020B0604020202020204" pitchFamily="34" charset="0"/>
              <a:buChar char="♦"/>
              <a:tabLst>
                <a:tab pos="897890" algn="l"/>
              </a:tabLst>
            </a:pPr>
            <a:r>
              <a:rPr lang="fr-FR" sz="2200" spc="0" dirty="0">
                <a:solidFill>
                  <a:srgbClr val="252525"/>
                </a:solidFill>
                <a:effectLst/>
                <a:latin typeface="Arial" panose="020B0604020202020204" pitchFamily="34" charset="0"/>
                <a:ea typeface="Arial" panose="020B0604020202020204" pitchFamily="34" charset="0"/>
              </a:rPr>
              <a:t>Encouragez-le</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à</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pratiquer</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une</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activité</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physique</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chaque</a:t>
            </a:r>
            <a:r>
              <a:rPr lang="fr-FR" sz="2200" spc="-25" dirty="0">
                <a:solidFill>
                  <a:srgbClr val="252525"/>
                </a:solidFill>
                <a:effectLst/>
                <a:latin typeface="Arial" panose="020B0604020202020204" pitchFamily="34" charset="0"/>
                <a:ea typeface="Arial" panose="020B0604020202020204" pitchFamily="34" charset="0"/>
              </a:rPr>
              <a:t> </a:t>
            </a:r>
            <a:r>
              <a:rPr lang="fr-FR" sz="2200" spc="-10" dirty="0">
                <a:solidFill>
                  <a:srgbClr val="252525"/>
                </a:solidFill>
                <a:effectLst/>
                <a:latin typeface="Arial" panose="020B0604020202020204" pitchFamily="34" charset="0"/>
                <a:ea typeface="Arial" panose="020B0604020202020204" pitchFamily="34" charset="0"/>
              </a:rPr>
              <a:t>jour.</a:t>
            </a:r>
            <a:endParaRPr lang="en-US" sz="2200" spc="0" dirty="0">
              <a:effectLst/>
              <a:latin typeface="Arial" panose="020B0604020202020204" pitchFamily="34" charset="0"/>
              <a:ea typeface="Arial" panose="020B0604020202020204" pitchFamily="34" charset="0"/>
            </a:endParaRPr>
          </a:p>
          <a:p>
            <a:pPr marL="520700" marR="1814830" lvl="1" indent="-222250">
              <a:lnSpc>
                <a:spcPct val="103000"/>
              </a:lnSpc>
              <a:spcBef>
                <a:spcPts val="625"/>
              </a:spcBef>
              <a:spcAft>
                <a:spcPts val="0"/>
              </a:spcAft>
              <a:buClr>
                <a:srgbClr val="006479"/>
              </a:buClr>
              <a:buSzPts val="1900"/>
              <a:buFont typeface="Arial" panose="020B0604020202020204" pitchFamily="34" charset="0"/>
              <a:buChar char="♦"/>
              <a:tabLst>
                <a:tab pos="898525" algn="l"/>
              </a:tabLst>
            </a:pPr>
            <a:r>
              <a:rPr lang="fr-FR" sz="2200" spc="0" dirty="0">
                <a:solidFill>
                  <a:srgbClr val="252525"/>
                </a:solidFill>
                <a:effectLst/>
                <a:latin typeface="Arial" panose="020B0604020202020204" pitchFamily="34" charset="0"/>
                <a:ea typeface="Arial" panose="020B0604020202020204" pitchFamily="34" charset="0"/>
              </a:rPr>
              <a:t>Si votre enfant n’a pas beaucoup d’appétit, proposez-lui des aliments</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sains</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toutes</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les</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deux</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ou</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trois</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heures</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quand</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qu’il</a:t>
            </a:r>
            <a:r>
              <a:rPr lang="fr-FR" sz="2200" spc="-3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est </a:t>
            </a:r>
            <a:r>
              <a:rPr lang="fr-FR" sz="2200" spc="-10" dirty="0">
                <a:solidFill>
                  <a:srgbClr val="252525"/>
                </a:solidFill>
                <a:effectLst/>
                <a:latin typeface="Arial" panose="020B0604020202020204" pitchFamily="34" charset="0"/>
                <a:ea typeface="Arial" panose="020B0604020202020204" pitchFamily="34" charset="0"/>
              </a:rPr>
              <a:t>réveillé.</a:t>
            </a:r>
            <a:endParaRPr lang="en-US" sz="2200" spc="0" dirty="0">
              <a:effectLst/>
              <a:latin typeface="Arial" panose="020B0604020202020204" pitchFamily="34" charset="0"/>
              <a:ea typeface="Arial" panose="020B0604020202020204" pitchFamily="34" charset="0"/>
            </a:endParaRPr>
          </a:p>
          <a:p>
            <a:pPr marL="520700" marR="1393190" lvl="1" indent="-222250">
              <a:lnSpc>
                <a:spcPct val="103000"/>
              </a:lnSpc>
              <a:spcBef>
                <a:spcPts val="535"/>
              </a:spcBef>
              <a:spcAft>
                <a:spcPts val="0"/>
              </a:spcAft>
              <a:buClr>
                <a:srgbClr val="006479"/>
              </a:buClr>
              <a:buSzPts val="1900"/>
              <a:buFont typeface="Arial" panose="020B0604020202020204" pitchFamily="34" charset="0"/>
              <a:buChar char="♦"/>
              <a:tabLst>
                <a:tab pos="898525" algn="l"/>
              </a:tabLst>
            </a:pPr>
            <a:r>
              <a:rPr lang="fr-FR" sz="2200" spc="0" dirty="0">
                <a:solidFill>
                  <a:srgbClr val="252525"/>
                </a:solidFill>
                <a:effectLst/>
                <a:latin typeface="Arial" panose="020B0604020202020204" pitchFamily="34" charset="0"/>
                <a:ea typeface="Arial" panose="020B0604020202020204" pitchFamily="34" charset="0"/>
              </a:rPr>
              <a:t>Essayez</a:t>
            </a:r>
            <a:r>
              <a:rPr lang="fr-FR" sz="2200" spc="-3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de</a:t>
            </a:r>
            <a:r>
              <a:rPr lang="fr-FR" sz="2200" spc="-3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lui</a:t>
            </a:r>
            <a:r>
              <a:rPr lang="fr-FR" sz="2200" spc="-3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faire</a:t>
            </a:r>
            <a:r>
              <a:rPr lang="fr-FR" sz="2200" spc="-3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prendre</a:t>
            </a:r>
            <a:r>
              <a:rPr lang="fr-FR" sz="2200" spc="-3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les</a:t>
            </a:r>
            <a:r>
              <a:rPr lang="fr-FR" sz="2200" spc="-3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collations</a:t>
            </a:r>
            <a:r>
              <a:rPr lang="fr-FR" sz="2200" spc="-30" dirty="0">
                <a:solidFill>
                  <a:srgbClr val="252525"/>
                </a:solidFill>
                <a:effectLst/>
                <a:latin typeface="Arial" panose="020B0604020202020204" pitchFamily="34" charset="0"/>
                <a:ea typeface="Arial" panose="020B0604020202020204" pitchFamily="34" charset="0"/>
              </a:rPr>
              <a:t> </a:t>
            </a:r>
            <a:br>
              <a:rPr lang="fr-FR" sz="2200" spc="-30" dirty="0">
                <a:solidFill>
                  <a:srgbClr val="252525"/>
                </a:solidFill>
                <a:effectLst/>
                <a:latin typeface="Arial" panose="020B0604020202020204" pitchFamily="34" charset="0"/>
                <a:ea typeface="Arial" panose="020B0604020202020204" pitchFamily="34" charset="0"/>
              </a:rPr>
            </a:br>
            <a:r>
              <a:rPr lang="fr-FR" sz="2200" spc="0" dirty="0">
                <a:solidFill>
                  <a:srgbClr val="252525"/>
                </a:solidFill>
                <a:effectLst/>
                <a:latin typeface="Arial" panose="020B0604020202020204" pitchFamily="34" charset="0"/>
                <a:ea typeface="Arial" panose="020B0604020202020204" pitchFamily="34" charset="0"/>
              </a:rPr>
              <a:t>les</a:t>
            </a:r>
            <a:r>
              <a:rPr lang="fr-FR" sz="2200" spc="-3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plus</a:t>
            </a:r>
            <a:r>
              <a:rPr lang="fr-FR" sz="2200" spc="-3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nourrissantes </a:t>
            </a:r>
            <a:r>
              <a:rPr lang="fr-FR" sz="2200" spc="-10" dirty="0">
                <a:solidFill>
                  <a:srgbClr val="252525"/>
                </a:solidFill>
                <a:effectLst/>
                <a:latin typeface="Arial" panose="020B0604020202020204" pitchFamily="34" charset="0"/>
                <a:ea typeface="Arial" panose="020B0604020202020204" pitchFamily="34" charset="0"/>
              </a:rPr>
              <a:t>possibles.</a:t>
            </a:r>
            <a:endParaRPr lang="en-US" sz="2200" spc="0" dirty="0">
              <a:effectLst/>
              <a:latin typeface="Arial" panose="020B0604020202020204" pitchFamily="34" charset="0"/>
              <a:ea typeface="Arial" panose="020B0604020202020204" pitchFamily="34" charset="0"/>
            </a:endParaRPr>
          </a:p>
          <a:p>
            <a:pPr marL="520700" marR="0" lvl="1" indent="-222250">
              <a:spcBef>
                <a:spcPts val="510"/>
              </a:spcBef>
              <a:spcAft>
                <a:spcPts val="0"/>
              </a:spcAft>
              <a:buClr>
                <a:srgbClr val="006479"/>
              </a:buClr>
              <a:buSzPts val="1900"/>
              <a:buFont typeface="Arial" panose="020B0604020202020204" pitchFamily="34" charset="0"/>
              <a:buChar char="♦"/>
              <a:tabLst>
                <a:tab pos="897890" algn="l"/>
              </a:tabLst>
            </a:pPr>
            <a:r>
              <a:rPr lang="fr-FR" sz="2200" spc="0" dirty="0">
                <a:solidFill>
                  <a:srgbClr val="252525"/>
                </a:solidFill>
                <a:effectLst/>
                <a:latin typeface="Arial" panose="020B0604020202020204" pitchFamily="34" charset="0"/>
                <a:ea typeface="Arial" panose="020B0604020202020204" pitchFamily="34" charset="0"/>
              </a:rPr>
              <a:t>Évitez</a:t>
            </a:r>
            <a:r>
              <a:rPr lang="fr-FR" sz="2200" spc="1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de</a:t>
            </a:r>
            <a:r>
              <a:rPr lang="fr-FR" sz="2200" spc="1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lui</a:t>
            </a:r>
            <a:r>
              <a:rPr lang="fr-FR" sz="2200" spc="1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donner</a:t>
            </a:r>
            <a:r>
              <a:rPr lang="fr-FR" sz="2200" spc="1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de</a:t>
            </a:r>
            <a:r>
              <a:rPr lang="fr-FR" sz="2200" spc="1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la</a:t>
            </a:r>
            <a:r>
              <a:rPr lang="fr-FR" sz="2200" spc="15" dirty="0">
                <a:solidFill>
                  <a:srgbClr val="252525"/>
                </a:solidFill>
                <a:effectLst/>
                <a:latin typeface="Arial" panose="020B0604020202020204" pitchFamily="34" charset="0"/>
                <a:ea typeface="Arial" panose="020B0604020202020204" pitchFamily="34" charset="0"/>
              </a:rPr>
              <a:t> </a:t>
            </a:r>
            <a:r>
              <a:rPr lang="fr-FR" sz="2200" spc="-10" dirty="0">
                <a:solidFill>
                  <a:srgbClr val="252525"/>
                </a:solidFill>
                <a:effectLst/>
                <a:latin typeface="Arial" panose="020B0604020202020204" pitchFamily="34" charset="0"/>
                <a:ea typeface="Arial" panose="020B0604020202020204" pitchFamily="34" charset="0"/>
              </a:rPr>
              <a:t>caféine</a:t>
            </a:r>
            <a:endParaRPr lang="en-US" sz="2200" spc="0" dirty="0">
              <a:effectLst/>
              <a:latin typeface="Arial" panose="020B0604020202020204" pitchFamily="34" charset="0"/>
              <a:ea typeface="Arial" panose="020B0604020202020204" pitchFamily="34" charset="0"/>
            </a:endParaRPr>
          </a:p>
          <a:p>
            <a:pPr marL="520700" marR="0" lvl="1" indent="-222250">
              <a:spcBef>
                <a:spcPts val="610"/>
              </a:spcBef>
              <a:spcAft>
                <a:spcPts val="0"/>
              </a:spcAft>
              <a:buClr>
                <a:srgbClr val="006479"/>
              </a:buClr>
              <a:buSzPts val="1900"/>
              <a:buFont typeface="Arial" panose="020B0604020202020204" pitchFamily="34" charset="0"/>
              <a:buChar char="♦"/>
              <a:tabLst>
                <a:tab pos="897890" algn="l"/>
              </a:tabLst>
            </a:pPr>
            <a:r>
              <a:rPr lang="fr-FR" sz="2200" spc="0" dirty="0">
                <a:solidFill>
                  <a:srgbClr val="252525"/>
                </a:solidFill>
                <a:effectLst/>
                <a:latin typeface="Arial" panose="020B0604020202020204" pitchFamily="34" charset="0"/>
                <a:ea typeface="Arial" panose="020B0604020202020204" pitchFamily="34" charset="0"/>
              </a:rPr>
              <a:t>Instaurez</a:t>
            </a:r>
            <a:r>
              <a:rPr lang="fr-FR" sz="2200" spc="-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un</a:t>
            </a:r>
            <a:r>
              <a:rPr lang="fr-FR" sz="2200" spc="1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rituel</a:t>
            </a:r>
            <a:r>
              <a:rPr lang="fr-FR" sz="2200" spc="5"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au</a:t>
            </a:r>
            <a:r>
              <a:rPr lang="fr-FR" sz="2200" spc="10" dirty="0">
                <a:solidFill>
                  <a:srgbClr val="252525"/>
                </a:solidFill>
                <a:effectLst/>
                <a:latin typeface="Arial" panose="020B0604020202020204" pitchFamily="34" charset="0"/>
                <a:ea typeface="Arial" panose="020B0604020202020204" pitchFamily="34" charset="0"/>
              </a:rPr>
              <a:t> </a:t>
            </a:r>
            <a:r>
              <a:rPr lang="fr-FR" sz="2200" spc="0" dirty="0">
                <a:solidFill>
                  <a:srgbClr val="252525"/>
                </a:solidFill>
                <a:effectLst/>
                <a:latin typeface="Arial" panose="020B0604020202020204" pitchFamily="34" charset="0"/>
                <a:ea typeface="Arial" panose="020B0604020202020204" pitchFamily="34" charset="0"/>
              </a:rPr>
              <a:t>moment</a:t>
            </a:r>
            <a:r>
              <a:rPr lang="fr-FR" sz="2200" spc="5" dirty="0">
                <a:solidFill>
                  <a:srgbClr val="252525"/>
                </a:solidFill>
                <a:effectLst/>
                <a:latin typeface="Arial" panose="020B0604020202020204" pitchFamily="34" charset="0"/>
                <a:ea typeface="Arial" panose="020B0604020202020204" pitchFamily="34" charset="0"/>
              </a:rPr>
              <a:t> </a:t>
            </a:r>
            <a:br>
              <a:rPr lang="fr-FR" sz="2200" spc="5" dirty="0">
                <a:solidFill>
                  <a:srgbClr val="252525"/>
                </a:solidFill>
                <a:effectLst/>
                <a:latin typeface="Arial" panose="020B0604020202020204" pitchFamily="34" charset="0"/>
                <a:ea typeface="Arial" panose="020B0604020202020204" pitchFamily="34" charset="0"/>
              </a:rPr>
            </a:br>
            <a:r>
              <a:rPr lang="fr-FR" sz="2200" spc="0" dirty="0">
                <a:solidFill>
                  <a:srgbClr val="252525"/>
                </a:solidFill>
                <a:effectLst/>
                <a:latin typeface="Arial" panose="020B0604020202020204" pitchFamily="34" charset="0"/>
                <a:ea typeface="Arial" panose="020B0604020202020204" pitchFamily="34" charset="0"/>
              </a:rPr>
              <a:t>du</a:t>
            </a:r>
            <a:r>
              <a:rPr lang="fr-FR" sz="2200" spc="10" dirty="0">
                <a:solidFill>
                  <a:srgbClr val="252525"/>
                </a:solidFill>
                <a:effectLst/>
                <a:latin typeface="Arial" panose="020B0604020202020204" pitchFamily="34" charset="0"/>
                <a:ea typeface="Arial" panose="020B0604020202020204" pitchFamily="34" charset="0"/>
              </a:rPr>
              <a:t> </a:t>
            </a:r>
            <a:r>
              <a:rPr lang="fr-FR" sz="2200" spc="-10" dirty="0">
                <a:solidFill>
                  <a:srgbClr val="252525"/>
                </a:solidFill>
                <a:effectLst/>
                <a:latin typeface="Arial" panose="020B0604020202020204" pitchFamily="34" charset="0"/>
                <a:ea typeface="Arial" panose="020B0604020202020204" pitchFamily="34" charset="0"/>
              </a:rPr>
              <a:t>coucher</a:t>
            </a:r>
            <a:r>
              <a:rPr lang="en-US" sz="2200" dirty="0"/>
              <a:t>e</a:t>
            </a:r>
          </a:p>
          <a:p>
            <a:endParaRPr lang="en-US" sz="2400" dirty="0"/>
          </a:p>
        </p:txBody>
      </p:sp>
      <p:sp>
        <p:nvSpPr>
          <p:cNvPr id="3" name="TextBox 2">
            <a:hlinkClick r:id="rId3" action="ppaction://hlinksldjump"/>
            <a:extLst>
              <a:ext uri="{FF2B5EF4-FFF2-40B4-BE49-F238E27FC236}">
                <a16:creationId xmlns:a16="http://schemas.microsoft.com/office/drawing/2014/main" id="{725406D6-FB6E-119D-76DD-897BF16EABDA}"/>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pic>
        <p:nvPicPr>
          <p:cNvPr id="8" name="Picture 7" descr="A sandwich and a milk carton&#10;&#10;Description automatically generated">
            <a:extLst>
              <a:ext uri="{FF2B5EF4-FFF2-40B4-BE49-F238E27FC236}">
                <a16:creationId xmlns:a16="http://schemas.microsoft.com/office/drawing/2014/main" id="{A18C7660-6CCF-C65B-BFE8-F4EB3DDB9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295" y="3798277"/>
            <a:ext cx="2815949" cy="2497729"/>
          </a:xfrm>
          <a:prstGeom prst="rect">
            <a:avLst/>
          </a:prstGeom>
        </p:spPr>
      </p:pic>
    </p:spTree>
    <p:extLst>
      <p:ext uri="{BB962C8B-B14F-4D97-AF65-F5344CB8AC3E}">
        <p14:creationId xmlns:p14="http://schemas.microsoft.com/office/powerpoint/2010/main" val="2135179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kids playing football&#10;&#10;Description automatically generated">
            <a:extLst>
              <a:ext uri="{FF2B5EF4-FFF2-40B4-BE49-F238E27FC236}">
                <a16:creationId xmlns:a16="http://schemas.microsoft.com/office/drawing/2014/main" id="{B26E59B8-EAC1-40C4-ECE8-38C4A2E7B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34165">
            <a:off x="5150418" y="2320032"/>
            <a:ext cx="3496615" cy="3137599"/>
          </a:xfrm>
          <a:prstGeom prst="rect">
            <a:avLst/>
          </a:prstGeom>
        </p:spPr>
      </p:pic>
      <p:sp>
        <p:nvSpPr>
          <p:cNvPr id="2" name="Title 1">
            <a:extLst>
              <a:ext uri="{FF2B5EF4-FFF2-40B4-BE49-F238E27FC236}">
                <a16:creationId xmlns:a16="http://schemas.microsoft.com/office/drawing/2014/main" id="{AAAF2594-04B5-4738-AD55-44D226EF9C95}"/>
              </a:ext>
            </a:extLst>
          </p:cNvPr>
          <p:cNvSpPr>
            <a:spLocks noGrp="1"/>
          </p:cNvSpPr>
          <p:nvPr>
            <p:ph type="title"/>
          </p:nvPr>
        </p:nvSpPr>
        <p:spPr/>
        <p:txBody>
          <a:bodyPr/>
          <a:lstStyle/>
          <a:p>
            <a:r>
              <a:rPr lang="en-US" dirty="0" err="1">
                <a:solidFill>
                  <a:srgbClr val="00B0F0"/>
                </a:solidFill>
              </a:rPr>
              <a:t>Gérer</a:t>
            </a:r>
            <a:r>
              <a:rPr lang="en-US" dirty="0">
                <a:solidFill>
                  <a:srgbClr val="00B0F0"/>
                </a:solidFill>
              </a:rPr>
              <a:t> la fatigue</a:t>
            </a:r>
            <a:endParaRPr lang="en-US" dirty="0"/>
          </a:p>
        </p:txBody>
      </p:sp>
      <p:sp>
        <p:nvSpPr>
          <p:cNvPr id="3" name="Content Placeholder 2">
            <a:extLst>
              <a:ext uri="{FF2B5EF4-FFF2-40B4-BE49-F238E27FC236}">
                <a16:creationId xmlns:a16="http://schemas.microsoft.com/office/drawing/2014/main" id="{69C6A513-F476-485C-97F1-E5D49C830CA9}"/>
              </a:ext>
            </a:extLst>
          </p:cNvPr>
          <p:cNvSpPr>
            <a:spLocks noGrp="1"/>
          </p:cNvSpPr>
          <p:nvPr>
            <p:ph idx="1"/>
          </p:nvPr>
        </p:nvSpPr>
        <p:spPr>
          <a:xfrm>
            <a:off x="381000" y="1143000"/>
            <a:ext cx="8343900" cy="5003800"/>
          </a:xfrm>
        </p:spPr>
        <p:txBody>
          <a:bodyPr>
            <a:normAutofit fontScale="92500" lnSpcReduction="10000"/>
          </a:bodyPr>
          <a:lstStyle/>
          <a:p>
            <a:pPr>
              <a:spcBef>
                <a:spcPts val="0"/>
              </a:spcBef>
              <a:spcAft>
                <a:spcPts val="1200"/>
              </a:spcAft>
            </a:pPr>
            <a:r>
              <a:rPr lang="en-US" sz="3200" dirty="0" err="1"/>
              <a:t>Activité</a:t>
            </a:r>
            <a:r>
              <a:rPr lang="en-US" sz="3200" dirty="0"/>
              <a:t> physique</a:t>
            </a:r>
            <a:endParaRPr lang="en-US" sz="3000" dirty="0"/>
          </a:p>
          <a:p>
            <a:pPr marL="520700" marR="0" lvl="1" indent="-171450">
              <a:spcBef>
                <a:spcPts val="0"/>
              </a:spcBef>
              <a:spcAft>
                <a:spcPts val="1200"/>
              </a:spcAft>
              <a:buClr>
                <a:srgbClr val="006479"/>
              </a:buClr>
              <a:buSzPts val="1900"/>
              <a:buFont typeface="Arial" panose="020B0604020202020204" pitchFamily="34" charset="0"/>
              <a:buChar char="♦"/>
              <a:tabLst>
                <a:tab pos="897890" algn="l"/>
              </a:tabLst>
            </a:pPr>
            <a:r>
              <a:rPr lang="fr-FR" sz="2400" spc="0" dirty="0">
                <a:solidFill>
                  <a:srgbClr val="252525"/>
                </a:solidFill>
                <a:effectLst/>
                <a:latin typeface="Arial" panose="020B0604020202020204" pitchFamily="34" charset="0"/>
                <a:ea typeface="Arial" panose="020B0604020202020204" pitchFamily="34" charset="0"/>
              </a:rPr>
              <a:t>de</a:t>
            </a:r>
            <a:r>
              <a:rPr lang="fr-FR" sz="2400" spc="-4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simples</a:t>
            </a:r>
            <a:r>
              <a:rPr lang="fr-FR" sz="2400" spc="-3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mouvements</a:t>
            </a:r>
            <a:r>
              <a:rPr lang="fr-FR" sz="2400" spc="-3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que</a:t>
            </a:r>
            <a:r>
              <a:rPr lang="fr-FR" sz="2400" spc="-3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les</a:t>
            </a:r>
            <a:r>
              <a:rPr lang="fr-FR" sz="2400" spc="-3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enfants</a:t>
            </a:r>
            <a:r>
              <a:rPr lang="fr-FR" sz="2400" spc="-3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font</a:t>
            </a:r>
            <a:r>
              <a:rPr lang="fr-FR" sz="2400" spc="-30" dirty="0">
                <a:solidFill>
                  <a:srgbClr val="252525"/>
                </a:solidFill>
                <a:effectLst/>
                <a:latin typeface="Arial" panose="020B0604020202020204" pitchFamily="34" charset="0"/>
                <a:ea typeface="Arial" panose="020B0604020202020204" pitchFamily="34" charset="0"/>
              </a:rPr>
              <a:t> </a:t>
            </a:r>
            <a:r>
              <a:rPr lang="fr-FR" sz="2400" spc="-20" dirty="0">
                <a:solidFill>
                  <a:srgbClr val="252525"/>
                </a:solidFill>
                <a:effectLst/>
                <a:latin typeface="Arial" panose="020B0604020202020204" pitchFamily="34" charset="0"/>
                <a:ea typeface="Arial" panose="020B0604020202020204" pitchFamily="34" charset="0"/>
              </a:rPr>
              <a:t>déjà</a:t>
            </a:r>
            <a:endParaRPr lang="en-US" sz="1100" spc="0" dirty="0">
              <a:effectLst/>
              <a:latin typeface="Arial" panose="020B0604020202020204" pitchFamily="34" charset="0"/>
              <a:ea typeface="Arial" panose="020B0604020202020204" pitchFamily="34" charset="0"/>
            </a:endParaRPr>
          </a:p>
          <a:p>
            <a:pPr marL="914400" marR="0" lvl="2">
              <a:spcBef>
                <a:spcPts val="0"/>
              </a:spcBef>
              <a:spcAft>
                <a:spcPts val="1200"/>
              </a:spcAft>
              <a:buClr>
                <a:srgbClr val="BCBCBC"/>
              </a:buClr>
              <a:buSzPts val="2200"/>
              <a:buFont typeface="Arial" panose="020B0604020202020204" pitchFamily="34" charset="0"/>
              <a:buChar char="•"/>
              <a:tabLst>
                <a:tab pos="1183005" algn="l"/>
              </a:tabLst>
            </a:pPr>
            <a:r>
              <a:rPr lang="fr-FR" sz="2200" spc="0" dirty="0">
                <a:solidFill>
                  <a:srgbClr val="252525"/>
                </a:solidFill>
                <a:effectLst/>
                <a:latin typeface="Arial" panose="020B0604020202020204" pitchFamily="34" charset="0"/>
                <a:ea typeface="Arial" panose="020B0604020202020204" pitchFamily="34" charset="0"/>
              </a:rPr>
              <a:t>la</a:t>
            </a:r>
            <a:r>
              <a:rPr lang="fr-FR" sz="2200" spc="-20" dirty="0">
                <a:solidFill>
                  <a:srgbClr val="252525"/>
                </a:solidFill>
                <a:effectLst/>
                <a:latin typeface="Arial" panose="020B0604020202020204" pitchFamily="34" charset="0"/>
                <a:ea typeface="Arial" panose="020B0604020202020204" pitchFamily="34" charset="0"/>
              </a:rPr>
              <a:t> </a:t>
            </a:r>
            <a:r>
              <a:rPr lang="fr-FR" sz="2200" spc="-10" dirty="0">
                <a:solidFill>
                  <a:srgbClr val="252525"/>
                </a:solidFill>
                <a:effectLst/>
                <a:latin typeface="Arial" panose="020B0604020202020204" pitchFamily="34" charset="0"/>
                <a:ea typeface="Arial" panose="020B0604020202020204" pitchFamily="34" charset="0"/>
              </a:rPr>
              <a:t>marche</a:t>
            </a:r>
            <a:endParaRPr lang="en-US" sz="1100" spc="0" dirty="0">
              <a:effectLst/>
              <a:latin typeface="Arial" panose="020B0604020202020204" pitchFamily="34" charset="0"/>
              <a:ea typeface="Arial" panose="020B0604020202020204" pitchFamily="34" charset="0"/>
            </a:endParaRPr>
          </a:p>
          <a:p>
            <a:pPr marL="914400" marR="0" lvl="2">
              <a:spcBef>
                <a:spcPts val="0"/>
              </a:spcBef>
              <a:spcAft>
                <a:spcPts val="1200"/>
              </a:spcAft>
              <a:buClr>
                <a:srgbClr val="BCBCBC"/>
              </a:buClr>
              <a:buSzPts val="2200"/>
              <a:buFont typeface="Arial" panose="020B0604020202020204" pitchFamily="34" charset="0"/>
              <a:buChar char="•"/>
              <a:tabLst>
                <a:tab pos="1183005" algn="l"/>
              </a:tabLst>
            </a:pPr>
            <a:r>
              <a:rPr lang="fr-FR" sz="2200" spc="0" dirty="0">
                <a:solidFill>
                  <a:srgbClr val="252525"/>
                </a:solidFill>
                <a:effectLst/>
                <a:latin typeface="Arial" panose="020B0604020202020204" pitchFamily="34" charset="0"/>
                <a:ea typeface="Arial" panose="020B0604020202020204" pitchFamily="34" charset="0"/>
              </a:rPr>
              <a:t>le</a:t>
            </a:r>
            <a:r>
              <a:rPr lang="fr-FR" sz="2200" spc="-30" dirty="0">
                <a:solidFill>
                  <a:srgbClr val="252525"/>
                </a:solidFill>
                <a:effectLst/>
                <a:latin typeface="Arial" panose="020B0604020202020204" pitchFamily="34" charset="0"/>
                <a:ea typeface="Arial" panose="020B0604020202020204" pitchFamily="34" charset="0"/>
              </a:rPr>
              <a:t> </a:t>
            </a:r>
            <a:r>
              <a:rPr lang="fr-FR" sz="2200" spc="-25" dirty="0">
                <a:solidFill>
                  <a:srgbClr val="252525"/>
                </a:solidFill>
                <a:effectLst/>
                <a:latin typeface="Arial" panose="020B0604020202020204" pitchFamily="34" charset="0"/>
                <a:ea typeface="Arial" panose="020B0604020202020204" pitchFamily="34" charset="0"/>
              </a:rPr>
              <a:t>jeu</a:t>
            </a:r>
            <a:endParaRPr lang="en-US" sz="1100" spc="0" dirty="0">
              <a:effectLst/>
              <a:latin typeface="Arial" panose="020B0604020202020204" pitchFamily="34" charset="0"/>
              <a:ea typeface="Arial" panose="020B0604020202020204" pitchFamily="34" charset="0"/>
            </a:endParaRPr>
          </a:p>
          <a:p>
            <a:pPr marL="914400" marR="0" lvl="2">
              <a:spcBef>
                <a:spcPts val="0"/>
              </a:spcBef>
              <a:spcAft>
                <a:spcPts val="1200"/>
              </a:spcAft>
              <a:buClr>
                <a:srgbClr val="BCBCBC"/>
              </a:buClr>
              <a:buSzPts val="2200"/>
              <a:buFont typeface="Arial" panose="020B0604020202020204" pitchFamily="34" charset="0"/>
              <a:buChar char="•"/>
              <a:tabLst>
                <a:tab pos="1183005" algn="l"/>
              </a:tabLst>
            </a:pPr>
            <a:r>
              <a:rPr lang="fr-FR" sz="2200" spc="0" dirty="0">
                <a:solidFill>
                  <a:srgbClr val="252525"/>
                </a:solidFill>
                <a:effectLst/>
                <a:latin typeface="Arial" panose="020B0604020202020204" pitchFamily="34" charset="0"/>
                <a:ea typeface="Arial" panose="020B0604020202020204" pitchFamily="34" charset="0"/>
              </a:rPr>
              <a:t>la</a:t>
            </a:r>
            <a:r>
              <a:rPr lang="fr-FR" sz="2200" spc="-20" dirty="0">
                <a:solidFill>
                  <a:srgbClr val="252525"/>
                </a:solidFill>
                <a:effectLst/>
                <a:latin typeface="Arial" panose="020B0604020202020204" pitchFamily="34" charset="0"/>
                <a:ea typeface="Arial" panose="020B0604020202020204" pitchFamily="34" charset="0"/>
              </a:rPr>
              <a:t> </a:t>
            </a:r>
            <a:r>
              <a:rPr lang="fr-FR" sz="2200" spc="-10" dirty="0">
                <a:solidFill>
                  <a:srgbClr val="252525"/>
                </a:solidFill>
                <a:effectLst/>
                <a:latin typeface="Arial" panose="020B0604020202020204" pitchFamily="34" charset="0"/>
                <a:ea typeface="Arial" panose="020B0604020202020204" pitchFamily="34" charset="0"/>
              </a:rPr>
              <a:t>danse</a:t>
            </a:r>
            <a:endParaRPr lang="en-US" sz="1100" spc="0" dirty="0">
              <a:effectLst/>
              <a:latin typeface="Arial" panose="020B0604020202020204" pitchFamily="34" charset="0"/>
              <a:ea typeface="Arial" panose="020B0604020202020204" pitchFamily="34" charset="0"/>
            </a:endParaRPr>
          </a:p>
          <a:p>
            <a:pPr marL="520700" marR="0" lvl="1" indent="-171450">
              <a:spcBef>
                <a:spcPts val="0"/>
              </a:spcBef>
              <a:spcAft>
                <a:spcPts val="1200"/>
              </a:spcAft>
              <a:buClr>
                <a:srgbClr val="006479"/>
              </a:buClr>
              <a:buSzPts val="1900"/>
              <a:buFont typeface="Arial" panose="020B0604020202020204" pitchFamily="34" charset="0"/>
              <a:buChar char="♦"/>
              <a:tabLst>
                <a:tab pos="897890" algn="l"/>
              </a:tabLst>
            </a:pPr>
            <a:r>
              <a:rPr lang="fr-FR" dirty="0">
                <a:solidFill>
                  <a:srgbClr val="252525"/>
                </a:solidFill>
                <a:latin typeface="Arial" panose="020B0604020202020204" pitchFamily="34" charset="0"/>
              </a:rPr>
              <a:t>contribue</a:t>
            </a:r>
            <a:r>
              <a:rPr lang="fr-FR" sz="2400" spc="-2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à</a:t>
            </a:r>
            <a:r>
              <a:rPr lang="fr-FR" sz="2400" spc="-1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améliorer</a:t>
            </a:r>
            <a:r>
              <a:rPr lang="fr-FR" sz="2400" spc="-15" dirty="0">
                <a:solidFill>
                  <a:srgbClr val="252525"/>
                </a:solidFill>
                <a:effectLst/>
                <a:latin typeface="Arial" panose="020B0604020202020204" pitchFamily="34" charset="0"/>
                <a:ea typeface="Arial" panose="020B0604020202020204" pitchFamily="34" charset="0"/>
              </a:rPr>
              <a:t> </a:t>
            </a:r>
            <a:r>
              <a:rPr lang="fr-FR" sz="2400" spc="-10" dirty="0">
                <a:solidFill>
                  <a:srgbClr val="252525"/>
                </a:solidFill>
                <a:effectLst/>
                <a:latin typeface="Arial" panose="020B0604020202020204" pitchFamily="34" charset="0"/>
                <a:ea typeface="Arial" panose="020B0604020202020204" pitchFamily="34" charset="0"/>
              </a:rPr>
              <a:t>l'humeur</a:t>
            </a:r>
            <a:endParaRPr lang="en-US" sz="1100" spc="0" dirty="0">
              <a:effectLst/>
              <a:latin typeface="Arial" panose="020B0604020202020204" pitchFamily="34" charset="0"/>
              <a:ea typeface="Arial" panose="020B0604020202020204" pitchFamily="34" charset="0"/>
            </a:endParaRPr>
          </a:p>
          <a:p>
            <a:pPr marL="520700" marR="0" lvl="1" indent="-171450">
              <a:spcBef>
                <a:spcPts val="0"/>
              </a:spcBef>
              <a:spcAft>
                <a:spcPts val="1200"/>
              </a:spcAft>
              <a:buClr>
                <a:srgbClr val="006479"/>
              </a:buClr>
              <a:buSzPts val="1900"/>
              <a:buFont typeface="Arial" panose="020B0604020202020204" pitchFamily="34" charset="0"/>
              <a:buChar char="♦"/>
              <a:tabLst>
                <a:tab pos="897890" algn="l"/>
              </a:tabLst>
            </a:pPr>
            <a:r>
              <a:rPr lang="fr-FR" dirty="0">
                <a:solidFill>
                  <a:srgbClr val="252525"/>
                </a:solidFill>
                <a:latin typeface="Arial" panose="020B0604020202020204" pitchFamily="34" charset="0"/>
              </a:rPr>
              <a:t>contribue</a:t>
            </a:r>
            <a:r>
              <a:rPr lang="fr-FR" sz="2400" spc="-1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à</a:t>
            </a:r>
            <a:r>
              <a:rPr lang="fr-FR" sz="2400" spc="-1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réduire</a:t>
            </a:r>
            <a:r>
              <a:rPr lang="fr-FR" sz="2400" spc="-1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la</a:t>
            </a:r>
            <a:r>
              <a:rPr lang="fr-FR" sz="2400" spc="-5" dirty="0">
                <a:solidFill>
                  <a:srgbClr val="252525"/>
                </a:solidFill>
                <a:effectLst/>
                <a:latin typeface="Arial" panose="020B0604020202020204" pitchFamily="34" charset="0"/>
                <a:ea typeface="Arial" panose="020B0604020202020204" pitchFamily="34" charset="0"/>
              </a:rPr>
              <a:t> </a:t>
            </a:r>
            <a:r>
              <a:rPr lang="fr-FR" sz="2400" spc="-10" dirty="0">
                <a:solidFill>
                  <a:srgbClr val="252525"/>
                </a:solidFill>
                <a:effectLst/>
                <a:latin typeface="Arial" panose="020B0604020202020204" pitchFamily="34" charset="0"/>
                <a:ea typeface="Arial" panose="020B0604020202020204" pitchFamily="34" charset="0"/>
              </a:rPr>
              <a:t>fatigue</a:t>
            </a:r>
            <a:endParaRPr lang="en-US" sz="1100" spc="0" dirty="0">
              <a:effectLst/>
              <a:latin typeface="Arial" panose="020B0604020202020204" pitchFamily="34" charset="0"/>
              <a:ea typeface="Arial" panose="020B0604020202020204" pitchFamily="34" charset="0"/>
            </a:endParaRPr>
          </a:p>
          <a:p>
            <a:pPr marL="520700" marR="0" lvl="1" indent="-171450">
              <a:spcBef>
                <a:spcPts val="0"/>
              </a:spcBef>
              <a:spcAft>
                <a:spcPts val="1200"/>
              </a:spcAft>
              <a:buClr>
                <a:srgbClr val="006479"/>
              </a:buClr>
              <a:buSzPts val="1900"/>
              <a:buFont typeface="Arial" panose="020B0604020202020204" pitchFamily="34" charset="0"/>
              <a:buChar char="♦"/>
              <a:tabLst>
                <a:tab pos="897890" algn="l"/>
              </a:tabLst>
            </a:pPr>
            <a:r>
              <a:rPr lang="fr-FR" sz="2400" spc="0" dirty="0">
                <a:solidFill>
                  <a:srgbClr val="252525"/>
                </a:solidFill>
                <a:effectLst/>
                <a:latin typeface="Arial" panose="020B0604020202020204" pitchFamily="34" charset="0"/>
                <a:ea typeface="Arial" panose="020B0604020202020204" pitchFamily="34" charset="0"/>
              </a:rPr>
              <a:t>contribue</a:t>
            </a:r>
            <a:r>
              <a:rPr lang="fr-FR" sz="2400" spc="-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à</a:t>
            </a:r>
            <a:r>
              <a:rPr lang="fr-FR" sz="2400" spc="-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créer</a:t>
            </a:r>
            <a:r>
              <a:rPr lang="fr-FR" sz="2400" spc="-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des</a:t>
            </a:r>
            <a:r>
              <a:rPr lang="fr-FR" sz="2400" spc="-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liens </a:t>
            </a:r>
            <a:br>
              <a:rPr lang="fr-FR" sz="2400" spc="0" dirty="0">
                <a:solidFill>
                  <a:srgbClr val="252525"/>
                </a:solidFill>
                <a:effectLst/>
                <a:latin typeface="Arial" panose="020B0604020202020204" pitchFamily="34" charset="0"/>
                <a:ea typeface="Arial" panose="020B0604020202020204" pitchFamily="34" charset="0"/>
              </a:rPr>
            </a:br>
            <a:r>
              <a:rPr lang="fr-FR" sz="2400" spc="0" dirty="0">
                <a:solidFill>
                  <a:srgbClr val="252525"/>
                </a:solidFill>
                <a:effectLst/>
                <a:latin typeface="Arial" panose="020B0604020202020204" pitchFamily="34" charset="0"/>
                <a:ea typeface="Arial" panose="020B0604020202020204" pitchFamily="34" charset="0"/>
              </a:rPr>
              <a:t>avec</a:t>
            </a:r>
            <a:r>
              <a:rPr lang="fr-FR" sz="2400" spc="-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les</a:t>
            </a:r>
            <a:r>
              <a:rPr lang="fr-FR" sz="2400" spc="-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amis</a:t>
            </a:r>
            <a:r>
              <a:rPr lang="fr-FR" sz="2400" spc="-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et</a:t>
            </a:r>
            <a:r>
              <a:rPr lang="fr-FR" sz="2400" spc="-5"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la </a:t>
            </a:r>
            <a:r>
              <a:rPr lang="fr-FR" sz="2400" spc="-10" dirty="0">
                <a:solidFill>
                  <a:srgbClr val="252525"/>
                </a:solidFill>
                <a:effectLst/>
                <a:latin typeface="Arial" panose="020B0604020202020204" pitchFamily="34" charset="0"/>
                <a:ea typeface="Arial" panose="020B0604020202020204" pitchFamily="34" charset="0"/>
              </a:rPr>
              <a:t>famille</a:t>
            </a:r>
            <a:endParaRPr lang="en-US" sz="1100" spc="0" dirty="0">
              <a:effectLst/>
              <a:latin typeface="Arial" panose="020B0604020202020204" pitchFamily="34" charset="0"/>
              <a:ea typeface="Arial" panose="020B0604020202020204" pitchFamily="34" charset="0"/>
            </a:endParaRPr>
          </a:p>
          <a:p>
            <a:pPr marL="520700" marR="63500" lvl="1" indent="-171450">
              <a:spcBef>
                <a:spcPts val="0"/>
              </a:spcBef>
              <a:spcAft>
                <a:spcPts val="1200"/>
              </a:spcAft>
              <a:buClr>
                <a:srgbClr val="006479"/>
              </a:buClr>
              <a:buSzPts val="1900"/>
              <a:buFont typeface="Arial" panose="020B0604020202020204" pitchFamily="34" charset="0"/>
              <a:buChar char="♦"/>
              <a:tabLst>
                <a:tab pos="898525" algn="l"/>
              </a:tabLst>
            </a:pPr>
            <a:r>
              <a:rPr lang="fr-FR" sz="2400" spc="0" dirty="0">
                <a:solidFill>
                  <a:srgbClr val="252525"/>
                </a:solidFill>
                <a:effectLst/>
                <a:latin typeface="Arial" panose="020B0604020202020204" pitchFamily="34" charset="0"/>
                <a:ea typeface="Arial" panose="020B0604020202020204" pitchFamily="34" charset="0"/>
              </a:rPr>
              <a:t>Certaines</a:t>
            </a:r>
            <a:r>
              <a:rPr lang="fr-FR" sz="2400" spc="-4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activités</a:t>
            </a:r>
            <a:r>
              <a:rPr lang="fr-FR" sz="2400" spc="-4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peuvent</a:t>
            </a:r>
            <a:r>
              <a:rPr lang="fr-FR" sz="2400" spc="-4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être</a:t>
            </a:r>
            <a:r>
              <a:rPr lang="fr-FR" sz="2400" spc="-40" dirty="0">
                <a:solidFill>
                  <a:srgbClr val="252525"/>
                </a:solidFill>
                <a:effectLst/>
                <a:latin typeface="Arial" panose="020B0604020202020204" pitchFamily="34" charset="0"/>
                <a:ea typeface="Arial" panose="020B0604020202020204" pitchFamily="34" charset="0"/>
              </a:rPr>
              <a:t> </a:t>
            </a:r>
            <a:br>
              <a:rPr lang="fr-FR" sz="2400" spc="-40" dirty="0">
                <a:solidFill>
                  <a:srgbClr val="252525"/>
                </a:solidFill>
                <a:effectLst/>
                <a:latin typeface="Arial" panose="020B0604020202020204" pitchFamily="34" charset="0"/>
                <a:ea typeface="Arial" panose="020B0604020202020204" pitchFamily="34" charset="0"/>
              </a:rPr>
            </a:br>
            <a:r>
              <a:rPr lang="fr-FR" sz="2400" spc="0" dirty="0">
                <a:solidFill>
                  <a:srgbClr val="252525"/>
                </a:solidFill>
                <a:effectLst/>
                <a:latin typeface="Arial" panose="020B0604020202020204" pitchFamily="34" charset="0"/>
                <a:ea typeface="Arial" panose="020B0604020202020204" pitchFamily="34" charset="0"/>
              </a:rPr>
              <a:t>limitées</a:t>
            </a:r>
            <a:r>
              <a:rPr lang="fr-FR" sz="2400" spc="-4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ou</a:t>
            </a:r>
            <a:r>
              <a:rPr lang="fr-FR" sz="2400" spc="-4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restreintes</a:t>
            </a:r>
            <a:r>
              <a:rPr lang="fr-FR" sz="2400" spc="-4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en</a:t>
            </a:r>
            <a:r>
              <a:rPr lang="fr-FR" sz="2400" spc="-4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fonction</a:t>
            </a:r>
            <a:r>
              <a:rPr lang="fr-FR" sz="2400" spc="-40" dirty="0">
                <a:solidFill>
                  <a:srgbClr val="252525"/>
                </a:solidFill>
                <a:effectLst/>
                <a:latin typeface="Arial" panose="020B0604020202020204" pitchFamily="34" charset="0"/>
                <a:ea typeface="Arial" panose="020B0604020202020204" pitchFamily="34" charset="0"/>
              </a:rPr>
              <a:t> </a:t>
            </a:r>
            <a:br>
              <a:rPr lang="fr-FR" sz="2400" spc="-40" dirty="0">
                <a:solidFill>
                  <a:srgbClr val="252525"/>
                </a:solidFill>
                <a:effectLst/>
                <a:latin typeface="Arial" panose="020B0604020202020204" pitchFamily="34" charset="0"/>
                <a:ea typeface="Arial" panose="020B0604020202020204" pitchFamily="34" charset="0"/>
              </a:rPr>
            </a:br>
            <a:r>
              <a:rPr lang="fr-FR" sz="2400" spc="0" dirty="0">
                <a:solidFill>
                  <a:srgbClr val="252525"/>
                </a:solidFill>
                <a:effectLst/>
                <a:latin typeface="Arial" panose="020B0604020202020204" pitchFamily="34" charset="0"/>
                <a:ea typeface="Arial" panose="020B0604020202020204" pitchFamily="34" charset="0"/>
              </a:rPr>
              <a:t>du</a:t>
            </a:r>
            <a:r>
              <a:rPr lang="fr-FR" sz="2400" spc="-40" dirty="0">
                <a:solidFill>
                  <a:srgbClr val="252525"/>
                </a:solidFill>
                <a:effectLst/>
                <a:latin typeface="Arial" panose="020B0604020202020204" pitchFamily="34" charset="0"/>
                <a:ea typeface="Arial" panose="020B0604020202020204" pitchFamily="34" charset="0"/>
              </a:rPr>
              <a:t> </a:t>
            </a:r>
            <a:r>
              <a:rPr lang="fr-FR" sz="2400" spc="0" dirty="0">
                <a:solidFill>
                  <a:srgbClr val="252525"/>
                </a:solidFill>
                <a:effectLst/>
                <a:latin typeface="Arial" panose="020B0604020202020204" pitchFamily="34" charset="0"/>
                <a:ea typeface="Arial" panose="020B0604020202020204" pitchFamily="34" charset="0"/>
              </a:rPr>
              <a:t>type de cancer ou du traitement</a:t>
            </a:r>
            <a:endParaRPr lang="en-US" sz="1100" spc="0" dirty="0">
              <a:effectLst/>
              <a:latin typeface="Arial" panose="020B0604020202020204" pitchFamily="34" charset="0"/>
              <a:ea typeface="Arial" panose="020B0604020202020204" pitchFamily="34" charset="0"/>
            </a:endParaRPr>
          </a:p>
        </p:txBody>
      </p:sp>
      <p:sp>
        <p:nvSpPr>
          <p:cNvPr id="4" name="TextBox 3">
            <a:hlinkClick r:id="rId4" action="ppaction://hlinksldjump"/>
            <a:extLst>
              <a:ext uri="{FF2B5EF4-FFF2-40B4-BE49-F238E27FC236}">
                <a16:creationId xmlns:a16="http://schemas.microsoft.com/office/drawing/2014/main" id="{FBD7612C-08D4-099C-6D00-799E63823D47}"/>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558521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457835"/>
          </a:xfrm>
        </p:spPr>
        <p:txBody>
          <a:bodyPr rtlCol="0"/>
          <a:lstStyle/>
          <a:p>
            <a:pPr marL="0" indent="0" algn="ctr" rtl="0">
              <a:buNone/>
            </a:pPr>
            <a:r>
              <a:rPr lang="fr-CA" sz="4800" dirty="0"/>
              <a:t>Prévention </a:t>
            </a:r>
          </a:p>
          <a:p>
            <a:pPr marL="0" indent="0" algn="ctr" rtl="0">
              <a:buNone/>
            </a:pPr>
            <a:r>
              <a:rPr lang="fr-CA" sz="4800" dirty="0">
                <a:solidFill>
                  <a:schemeClr val="accent4"/>
                </a:solidFill>
              </a:rPr>
              <a:t>des infections</a:t>
            </a:r>
            <a:endParaRPr lang="en-US" sz="4800" dirty="0">
              <a:solidFill>
                <a:schemeClr val="accent4"/>
              </a:solidFill>
            </a:endParaRPr>
          </a:p>
        </p:txBody>
      </p:sp>
      <p:sp>
        <p:nvSpPr>
          <p:cNvPr id="4" name="TextBox 3">
            <a:hlinkClick r:id="rId3" action="ppaction://hlinksldjump"/>
          </p:cNvPr>
          <p:cNvSpPr txBox="1"/>
          <p:nvPr/>
        </p:nvSpPr>
        <p:spPr>
          <a:xfrm>
            <a:off x="7239000" y="-15809"/>
            <a:ext cx="19050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07076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4006" y="1164386"/>
            <a:ext cx="6748894" cy="40011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fr-CA" sz="2000" b="1" dirty="0">
                <a:solidFill>
                  <a:schemeClr val="accent5"/>
                </a:solidFill>
              </a:rPr>
              <a:t>Le lavage des mains aide à prévenir les infections</a:t>
            </a:r>
            <a:endParaRPr lang="en-US" sz="2000" b="1" dirty="0">
              <a:solidFill>
                <a:schemeClr val="accent5"/>
              </a:solidFill>
            </a:endParaRPr>
          </a:p>
        </p:txBody>
      </p:sp>
      <p:pic>
        <p:nvPicPr>
          <p:cNvPr id="8" name="Picture 7" descr="COG.handwash.png"/>
          <p:cNvPicPr>
            <a:picLocks noChangeAspect="1"/>
          </p:cNvPicPr>
          <p:nvPr/>
        </p:nvPicPr>
        <p:blipFill rotWithShape="1">
          <a:blip r:embed="rId3" cstate="print"/>
          <a:srcRect l="5401" r="5488"/>
          <a:stretch/>
        </p:blipFill>
        <p:spPr>
          <a:xfrm>
            <a:off x="402237" y="1989532"/>
            <a:ext cx="3117617" cy="3444114"/>
          </a:xfrm>
          <a:prstGeom prst="rect">
            <a:avLst/>
          </a:prstGeom>
        </p:spPr>
      </p:pic>
      <p:sp>
        <p:nvSpPr>
          <p:cNvPr id="25" name="Title 1"/>
          <p:cNvSpPr txBox="1">
            <a:spLocks/>
          </p:cNvSpPr>
          <p:nvPr/>
        </p:nvSpPr>
        <p:spPr>
          <a:xfrm>
            <a:off x="381000" y="302324"/>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Lavage des mains</a:t>
            </a:r>
            <a:endParaRPr lang="en-US" dirty="0">
              <a:solidFill>
                <a:schemeClr val="tx2">
                  <a:lumMod val="75000"/>
                </a:schemeClr>
              </a:solidFill>
            </a:endParaRPr>
          </a:p>
        </p:txBody>
      </p:sp>
      <p:sp>
        <p:nvSpPr>
          <p:cNvPr id="17" name="TextBox 16">
            <a:hlinkClick r:id="rId4" action="ppaction://hlinksldjump"/>
          </p:cNvPr>
          <p:cNvSpPr txBox="1"/>
          <p:nvPr/>
        </p:nvSpPr>
        <p:spPr>
          <a:xfrm>
            <a:off x="7191375" y="-9673"/>
            <a:ext cx="1948566"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10" name="Content Placeholder 3"/>
          <p:cNvSpPr txBox="1">
            <a:spLocks/>
          </p:cNvSpPr>
          <p:nvPr/>
        </p:nvSpPr>
        <p:spPr>
          <a:xfrm>
            <a:off x="3519854" y="1989532"/>
            <a:ext cx="5433646" cy="41991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fr-CA" dirty="0"/>
              <a:t>Lavez-vous souvent les mains à l’eau et au savon et/ou utilisez </a:t>
            </a:r>
          </a:p>
          <a:p>
            <a:pPr marL="0" indent="0">
              <a:lnSpc>
                <a:spcPct val="110000"/>
              </a:lnSpc>
              <a:spcBef>
                <a:spcPts val="0"/>
              </a:spcBef>
              <a:buFont typeface="Wingdings" panose="05000000000000000000" pitchFamily="2" charset="2"/>
              <a:buNone/>
            </a:pPr>
            <a:r>
              <a:rPr lang="fr-CA" dirty="0"/>
              <a:t>   un désinfectant pour les mains : </a:t>
            </a:r>
          </a:p>
          <a:p>
            <a:pPr lvl="1">
              <a:spcBef>
                <a:spcPts val="1200"/>
              </a:spcBef>
            </a:pPr>
            <a:r>
              <a:rPr lang="fr-CA" dirty="0"/>
              <a:t>Après être allé aux toilettes </a:t>
            </a:r>
          </a:p>
          <a:p>
            <a:pPr lvl="1">
              <a:spcBef>
                <a:spcPts val="1200"/>
              </a:spcBef>
            </a:pPr>
            <a:r>
              <a:rPr lang="fr-CA" dirty="0"/>
              <a:t>Avant d’administrer des soins à</a:t>
            </a:r>
            <a:br>
              <a:rPr lang="fr-CA" dirty="0"/>
            </a:br>
            <a:r>
              <a:rPr lang="fr-CA" dirty="0"/>
              <a:t>votre enfant </a:t>
            </a:r>
          </a:p>
          <a:p>
            <a:pPr lvl="1">
              <a:spcBef>
                <a:spcPts val="1200"/>
              </a:spcBef>
            </a:pPr>
            <a:r>
              <a:rPr lang="fr-CA" dirty="0"/>
              <a:t>Avant de préparer les médicaments de votre enfant </a:t>
            </a:r>
          </a:p>
          <a:p>
            <a:pPr lvl="1">
              <a:spcBef>
                <a:spcPts val="1200"/>
              </a:spcBef>
            </a:pPr>
            <a:r>
              <a:rPr lang="fr-CA" dirty="0"/>
              <a:t>Avant de préparer les aliments</a:t>
            </a:r>
            <a:br>
              <a:rPr lang="fr-CA" dirty="0"/>
            </a:br>
            <a:r>
              <a:rPr lang="fr-CA" dirty="0"/>
              <a:t>de votre enfant </a:t>
            </a:r>
          </a:p>
          <a:p>
            <a:pPr lvl="1"/>
            <a:endParaRPr lang="en-US" dirty="0"/>
          </a:p>
        </p:txBody>
      </p:sp>
    </p:spTree>
    <p:extLst>
      <p:ext uri="{BB962C8B-B14F-4D97-AF65-F5344CB8AC3E}">
        <p14:creationId xmlns:p14="http://schemas.microsoft.com/office/powerpoint/2010/main" val="50922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ction="ppaction://hlinksldjump"/>
          </p:cNvPr>
          <p:cNvSpPr txBox="1"/>
          <p:nvPr/>
        </p:nvSpPr>
        <p:spPr>
          <a:xfrm>
            <a:off x="548640"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Qu’est-ce que </a:t>
            </a:r>
            <a:endParaRPr lang="en-US" b="1" dirty="0">
              <a:solidFill>
                <a:schemeClr val="accent5"/>
              </a:solidFill>
            </a:endParaRPr>
          </a:p>
          <a:p>
            <a:pPr algn="ctr" rtl="0"/>
            <a:r>
              <a:rPr lang="fr-CA" b="1" dirty="0">
                <a:solidFill>
                  <a:schemeClr val="accent5"/>
                </a:solidFill>
              </a:rPr>
              <a:t>le cancer?</a:t>
            </a:r>
            <a:endParaRPr lang="en-US" b="1" dirty="0">
              <a:solidFill>
                <a:schemeClr val="accent5"/>
              </a:solidFill>
            </a:endParaRPr>
          </a:p>
        </p:txBody>
      </p:sp>
      <p:sp>
        <p:nvSpPr>
          <p:cNvPr id="10" name="TextBox 9">
            <a:hlinkClick r:id="rId4" action="ppaction://hlinksldjump"/>
          </p:cNvPr>
          <p:cNvSpPr txBox="1"/>
          <p:nvPr/>
        </p:nvSpPr>
        <p:spPr>
          <a:xfrm>
            <a:off x="548640" y="162169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Comment traite-t-on le cancer?</a:t>
            </a:r>
            <a:endParaRPr lang="en-US" b="1" dirty="0">
              <a:solidFill>
                <a:schemeClr val="accent5"/>
              </a:solidFill>
            </a:endParaRPr>
          </a:p>
        </p:txBody>
      </p:sp>
      <p:sp>
        <p:nvSpPr>
          <p:cNvPr id="15" name="TextBox 14">
            <a:hlinkClick r:id="rId5" action="ppaction://hlinksldjump"/>
          </p:cNvPr>
          <p:cNvSpPr txBox="1"/>
          <p:nvPr/>
        </p:nvSpPr>
        <p:spPr>
          <a:xfrm>
            <a:off x="3459726" y="57912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Qui appeler</a:t>
            </a:r>
          </a:p>
          <a:p>
            <a:pPr algn="ctr" rtl="0"/>
            <a:r>
              <a:rPr lang="fr-CA" b="1" dirty="0">
                <a:solidFill>
                  <a:schemeClr val="accent5"/>
                </a:solidFill>
              </a:rPr>
              <a:t>à l’aide</a:t>
            </a:r>
            <a:endParaRPr lang="en-US" b="1" dirty="0">
              <a:solidFill>
                <a:schemeClr val="accent5"/>
              </a:solidFill>
            </a:endParaRPr>
          </a:p>
        </p:txBody>
      </p:sp>
      <p:sp>
        <p:nvSpPr>
          <p:cNvPr id="16" name="TextBox 15">
            <a:hlinkClick r:id="rId6" action="ppaction://hlinksldjump"/>
          </p:cNvPr>
          <p:cNvSpPr txBox="1"/>
          <p:nvPr/>
        </p:nvSpPr>
        <p:spPr>
          <a:xfrm>
            <a:off x="3459726" y="162169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Quand appeler</a:t>
            </a:r>
          </a:p>
          <a:p>
            <a:pPr algn="ctr" rtl="0"/>
            <a:r>
              <a:rPr lang="fr-CA" b="1" dirty="0">
                <a:solidFill>
                  <a:schemeClr val="accent5"/>
                </a:solidFill>
              </a:rPr>
              <a:t>à l’aide</a:t>
            </a:r>
            <a:endParaRPr lang="en-US" b="1" dirty="0">
              <a:solidFill>
                <a:schemeClr val="accent5"/>
              </a:solidFill>
            </a:endParaRPr>
          </a:p>
        </p:txBody>
      </p:sp>
      <p:sp>
        <p:nvSpPr>
          <p:cNvPr id="18" name="TextBox 17">
            <a:hlinkClick r:id="rId7" action="ppaction://hlinksldjump"/>
          </p:cNvPr>
          <p:cNvSpPr txBox="1"/>
          <p:nvPr/>
        </p:nvSpPr>
        <p:spPr>
          <a:xfrm>
            <a:off x="3459726" y="266426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Visites aux </a:t>
            </a:r>
            <a:br>
              <a:rPr lang="en-US" b="1" dirty="0">
                <a:solidFill>
                  <a:schemeClr val="accent5"/>
                </a:solidFill>
              </a:rPr>
            </a:br>
            <a:r>
              <a:rPr lang="fr-CA" b="1">
                <a:solidFill>
                  <a:schemeClr val="accent5"/>
                </a:solidFill>
              </a:rPr>
              <a:t>urgences</a:t>
            </a:r>
            <a:endParaRPr lang="en-US" b="1" dirty="0">
              <a:solidFill>
                <a:schemeClr val="accent5"/>
              </a:solidFill>
            </a:endParaRPr>
          </a:p>
        </p:txBody>
      </p:sp>
      <p:sp>
        <p:nvSpPr>
          <p:cNvPr id="19" name="TextBox 18">
            <a:hlinkClick r:id="rId8" action="ppaction://hlinksldjump"/>
          </p:cNvPr>
          <p:cNvSpPr txBox="1"/>
          <p:nvPr/>
        </p:nvSpPr>
        <p:spPr>
          <a:xfrm>
            <a:off x="6370812" y="579120"/>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rtl="0"/>
            <a:r>
              <a:rPr lang="fr-CA" b="1" dirty="0">
                <a:solidFill>
                  <a:schemeClr val="accent5"/>
                </a:solidFill>
              </a:rPr>
              <a:t>Fatigue</a:t>
            </a:r>
            <a:endParaRPr lang="en-US" b="1" dirty="0">
              <a:solidFill>
                <a:schemeClr val="accent5"/>
              </a:solidFill>
            </a:endParaRPr>
          </a:p>
        </p:txBody>
      </p:sp>
      <p:sp>
        <p:nvSpPr>
          <p:cNvPr id="23" name="TextBox 22">
            <a:hlinkClick r:id="rId9" action="ppaction://hlinksldjump"/>
          </p:cNvPr>
          <p:cNvSpPr txBox="1"/>
          <p:nvPr/>
        </p:nvSpPr>
        <p:spPr>
          <a:xfrm>
            <a:off x="6370812" y="370683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Administration</a:t>
            </a:r>
          </a:p>
          <a:p>
            <a:pPr algn="ctr" rtl="0"/>
            <a:r>
              <a:rPr lang="fr-CA" b="1">
                <a:solidFill>
                  <a:schemeClr val="accent5"/>
                </a:solidFill>
              </a:rPr>
              <a:t>des médicaments</a:t>
            </a:r>
            <a:endParaRPr lang="en-US" b="1" dirty="0">
              <a:solidFill>
                <a:schemeClr val="accent5"/>
              </a:solidFill>
            </a:endParaRPr>
          </a:p>
        </p:txBody>
      </p:sp>
      <p:sp>
        <p:nvSpPr>
          <p:cNvPr id="24" name="TextBox 23">
            <a:hlinkClick r:id="rId10" action="ppaction://hlinksldjump"/>
          </p:cNvPr>
          <p:cNvSpPr txBox="1"/>
          <p:nvPr/>
        </p:nvSpPr>
        <p:spPr>
          <a:xfrm>
            <a:off x="6370812" y="157909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Prévention </a:t>
            </a:r>
          </a:p>
          <a:p>
            <a:pPr algn="ctr" rtl="0"/>
            <a:r>
              <a:rPr lang="fr-CA" b="1">
                <a:solidFill>
                  <a:schemeClr val="accent5"/>
                </a:solidFill>
              </a:rPr>
              <a:t>des infections</a:t>
            </a:r>
            <a:endParaRPr lang="en-US" b="1" dirty="0">
              <a:solidFill>
                <a:schemeClr val="accent5"/>
              </a:solidFill>
            </a:endParaRPr>
          </a:p>
        </p:txBody>
      </p:sp>
      <p:sp>
        <p:nvSpPr>
          <p:cNvPr id="25" name="TextBox 24">
            <a:hlinkClick r:id="rId11" action="ppaction://hlinksldjump"/>
          </p:cNvPr>
          <p:cNvSpPr txBox="1"/>
          <p:nvPr/>
        </p:nvSpPr>
        <p:spPr>
          <a:xfrm>
            <a:off x="6370812" y="2664260"/>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600" b="1" dirty="0">
                <a:solidFill>
                  <a:schemeClr val="accent5"/>
                </a:solidFill>
              </a:rPr>
              <a:t>Précautions pendant le traitement</a:t>
            </a:r>
            <a:endParaRPr lang="en-US" sz="1600" b="1" dirty="0">
              <a:solidFill>
                <a:schemeClr val="accent5"/>
              </a:solidFill>
            </a:endParaRPr>
          </a:p>
        </p:txBody>
      </p:sp>
      <p:sp>
        <p:nvSpPr>
          <p:cNvPr id="31" name="TextBox 30">
            <a:hlinkClick r:id="rId12" action="ppaction://hlinksldjump"/>
          </p:cNvPr>
          <p:cNvSpPr txBox="1"/>
          <p:nvPr/>
        </p:nvSpPr>
        <p:spPr>
          <a:xfrm>
            <a:off x="3459726" y="4810956"/>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0"/>
            <a:r>
              <a:rPr lang="fr-CA" sz="1600" b="1" dirty="0">
                <a:solidFill>
                  <a:schemeClr val="accent5"/>
                </a:solidFill>
              </a:rPr>
              <a:t>Précautions pour les tumeurs cérébrales</a:t>
            </a:r>
          </a:p>
        </p:txBody>
      </p:sp>
      <p:sp>
        <p:nvSpPr>
          <p:cNvPr id="33" name="TextBox 32">
            <a:hlinkClick r:id="rId13" action="ppaction://hlinksldjump"/>
          </p:cNvPr>
          <p:cNvSpPr txBox="1"/>
          <p:nvPr/>
        </p:nvSpPr>
        <p:spPr>
          <a:xfrm>
            <a:off x="6320913" y="4810957"/>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0"/>
            <a:r>
              <a:rPr lang="fr-CA" b="1">
                <a:solidFill>
                  <a:schemeClr val="accent5"/>
                </a:solidFill>
              </a:rPr>
              <a:t>Soins </a:t>
            </a:r>
          </a:p>
          <a:p>
            <a:pPr algn="ctr" rtl="0"/>
            <a:r>
              <a:rPr lang="fr-CA" b="1">
                <a:solidFill>
                  <a:schemeClr val="accent5"/>
                </a:solidFill>
              </a:rPr>
              <a:t>des plaies</a:t>
            </a:r>
          </a:p>
        </p:txBody>
      </p:sp>
      <p:sp>
        <p:nvSpPr>
          <p:cNvPr id="17" name="TextBox 16">
            <a:hlinkClick r:id="rId14" action="ppaction://hlinksldjump"/>
          </p:cNvPr>
          <p:cNvSpPr txBox="1"/>
          <p:nvPr/>
        </p:nvSpPr>
        <p:spPr>
          <a:xfrm>
            <a:off x="548640" y="2664262"/>
            <a:ext cx="2255520" cy="7386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CCIP </a:t>
            </a:r>
          </a:p>
          <a:p>
            <a:pPr algn="ctr" rtl="0"/>
            <a:r>
              <a:rPr lang="fr-CA" sz="1400" b="1" dirty="0">
                <a:solidFill>
                  <a:schemeClr val="accent5"/>
                </a:solidFill>
              </a:rPr>
              <a:t>(cathéter central inséré par voie périphérique)</a:t>
            </a:r>
            <a:endParaRPr lang="en-US" sz="1400" b="1" dirty="0">
              <a:solidFill>
                <a:schemeClr val="accent5"/>
              </a:solidFill>
            </a:endParaRPr>
          </a:p>
        </p:txBody>
      </p:sp>
      <p:sp>
        <p:nvSpPr>
          <p:cNvPr id="20" name="TextBox 19">
            <a:hlinkClick r:id="rId15" action="ppaction://hlinksldjump"/>
          </p:cNvPr>
          <p:cNvSpPr txBox="1"/>
          <p:nvPr/>
        </p:nvSpPr>
        <p:spPr>
          <a:xfrm>
            <a:off x="548640" y="370683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CVC</a:t>
            </a:r>
          </a:p>
          <a:p>
            <a:pPr algn="ctr" rtl="0"/>
            <a:r>
              <a:rPr lang="fr-CA" b="1">
                <a:solidFill>
                  <a:schemeClr val="accent5"/>
                </a:solidFill>
              </a:rPr>
              <a:t>externe</a:t>
            </a:r>
            <a:endParaRPr lang="en-US" b="1" dirty="0">
              <a:solidFill>
                <a:schemeClr val="accent5"/>
              </a:solidFill>
            </a:endParaRPr>
          </a:p>
        </p:txBody>
      </p:sp>
      <p:sp>
        <p:nvSpPr>
          <p:cNvPr id="21" name="TextBox 20">
            <a:hlinkClick r:id="rId16" action="ppaction://hlinksldjump"/>
          </p:cNvPr>
          <p:cNvSpPr txBox="1"/>
          <p:nvPr/>
        </p:nvSpPr>
        <p:spPr>
          <a:xfrm>
            <a:off x="548640" y="4808064"/>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rtl="0">
              <a:spcBef>
                <a:spcPts val="1200"/>
              </a:spcBef>
            </a:pPr>
            <a:r>
              <a:rPr lang="fr-CA" b="1" dirty="0">
                <a:solidFill>
                  <a:schemeClr val="accent5"/>
                </a:solidFill>
              </a:rPr>
              <a:t>Chambre</a:t>
            </a:r>
          </a:p>
        </p:txBody>
      </p:sp>
      <p:sp>
        <p:nvSpPr>
          <p:cNvPr id="2" name="TextBox 1">
            <a:hlinkClick r:id="rId17" action="ppaction://hlinksldjump"/>
            <a:extLst>
              <a:ext uri="{FF2B5EF4-FFF2-40B4-BE49-F238E27FC236}">
                <a16:creationId xmlns:a16="http://schemas.microsoft.com/office/drawing/2014/main" id="{05D153C5-4B54-492E-7B65-3CD3930E9CDC}"/>
              </a:ext>
            </a:extLst>
          </p:cNvPr>
          <p:cNvSpPr txBox="1"/>
          <p:nvPr/>
        </p:nvSpPr>
        <p:spPr>
          <a:xfrm>
            <a:off x="3459726" y="370683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Gestion</a:t>
            </a:r>
          </a:p>
          <a:p>
            <a:pPr algn="ctr" rtl="0"/>
            <a:r>
              <a:rPr lang="fr-CA" b="1" dirty="0">
                <a:solidFill>
                  <a:schemeClr val="accent5"/>
                </a:solidFill>
              </a:rPr>
              <a:t>des symptômes</a:t>
            </a:r>
            <a:endParaRPr lang="en-US" b="1" dirty="0">
              <a:solidFill>
                <a:schemeClr val="accent5"/>
              </a:solidFill>
            </a:endParaRPr>
          </a:p>
        </p:txBody>
      </p:sp>
    </p:spTree>
    <p:extLst>
      <p:ext uri="{BB962C8B-B14F-4D97-AF65-F5344CB8AC3E}">
        <p14:creationId xmlns:p14="http://schemas.microsoft.com/office/powerpoint/2010/main" val="2696851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302324"/>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Hygiène</a:t>
            </a:r>
            <a:endParaRPr lang="en-US" dirty="0">
              <a:solidFill>
                <a:schemeClr val="tx2">
                  <a:lumMod val="75000"/>
                </a:schemeClr>
              </a:solidFill>
            </a:endParaRPr>
          </a:p>
        </p:txBody>
      </p:sp>
      <p:sp>
        <p:nvSpPr>
          <p:cNvPr id="17" name="TextBox 16">
            <a:hlinkClick r:id="rId3" action="ppaction://hlinksldjump"/>
          </p:cNvPr>
          <p:cNvSpPr txBox="1"/>
          <p:nvPr/>
        </p:nvSpPr>
        <p:spPr>
          <a:xfrm>
            <a:off x="7229475" y="-9673"/>
            <a:ext cx="1910466"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4" name="Content Placeholder 3"/>
          <p:cNvSpPr>
            <a:spLocks noGrp="1"/>
          </p:cNvSpPr>
          <p:nvPr>
            <p:ph idx="1"/>
          </p:nvPr>
        </p:nvSpPr>
        <p:spPr>
          <a:xfrm>
            <a:off x="4230230" y="1440883"/>
            <a:ext cx="5093993" cy="4799543"/>
          </a:xfrm>
        </p:spPr>
        <p:txBody>
          <a:bodyPr rtlCol="0">
            <a:normAutofit/>
          </a:bodyPr>
          <a:lstStyle/>
          <a:p>
            <a:pPr rtl="0"/>
            <a:r>
              <a:rPr lang="fr-CA" sz="3200" dirty="0"/>
              <a:t>Rappelez à votre enfant : </a:t>
            </a:r>
          </a:p>
          <a:p>
            <a:pPr lvl="1" rtl="0"/>
            <a:r>
              <a:rPr lang="fr-CA" dirty="0">
                <a:solidFill>
                  <a:schemeClr val="accent6"/>
                </a:solidFill>
              </a:rPr>
              <a:t>De ne pas partager de tasses, de bouteilles d’eau ou de couverts avec d’autres personnes </a:t>
            </a:r>
          </a:p>
          <a:p>
            <a:pPr lvl="1" rtl="0">
              <a:spcBef>
                <a:spcPts val="1200"/>
              </a:spcBef>
            </a:pPr>
            <a:r>
              <a:rPr lang="fr-CA" dirty="0">
                <a:solidFill>
                  <a:schemeClr val="accent6"/>
                </a:solidFill>
              </a:rPr>
              <a:t>De ne pas partager sa brosse</a:t>
            </a:r>
            <a:br>
              <a:rPr lang="fr-CA" dirty="0">
                <a:solidFill>
                  <a:schemeClr val="accent6"/>
                </a:solidFill>
              </a:rPr>
            </a:br>
            <a:r>
              <a:rPr lang="fr-CA" dirty="0">
                <a:solidFill>
                  <a:schemeClr val="accent6"/>
                </a:solidFill>
              </a:rPr>
              <a:t>à dents avec quiconque </a:t>
            </a:r>
          </a:p>
          <a:p>
            <a:pPr lvl="1" rtl="0">
              <a:spcBef>
                <a:spcPts val="1200"/>
              </a:spcBef>
            </a:pPr>
            <a:r>
              <a:rPr lang="fr-CA" dirty="0">
                <a:solidFill>
                  <a:schemeClr val="accent6"/>
                </a:solidFill>
              </a:rPr>
              <a:t>De prendre un bain ou une douche régulièrement, </a:t>
            </a:r>
            <a:br>
              <a:rPr lang="fr-CA" dirty="0">
                <a:solidFill>
                  <a:schemeClr val="accent6"/>
                </a:solidFill>
              </a:rPr>
            </a:br>
            <a:r>
              <a:rPr lang="fr-CA" dirty="0">
                <a:solidFill>
                  <a:schemeClr val="accent6"/>
                </a:solidFill>
              </a:rPr>
              <a:t>comme indiqué par </a:t>
            </a:r>
            <a:br>
              <a:rPr lang="fr-CA" dirty="0">
                <a:solidFill>
                  <a:schemeClr val="accent6"/>
                </a:solidFill>
              </a:rPr>
            </a:br>
            <a:r>
              <a:rPr lang="fr-CA" dirty="0">
                <a:solidFill>
                  <a:schemeClr val="accent6"/>
                </a:solidFill>
              </a:rPr>
              <a:t>votre équipe soignante</a:t>
            </a:r>
          </a:p>
          <a:p>
            <a:pPr lvl="1" rtl="0"/>
            <a:endParaRPr lang="en-US" dirty="0"/>
          </a:p>
        </p:txBody>
      </p:sp>
      <p:sp>
        <p:nvSpPr>
          <p:cNvPr id="9" name="Rectangle 8"/>
          <p:cNvSpPr/>
          <p:nvPr/>
        </p:nvSpPr>
        <p:spPr>
          <a:xfrm>
            <a:off x="2317461" y="4204193"/>
            <a:ext cx="1414954" cy="954106"/>
          </a:xfrm>
          <a:prstGeom prst="rect">
            <a:avLst/>
          </a:prstGeom>
        </p:spPr>
        <p:txBody>
          <a:bodyPr wrap="square" rtlCol="0">
            <a:spAutoFit/>
          </a:bodyPr>
          <a:lstStyle/>
          <a:p>
            <a:pPr algn="ctr" rtl="0"/>
            <a:r>
              <a:rPr lang="fr-CA" sz="1400" b="1" dirty="0">
                <a:solidFill>
                  <a:schemeClr val="accent4"/>
                </a:solidFill>
              </a:rPr>
              <a:t>De</a:t>
            </a:r>
            <a:r>
              <a:rPr lang="fr-CA" sz="1400" b="1" dirty="0"/>
              <a:t> prendre des bains ou </a:t>
            </a:r>
          </a:p>
          <a:p>
            <a:pPr algn="ctr" rtl="0"/>
            <a:r>
              <a:rPr lang="fr-CA" sz="1400" b="1" dirty="0"/>
              <a:t>de se doucher régulièrement</a:t>
            </a:r>
            <a:endParaRPr lang="en-US" sz="1400" b="1" dirty="0"/>
          </a:p>
        </p:txBody>
      </p:sp>
      <p:sp>
        <p:nvSpPr>
          <p:cNvPr id="12" name="Rectangle 11"/>
          <p:cNvSpPr/>
          <p:nvPr/>
        </p:nvSpPr>
        <p:spPr>
          <a:xfrm>
            <a:off x="343834" y="4223005"/>
            <a:ext cx="1534842" cy="954107"/>
          </a:xfrm>
          <a:prstGeom prst="rect">
            <a:avLst/>
          </a:prstGeom>
        </p:spPr>
        <p:txBody>
          <a:bodyPr wrap="square" rtlCol="0">
            <a:spAutoFit/>
          </a:bodyPr>
          <a:lstStyle/>
          <a:p>
            <a:pPr algn="ctr"/>
            <a:r>
              <a:rPr lang="fr-CA" sz="1400" b="1" dirty="0">
                <a:solidFill>
                  <a:schemeClr val="accent4"/>
                </a:solidFill>
              </a:rPr>
              <a:t>De </a:t>
            </a:r>
            <a:r>
              <a:rPr lang="fr-CA" sz="1400" b="1" dirty="0">
                <a:solidFill>
                  <a:srgbClr val="FF0000"/>
                </a:solidFill>
              </a:rPr>
              <a:t>ne pas </a:t>
            </a:r>
            <a:r>
              <a:rPr lang="fr-CA" sz="1400" b="1" dirty="0">
                <a:solidFill>
                  <a:schemeClr val="accent4"/>
                </a:solidFill>
              </a:rPr>
              <a:t>partager</a:t>
            </a:r>
          </a:p>
          <a:p>
            <a:pPr algn="ctr"/>
            <a:r>
              <a:rPr lang="fr-CA" sz="1400" b="1" dirty="0"/>
              <a:t>des tasses ou des ustensiles</a:t>
            </a:r>
            <a:endParaRPr lang="en-US" sz="1400" b="1" dirty="0"/>
          </a:p>
        </p:txBody>
      </p:sp>
      <p:pic>
        <p:nvPicPr>
          <p:cNvPr id="5" name="Picture 4"/>
          <p:cNvPicPr>
            <a:picLocks noChangeAspect="1"/>
          </p:cNvPicPr>
          <p:nvPr/>
        </p:nvPicPr>
        <p:blipFill>
          <a:blip r:embed="rId4"/>
          <a:stretch>
            <a:fillRect/>
          </a:stretch>
        </p:blipFill>
        <p:spPr>
          <a:xfrm>
            <a:off x="129713" y="1900867"/>
            <a:ext cx="1824302" cy="1745716"/>
          </a:xfrm>
          <a:prstGeom prst="rect">
            <a:avLst/>
          </a:prstGeom>
        </p:spPr>
      </p:pic>
      <p:pic>
        <p:nvPicPr>
          <p:cNvPr id="3" name="Picture 2"/>
          <p:cNvPicPr>
            <a:picLocks noChangeAspect="1"/>
          </p:cNvPicPr>
          <p:nvPr/>
        </p:nvPicPr>
        <p:blipFill>
          <a:blip r:embed="rId5"/>
          <a:stretch>
            <a:fillRect/>
          </a:stretch>
        </p:blipFill>
        <p:spPr>
          <a:xfrm>
            <a:off x="94782" y="1867148"/>
            <a:ext cx="1878643" cy="1987467"/>
          </a:xfrm>
          <a:prstGeom prst="rect">
            <a:avLst/>
          </a:prstGeom>
        </p:spPr>
      </p:pic>
      <p:pic>
        <p:nvPicPr>
          <p:cNvPr id="6" name="Picture 5"/>
          <p:cNvPicPr>
            <a:picLocks noChangeAspect="1"/>
          </p:cNvPicPr>
          <p:nvPr/>
        </p:nvPicPr>
        <p:blipFill>
          <a:blip r:embed="rId6"/>
          <a:stretch>
            <a:fillRect/>
          </a:stretch>
        </p:blipFill>
        <p:spPr>
          <a:xfrm>
            <a:off x="2057724" y="1900867"/>
            <a:ext cx="2088207" cy="1953748"/>
          </a:xfrm>
          <a:prstGeom prst="rect">
            <a:avLst/>
          </a:prstGeom>
        </p:spPr>
      </p:pic>
    </p:spTree>
    <p:extLst>
      <p:ext uri="{BB962C8B-B14F-4D97-AF65-F5344CB8AC3E}">
        <p14:creationId xmlns:p14="http://schemas.microsoft.com/office/powerpoint/2010/main" val="3829322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302324"/>
            <a:ext cx="8572500" cy="5355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sz="3200" dirty="0">
                <a:solidFill>
                  <a:schemeClr val="tx2">
                    <a:lumMod val="75000"/>
                  </a:schemeClr>
                </a:solidFill>
              </a:rPr>
              <a:t>Dépister les infections chez les visiteurs</a:t>
            </a:r>
            <a:endParaRPr lang="en-US" sz="3200" dirty="0">
              <a:solidFill>
                <a:schemeClr val="tx2">
                  <a:lumMod val="75000"/>
                </a:schemeClr>
              </a:solidFill>
            </a:endParaRPr>
          </a:p>
        </p:txBody>
      </p:sp>
      <p:sp>
        <p:nvSpPr>
          <p:cNvPr id="17" name="TextBox 16">
            <a:hlinkClick r:id="rId3" action="ppaction://hlinksldjump"/>
          </p:cNvPr>
          <p:cNvSpPr txBox="1"/>
          <p:nvPr/>
        </p:nvSpPr>
        <p:spPr>
          <a:xfrm>
            <a:off x="7255042" y="-9673"/>
            <a:ext cx="1884899"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4" name="Content Placeholder 3"/>
          <p:cNvSpPr>
            <a:spLocks noGrp="1"/>
          </p:cNvSpPr>
          <p:nvPr>
            <p:ph idx="1"/>
          </p:nvPr>
        </p:nvSpPr>
        <p:spPr>
          <a:xfrm>
            <a:off x="3871478" y="1358188"/>
            <a:ext cx="5082022" cy="5011615"/>
          </a:xfrm>
        </p:spPr>
        <p:txBody>
          <a:bodyPr rtlCol="0">
            <a:normAutofit fontScale="92500" lnSpcReduction="10000"/>
          </a:bodyPr>
          <a:lstStyle/>
          <a:p>
            <a:pPr rtl="0">
              <a:lnSpc>
                <a:spcPct val="110000"/>
              </a:lnSpc>
            </a:pPr>
            <a:r>
              <a:rPr lang="fr-CA" dirty="0">
                <a:solidFill>
                  <a:schemeClr val="accent4"/>
                </a:solidFill>
              </a:rPr>
              <a:t>Prévenez les amis et les visiteurs avant qu’ils n’arrivent</a:t>
            </a:r>
          </a:p>
          <a:p>
            <a:pPr rtl="0">
              <a:lnSpc>
                <a:spcPct val="110000"/>
              </a:lnSpc>
            </a:pPr>
            <a:r>
              <a:rPr lang="fr-CA" dirty="0"/>
              <a:t>Votre enfant peut recevoir des visites, </a:t>
            </a:r>
            <a:r>
              <a:rPr lang="fr-CA" u="sng" dirty="0"/>
              <a:t>sauf</a:t>
            </a:r>
            <a:r>
              <a:rPr lang="fr-CA" dirty="0"/>
              <a:t> si les visiteurs ont :</a:t>
            </a:r>
          </a:p>
          <a:p>
            <a:pPr lvl="1" rtl="0">
              <a:lnSpc>
                <a:spcPct val="110000"/>
              </a:lnSpc>
            </a:pPr>
            <a:r>
              <a:rPr lang="fr-CA" dirty="0"/>
              <a:t>Fièvre</a:t>
            </a:r>
          </a:p>
          <a:p>
            <a:pPr lvl="1" rtl="0">
              <a:lnSpc>
                <a:spcPct val="110000"/>
              </a:lnSpc>
            </a:pPr>
            <a:r>
              <a:rPr lang="fr-CA" dirty="0"/>
              <a:t>Écoulement nasal</a:t>
            </a:r>
          </a:p>
          <a:p>
            <a:pPr lvl="1" rtl="0">
              <a:lnSpc>
                <a:spcPct val="110000"/>
              </a:lnSpc>
            </a:pPr>
            <a:r>
              <a:rPr lang="fr-CA" dirty="0"/>
              <a:t>Toux</a:t>
            </a:r>
          </a:p>
          <a:p>
            <a:pPr lvl="1" rtl="0">
              <a:lnSpc>
                <a:spcPct val="110000"/>
              </a:lnSpc>
            </a:pPr>
            <a:r>
              <a:rPr lang="fr-CA" dirty="0"/>
              <a:t>Diarrhée</a:t>
            </a:r>
          </a:p>
          <a:p>
            <a:pPr lvl="1" rtl="0">
              <a:lnSpc>
                <a:spcPct val="110000"/>
              </a:lnSpc>
            </a:pPr>
            <a:r>
              <a:rPr lang="fr-CA" dirty="0"/>
              <a:t>Éruption cutanée</a:t>
            </a:r>
          </a:p>
          <a:p>
            <a:pPr lvl="1" rtl="0">
              <a:lnSpc>
                <a:spcPct val="110000"/>
              </a:lnSpc>
            </a:pPr>
            <a:r>
              <a:rPr lang="fr-CA" dirty="0"/>
              <a:t>Autres symptômes de maladie</a:t>
            </a:r>
          </a:p>
          <a:p>
            <a:pPr lvl="1" rtl="0">
              <a:lnSpc>
                <a:spcPct val="110000"/>
              </a:lnSpc>
            </a:pPr>
            <a:r>
              <a:rPr lang="fr-CA" dirty="0"/>
              <a:t>Ont été récemment exposés à une maladie infectieuse</a:t>
            </a:r>
          </a:p>
        </p:txBody>
      </p:sp>
      <p:pic>
        <p:nvPicPr>
          <p:cNvPr id="2" name="Picture 1"/>
          <p:cNvPicPr>
            <a:picLocks noChangeAspect="1"/>
          </p:cNvPicPr>
          <p:nvPr/>
        </p:nvPicPr>
        <p:blipFill>
          <a:blip r:embed="rId4"/>
          <a:stretch>
            <a:fillRect/>
          </a:stretch>
        </p:blipFill>
        <p:spPr>
          <a:xfrm>
            <a:off x="209907" y="1358188"/>
            <a:ext cx="3414056" cy="4316342"/>
          </a:xfrm>
          <a:prstGeom prst="rect">
            <a:avLst/>
          </a:prstGeom>
        </p:spPr>
      </p:pic>
    </p:spTree>
    <p:extLst>
      <p:ext uri="{BB962C8B-B14F-4D97-AF65-F5344CB8AC3E}">
        <p14:creationId xmlns:p14="http://schemas.microsoft.com/office/powerpoint/2010/main" val="327748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302324"/>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Soins des animaux</a:t>
            </a:r>
            <a:endParaRPr lang="en-US" dirty="0">
              <a:solidFill>
                <a:schemeClr val="tx2">
                  <a:lumMod val="75000"/>
                </a:schemeClr>
              </a:solidFill>
            </a:endParaRPr>
          </a:p>
        </p:txBody>
      </p:sp>
      <p:sp>
        <p:nvSpPr>
          <p:cNvPr id="17" name="TextBox 16">
            <a:hlinkClick r:id="rId3" action="ppaction://hlinksldjump"/>
          </p:cNvPr>
          <p:cNvSpPr txBox="1"/>
          <p:nvPr/>
        </p:nvSpPr>
        <p:spPr>
          <a:xfrm>
            <a:off x="7086600" y="-9673"/>
            <a:ext cx="205334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4" name="Content Placeholder 3"/>
          <p:cNvSpPr>
            <a:spLocks noGrp="1"/>
          </p:cNvSpPr>
          <p:nvPr>
            <p:ph idx="1"/>
          </p:nvPr>
        </p:nvSpPr>
        <p:spPr>
          <a:xfrm>
            <a:off x="4107049" y="1389185"/>
            <a:ext cx="5032891" cy="4799543"/>
          </a:xfrm>
        </p:spPr>
        <p:txBody>
          <a:bodyPr rtlCol="0">
            <a:normAutofit fontScale="92500"/>
          </a:bodyPr>
          <a:lstStyle/>
          <a:p>
            <a:pPr rtl="0"/>
            <a:r>
              <a:rPr lang="fr-CA" dirty="0"/>
              <a:t>Votre enfant ne doit pas nettoyer :</a:t>
            </a:r>
          </a:p>
          <a:p>
            <a:pPr lvl="1" rtl="0">
              <a:spcBef>
                <a:spcPts val="1200"/>
              </a:spcBef>
            </a:pPr>
            <a:r>
              <a:rPr lang="fr-CA" dirty="0">
                <a:solidFill>
                  <a:schemeClr val="accent6"/>
                </a:solidFill>
              </a:rPr>
              <a:t>Les cages d’animaux ou d’oiseaux</a:t>
            </a:r>
          </a:p>
          <a:p>
            <a:pPr lvl="1" rtl="0">
              <a:spcBef>
                <a:spcPts val="1200"/>
              </a:spcBef>
            </a:pPr>
            <a:r>
              <a:rPr lang="fr-CA" dirty="0">
                <a:solidFill>
                  <a:schemeClr val="accent6"/>
                </a:solidFill>
              </a:rPr>
              <a:t>Les aquariums</a:t>
            </a:r>
          </a:p>
          <a:p>
            <a:pPr lvl="1" rtl="0">
              <a:spcBef>
                <a:spcPts val="1200"/>
              </a:spcBef>
            </a:pPr>
            <a:r>
              <a:rPr lang="fr-CA" dirty="0">
                <a:solidFill>
                  <a:schemeClr val="accent6"/>
                </a:solidFill>
              </a:rPr>
              <a:t>Les litières de chats ou                les excréments </a:t>
            </a:r>
            <a:r>
              <a:rPr lang="fr-CA" dirty="0"/>
              <a:t>d’animaux</a:t>
            </a:r>
            <a:endParaRPr lang="en-US" dirty="0"/>
          </a:p>
          <a:p>
            <a:pPr rtl="0">
              <a:spcBef>
                <a:spcPts val="1800"/>
              </a:spcBef>
            </a:pPr>
            <a:r>
              <a:rPr lang="fr-CA" dirty="0"/>
              <a:t>Si vous vivez dans une ferme :</a:t>
            </a:r>
          </a:p>
          <a:p>
            <a:pPr lvl="1" rtl="0">
              <a:spcBef>
                <a:spcPts val="1200"/>
              </a:spcBef>
            </a:pPr>
            <a:r>
              <a:rPr lang="fr-CA" dirty="0"/>
              <a:t>Parlez avec votre équipe de soins pour recevoir des conseils de sécurité pour votre enfant</a:t>
            </a:r>
            <a:endParaRPr lang="en-US" dirty="0"/>
          </a:p>
        </p:txBody>
      </p:sp>
      <p:sp>
        <p:nvSpPr>
          <p:cNvPr id="10" name="Rectangle 9"/>
          <p:cNvSpPr/>
          <p:nvPr/>
        </p:nvSpPr>
        <p:spPr>
          <a:xfrm>
            <a:off x="538301" y="4684239"/>
            <a:ext cx="3175869" cy="707886"/>
          </a:xfrm>
          <a:prstGeom prst="rect">
            <a:avLst/>
          </a:prstGeom>
        </p:spPr>
        <p:txBody>
          <a:bodyPr wrap="none" rtlCol="0">
            <a:spAutoFit/>
          </a:bodyPr>
          <a:lstStyle/>
          <a:p>
            <a:pPr algn="ctr" rtl="0"/>
            <a:r>
              <a:rPr lang="fr-CA" sz="2000" b="1" dirty="0">
                <a:solidFill>
                  <a:srgbClr val="FF0000"/>
                </a:solidFill>
              </a:rPr>
              <a:t>Ne </a:t>
            </a:r>
            <a:r>
              <a:rPr lang="fr-CA" sz="2000" b="1" dirty="0"/>
              <a:t>manipulez</a:t>
            </a:r>
            <a:r>
              <a:rPr lang="fr-CA" sz="2000" b="1" dirty="0">
                <a:solidFill>
                  <a:srgbClr val="FF0000"/>
                </a:solidFill>
              </a:rPr>
              <a:t> pas</a:t>
            </a:r>
          </a:p>
          <a:p>
            <a:pPr algn="ctr" rtl="0"/>
            <a:r>
              <a:rPr lang="fr-CA" sz="2000" b="1" dirty="0"/>
              <a:t>d’excréments d’animaux</a:t>
            </a:r>
            <a:endParaRPr lang="en-US" sz="2000" b="1" dirty="0"/>
          </a:p>
        </p:txBody>
      </p:sp>
      <p:pic>
        <p:nvPicPr>
          <p:cNvPr id="5" name="Picture 4"/>
          <p:cNvPicPr>
            <a:picLocks noChangeAspect="1"/>
          </p:cNvPicPr>
          <p:nvPr/>
        </p:nvPicPr>
        <p:blipFill>
          <a:blip r:embed="rId4"/>
          <a:stretch>
            <a:fillRect/>
          </a:stretch>
        </p:blipFill>
        <p:spPr>
          <a:xfrm>
            <a:off x="270982" y="2398685"/>
            <a:ext cx="3639627" cy="2060627"/>
          </a:xfrm>
          <a:prstGeom prst="rect">
            <a:avLst/>
          </a:prstGeom>
        </p:spPr>
      </p:pic>
      <p:pic>
        <p:nvPicPr>
          <p:cNvPr id="3" name="Picture 2"/>
          <p:cNvPicPr>
            <a:picLocks noChangeAspect="1"/>
          </p:cNvPicPr>
          <p:nvPr/>
        </p:nvPicPr>
        <p:blipFill>
          <a:blip r:embed="rId5"/>
          <a:stretch>
            <a:fillRect/>
          </a:stretch>
        </p:blipFill>
        <p:spPr>
          <a:xfrm>
            <a:off x="658111" y="1855450"/>
            <a:ext cx="2865368" cy="2828789"/>
          </a:xfrm>
          <a:prstGeom prst="rect">
            <a:avLst/>
          </a:prstGeom>
        </p:spPr>
      </p:pic>
    </p:spTree>
    <p:extLst>
      <p:ext uri="{BB962C8B-B14F-4D97-AF65-F5344CB8AC3E}">
        <p14:creationId xmlns:p14="http://schemas.microsoft.com/office/powerpoint/2010/main" val="823885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329595"/>
          </a:xfrm>
        </p:spPr>
        <p:txBody>
          <a:bodyPr rtlCol="0"/>
          <a:lstStyle/>
          <a:p>
            <a:pPr marL="0" indent="0" algn="ctr" rtl="0">
              <a:buNone/>
            </a:pPr>
            <a:r>
              <a:rPr lang="fr-CA" sz="4800"/>
              <a:t>Précautions pendant le traitement</a:t>
            </a:r>
            <a:endParaRPr lang="en-US" sz="4800" dirty="0"/>
          </a:p>
        </p:txBody>
      </p:sp>
      <p:sp>
        <p:nvSpPr>
          <p:cNvPr id="4" name="TextBox 3">
            <a:hlinkClick r:id="rId3" action="ppaction://hlinksldjump"/>
          </p:cNvPr>
          <p:cNvSpPr txBox="1"/>
          <p:nvPr/>
        </p:nvSpPr>
        <p:spPr>
          <a:xfrm>
            <a:off x="7255042" y="-15809"/>
            <a:ext cx="1888958"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450527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OG.toothbrush.png"/>
          <p:cNvPicPr>
            <a:picLocks noChangeAspect="1"/>
          </p:cNvPicPr>
          <p:nvPr/>
        </p:nvPicPr>
        <p:blipFill rotWithShape="1">
          <a:blip r:embed="rId3" cstate="print"/>
          <a:srcRect l="5785" t="12204" r="6612" b="4988"/>
          <a:stretch/>
        </p:blipFill>
        <p:spPr>
          <a:xfrm>
            <a:off x="675939" y="1875195"/>
            <a:ext cx="2737388" cy="2132929"/>
          </a:xfrm>
          <a:prstGeom prst="rect">
            <a:avLst/>
          </a:prstGeom>
        </p:spPr>
      </p:pic>
      <p:sp>
        <p:nvSpPr>
          <p:cNvPr id="24" name="Rectangle 23"/>
          <p:cNvSpPr/>
          <p:nvPr/>
        </p:nvSpPr>
        <p:spPr>
          <a:xfrm>
            <a:off x="366237" y="4031551"/>
            <a:ext cx="2099212" cy="1015663"/>
          </a:xfrm>
          <a:prstGeom prst="rect">
            <a:avLst/>
          </a:prstGeom>
        </p:spPr>
        <p:txBody>
          <a:bodyPr wrap="square" rtlCol="0">
            <a:spAutoFit/>
          </a:bodyPr>
          <a:lstStyle/>
          <a:p>
            <a:pPr algn="ctr" rtl="0"/>
            <a:r>
              <a:rPr lang="fr-CA" sz="2000" b="1" dirty="0"/>
              <a:t>Se laver </a:t>
            </a:r>
          </a:p>
          <a:p>
            <a:pPr algn="ctr" rtl="0"/>
            <a:r>
              <a:rPr lang="fr-CA" sz="2000" b="1" dirty="0"/>
              <a:t>les dents</a:t>
            </a:r>
          </a:p>
          <a:p>
            <a:pPr algn="ctr" rtl="0"/>
            <a:r>
              <a:rPr lang="fr-CA" sz="2000" b="1" dirty="0"/>
              <a:t>régulièrement</a:t>
            </a:r>
            <a:endParaRPr lang="en-US" sz="2000" b="1" dirty="0"/>
          </a:p>
        </p:txBody>
      </p:sp>
      <p:sp>
        <p:nvSpPr>
          <p:cNvPr id="34" name="Rectangle 33"/>
          <p:cNvSpPr/>
          <p:nvPr/>
        </p:nvSpPr>
        <p:spPr>
          <a:xfrm>
            <a:off x="3539695" y="4031551"/>
            <a:ext cx="1822587" cy="1754326"/>
          </a:xfrm>
          <a:prstGeom prst="rect">
            <a:avLst/>
          </a:prstGeom>
        </p:spPr>
        <p:txBody>
          <a:bodyPr wrap="square" rtlCol="0">
            <a:spAutoFit/>
          </a:bodyPr>
          <a:lstStyle/>
          <a:p>
            <a:pPr algn="ctr" rtl="0"/>
            <a:r>
              <a:rPr lang="fr-CA" b="1" dirty="0"/>
              <a:t>Appelez si vous ou votre enfant avez été exposé(e) au </a:t>
            </a:r>
          </a:p>
          <a:p>
            <a:pPr algn="ctr" rtl="0"/>
            <a:r>
              <a:rPr lang="fr-CA" b="1" dirty="0"/>
              <a:t>virus de la</a:t>
            </a:r>
          </a:p>
          <a:p>
            <a:pPr algn="ctr" rtl="0"/>
            <a:r>
              <a:rPr lang="fr-CA" b="1" dirty="0"/>
              <a:t>varicelle</a:t>
            </a:r>
          </a:p>
        </p:txBody>
      </p:sp>
      <p:sp>
        <p:nvSpPr>
          <p:cNvPr id="40"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Précautions pendant le traitement</a:t>
            </a:r>
            <a:endParaRPr lang="en-US" dirty="0">
              <a:solidFill>
                <a:schemeClr val="tx2">
                  <a:lumMod val="75000"/>
                </a:schemeClr>
              </a:solidFill>
            </a:endParaRPr>
          </a:p>
        </p:txBody>
      </p:sp>
      <p:sp>
        <p:nvSpPr>
          <p:cNvPr id="14" name="TextBox 13">
            <a:hlinkClick r:id="rId4" action="ppaction://hlinksldjump"/>
          </p:cNvPr>
          <p:cNvSpPr txBox="1"/>
          <p:nvPr/>
        </p:nvSpPr>
        <p:spPr>
          <a:xfrm>
            <a:off x="7134726" y="11159"/>
            <a:ext cx="2009274"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25" name="Rectangle 24"/>
          <p:cNvSpPr/>
          <p:nvPr/>
        </p:nvSpPr>
        <p:spPr>
          <a:xfrm>
            <a:off x="6310161" y="4008122"/>
            <a:ext cx="2404824" cy="954107"/>
          </a:xfrm>
          <a:prstGeom prst="rect">
            <a:avLst/>
          </a:prstGeom>
        </p:spPr>
        <p:txBody>
          <a:bodyPr wrap="none" rtlCol="0">
            <a:spAutoFit/>
          </a:bodyPr>
          <a:lstStyle/>
          <a:p>
            <a:pPr algn="ctr" rtl="0"/>
            <a:endParaRPr/>
          </a:p>
          <a:p>
            <a:pPr algn="ctr" rtl="0"/>
            <a:endParaRPr/>
          </a:p>
        </p:txBody>
      </p:sp>
      <p:sp>
        <p:nvSpPr>
          <p:cNvPr id="12" name="Rectangle 11"/>
          <p:cNvSpPr/>
          <p:nvPr/>
        </p:nvSpPr>
        <p:spPr>
          <a:xfrm>
            <a:off x="6477115" y="4001308"/>
            <a:ext cx="2237870" cy="1323439"/>
          </a:xfrm>
          <a:prstGeom prst="rect">
            <a:avLst/>
          </a:prstGeom>
        </p:spPr>
        <p:txBody>
          <a:bodyPr wrap="square" rtlCol="0">
            <a:spAutoFit/>
          </a:bodyPr>
          <a:lstStyle/>
          <a:p>
            <a:pPr algn="ctr"/>
            <a:r>
              <a:rPr lang="fr-FR" sz="2000" b="1" dirty="0"/>
              <a:t>Parlez de vos besoins avec votre équipe de soins</a:t>
            </a:r>
            <a:endParaRPr lang="fr-CA" sz="2000" b="1" strike="sngStrike" dirty="0">
              <a:solidFill>
                <a:srgbClr val="FF0000"/>
              </a:solidFill>
            </a:endParaRPr>
          </a:p>
        </p:txBody>
      </p:sp>
      <p:pic>
        <p:nvPicPr>
          <p:cNvPr id="3" name="Picture 2"/>
          <p:cNvPicPr>
            <a:picLocks noChangeAspect="1"/>
          </p:cNvPicPr>
          <p:nvPr/>
        </p:nvPicPr>
        <p:blipFill>
          <a:blip r:embed="rId5"/>
          <a:stretch>
            <a:fillRect/>
          </a:stretch>
        </p:blipFill>
        <p:spPr>
          <a:xfrm>
            <a:off x="3510925" y="1226074"/>
            <a:ext cx="2006465" cy="2809051"/>
          </a:xfrm>
          <a:prstGeom prst="rect">
            <a:avLst/>
          </a:prstGeom>
        </p:spPr>
      </p:pic>
      <p:pic>
        <p:nvPicPr>
          <p:cNvPr id="5" name="Picture 4"/>
          <p:cNvPicPr>
            <a:picLocks noChangeAspect="1"/>
          </p:cNvPicPr>
          <p:nvPr/>
        </p:nvPicPr>
        <p:blipFill>
          <a:blip r:embed="rId6"/>
          <a:stretch>
            <a:fillRect/>
          </a:stretch>
        </p:blipFill>
        <p:spPr>
          <a:xfrm>
            <a:off x="6169609" y="1295931"/>
            <a:ext cx="2547563" cy="2705377"/>
          </a:xfrm>
          <a:prstGeom prst="rect">
            <a:avLst/>
          </a:prstGeom>
        </p:spPr>
      </p:pic>
    </p:spTree>
    <p:extLst>
      <p:ext uri="{BB962C8B-B14F-4D97-AF65-F5344CB8AC3E}">
        <p14:creationId xmlns:p14="http://schemas.microsoft.com/office/powerpoint/2010/main" val="105080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07647" y="1146600"/>
            <a:ext cx="7213022" cy="830997"/>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fr-CA" sz="2400" b="1" dirty="0">
                <a:solidFill>
                  <a:schemeClr val="accent5"/>
                </a:solidFill>
              </a:rPr>
              <a:t>Prenez ces précautions pendant </a:t>
            </a:r>
            <a:r>
              <a:rPr lang="fr-CA" sz="2400" b="1" u="sng" dirty="0">
                <a:solidFill>
                  <a:schemeClr val="accent5"/>
                </a:solidFill>
              </a:rPr>
              <a:t>48 heures </a:t>
            </a:r>
          </a:p>
          <a:p>
            <a:pPr algn="ctr" rtl="0"/>
            <a:r>
              <a:rPr lang="fr-CA" sz="2400" b="1" dirty="0">
                <a:solidFill>
                  <a:schemeClr val="accent5"/>
                </a:solidFill>
              </a:rPr>
              <a:t>après la dernière dose de chimiothérapie :</a:t>
            </a:r>
            <a:endParaRPr lang="en-US" sz="2400" b="1" dirty="0">
              <a:solidFill>
                <a:schemeClr val="accent5"/>
              </a:solidFill>
            </a:endParaRPr>
          </a:p>
        </p:txBody>
      </p:sp>
      <p:sp>
        <p:nvSpPr>
          <p:cNvPr id="14" name="Rectangle 13"/>
          <p:cNvSpPr/>
          <p:nvPr/>
        </p:nvSpPr>
        <p:spPr>
          <a:xfrm>
            <a:off x="1304328" y="4630880"/>
            <a:ext cx="1816832" cy="1323439"/>
          </a:xfrm>
          <a:prstGeom prst="rect">
            <a:avLst/>
          </a:prstGeom>
        </p:spPr>
        <p:txBody>
          <a:bodyPr wrap="square" rtlCol="0">
            <a:spAutoFit/>
          </a:bodyPr>
          <a:lstStyle/>
          <a:p>
            <a:pPr algn="ctr" rtl="0"/>
            <a:r>
              <a:rPr lang="fr-CA" sz="1600" b="1" dirty="0"/>
              <a:t>Portez des gants lorsque</a:t>
            </a:r>
          </a:p>
          <a:p>
            <a:pPr algn="ctr" rtl="0"/>
            <a:r>
              <a:rPr lang="fr-CA" sz="1600" b="1" dirty="0">
                <a:solidFill>
                  <a:schemeClr val="accent4"/>
                </a:solidFill>
              </a:rPr>
              <a:t>vous manipulez des déchets corporels</a:t>
            </a:r>
            <a:endParaRPr lang="en-US" sz="1600" b="1" dirty="0">
              <a:solidFill>
                <a:schemeClr val="accent4"/>
              </a:solidFill>
            </a:endParaRPr>
          </a:p>
        </p:txBody>
      </p:sp>
      <p:sp>
        <p:nvSpPr>
          <p:cNvPr id="18" name="Rectangle 17"/>
          <p:cNvSpPr/>
          <p:nvPr/>
        </p:nvSpPr>
        <p:spPr>
          <a:xfrm>
            <a:off x="3641663" y="4630880"/>
            <a:ext cx="1744989" cy="1200329"/>
          </a:xfrm>
          <a:prstGeom prst="rect">
            <a:avLst/>
          </a:prstGeom>
        </p:spPr>
        <p:txBody>
          <a:bodyPr wrap="square" rtlCol="0">
            <a:spAutoFit/>
          </a:bodyPr>
          <a:lstStyle/>
          <a:p>
            <a:pPr algn="ctr" rtl="0"/>
            <a:r>
              <a:rPr lang="fr-CA" b="1" dirty="0"/>
              <a:t>Fermez le couvercle,</a:t>
            </a:r>
          </a:p>
          <a:p>
            <a:pPr algn="ctr" rtl="0"/>
            <a:r>
              <a:rPr lang="fr-CA" b="1" dirty="0"/>
              <a:t>tirez deux fois la chasse</a:t>
            </a:r>
            <a:endParaRPr lang="en-US" b="1" dirty="0"/>
          </a:p>
        </p:txBody>
      </p:sp>
      <p:sp>
        <p:nvSpPr>
          <p:cNvPr id="20" name="Rectangle 19"/>
          <p:cNvSpPr/>
          <p:nvPr/>
        </p:nvSpPr>
        <p:spPr>
          <a:xfrm>
            <a:off x="5883241" y="4630880"/>
            <a:ext cx="2096476" cy="1200329"/>
          </a:xfrm>
          <a:prstGeom prst="rect">
            <a:avLst/>
          </a:prstGeom>
        </p:spPr>
        <p:txBody>
          <a:bodyPr wrap="square" rtlCol="0">
            <a:spAutoFit/>
          </a:bodyPr>
          <a:lstStyle/>
          <a:p>
            <a:pPr algn="ctr"/>
            <a:r>
              <a:rPr lang="fr-CA" b="1" dirty="0">
                <a:solidFill>
                  <a:schemeClr val="accent4"/>
                </a:solidFill>
              </a:rPr>
              <a:t>Lavez séparément</a:t>
            </a:r>
            <a:endParaRPr lang="en-US" b="1" dirty="0">
              <a:solidFill>
                <a:schemeClr val="accent4"/>
              </a:solidFill>
            </a:endParaRPr>
          </a:p>
          <a:p>
            <a:pPr algn="ctr" rtl="0"/>
            <a:r>
              <a:rPr lang="fr-CA" b="1" dirty="0"/>
              <a:t>les vêtements souillés </a:t>
            </a:r>
          </a:p>
        </p:txBody>
      </p:sp>
      <p:sp>
        <p:nvSpPr>
          <p:cNvPr id="23"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Précautions pendant le traitement</a:t>
            </a:r>
            <a:endParaRPr lang="en-US" dirty="0">
              <a:solidFill>
                <a:schemeClr val="tx2">
                  <a:lumMod val="75000"/>
                </a:schemeClr>
              </a:solidFill>
            </a:endParaRPr>
          </a:p>
        </p:txBody>
      </p:sp>
      <p:sp>
        <p:nvSpPr>
          <p:cNvPr id="15" name="TextBox 14">
            <a:hlinkClick r:id="rId3" action="ppaction://hlinksldjump"/>
          </p:cNvPr>
          <p:cNvSpPr txBox="1"/>
          <p:nvPr/>
        </p:nvSpPr>
        <p:spPr>
          <a:xfrm>
            <a:off x="7230979" y="-16146"/>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2" name="Picture 1"/>
          <p:cNvPicPr>
            <a:picLocks noChangeAspect="1"/>
          </p:cNvPicPr>
          <p:nvPr/>
        </p:nvPicPr>
        <p:blipFill>
          <a:blip r:embed="rId4"/>
          <a:stretch>
            <a:fillRect/>
          </a:stretch>
        </p:blipFill>
        <p:spPr>
          <a:xfrm>
            <a:off x="1048599" y="2185339"/>
            <a:ext cx="6931118" cy="2315683"/>
          </a:xfrm>
          <a:prstGeom prst="rect">
            <a:avLst/>
          </a:prstGeom>
        </p:spPr>
      </p:pic>
    </p:spTree>
    <p:extLst>
      <p:ext uri="{BB962C8B-B14F-4D97-AF65-F5344CB8AC3E}">
        <p14:creationId xmlns:p14="http://schemas.microsoft.com/office/powerpoint/2010/main" val="1371941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457835"/>
          </a:xfrm>
        </p:spPr>
        <p:txBody>
          <a:bodyPr rtlCol="0"/>
          <a:lstStyle/>
          <a:p>
            <a:pPr marL="0" indent="0" algn="ctr" rtl="0">
              <a:buNone/>
            </a:pPr>
            <a:r>
              <a:rPr lang="fr-CA" sz="4800" dirty="0"/>
              <a:t>Administration </a:t>
            </a:r>
          </a:p>
          <a:p>
            <a:pPr marL="0" indent="0" algn="ctr" rtl="0">
              <a:buNone/>
            </a:pPr>
            <a:r>
              <a:rPr lang="fr-CA" sz="4800" dirty="0">
                <a:solidFill>
                  <a:schemeClr val="accent4"/>
                </a:solidFill>
              </a:rPr>
              <a:t>des</a:t>
            </a:r>
            <a:r>
              <a:rPr lang="fr-CA" sz="4800" dirty="0"/>
              <a:t> médicaments</a:t>
            </a:r>
            <a:endParaRPr lang="en-US" sz="4800" dirty="0"/>
          </a:p>
        </p:txBody>
      </p:sp>
      <p:sp>
        <p:nvSpPr>
          <p:cNvPr id="4" name="TextBox 3">
            <a:hlinkClick r:id="rId3" action="ppaction://hlinksldjump"/>
          </p:cNvPr>
          <p:cNvSpPr txBox="1"/>
          <p:nvPr/>
        </p:nvSpPr>
        <p:spPr>
          <a:xfrm>
            <a:off x="7230979" y="-15809"/>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311437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G.oral meds.png"/>
          <p:cNvPicPr>
            <a:picLocks noChangeAspect="1"/>
          </p:cNvPicPr>
          <p:nvPr/>
        </p:nvPicPr>
        <p:blipFill rotWithShape="1">
          <a:blip r:embed="rId3" cstate="print"/>
          <a:srcRect b="6603"/>
          <a:stretch/>
        </p:blipFill>
        <p:spPr>
          <a:xfrm>
            <a:off x="5029200" y="2272664"/>
            <a:ext cx="3489854" cy="3494511"/>
          </a:xfrm>
          <a:prstGeom prst="rect">
            <a:avLst/>
          </a:prstGeom>
        </p:spPr>
      </p:pic>
      <p:sp>
        <p:nvSpPr>
          <p:cNvPr id="9"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dirty="0">
                <a:solidFill>
                  <a:schemeClr val="tx2">
                    <a:lumMod val="75000"/>
                  </a:schemeClr>
                </a:solidFill>
              </a:rPr>
              <a:t>Administration des médicaments</a:t>
            </a:r>
            <a:endParaRPr lang="en-US" dirty="0">
              <a:solidFill>
                <a:schemeClr val="tx2">
                  <a:lumMod val="75000"/>
                </a:schemeClr>
              </a:solidFill>
            </a:endParaRPr>
          </a:p>
        </p:txBody>
      </p:sp>
      <p:sp>
        <p:nvSpPr>
          <p:cNvPr id="8" name="TextBox 7">
            <a:hlinkClick r:id="rId4" action="ppaction://hlinksldjump"/>
          </p:cNvPr>
          <p:cNvSpPr txBox="1"/>
          <p:nvPr/>
        </p:nvSpPr>
        <p:spPr>
          <a:xfrm>
            <a:off x="7255042" y="-4082"/>
            <a:ext cx="1888958"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10" name="Content Placeholder 17"/>
          <p:cNvSpPr txBox="1">
            <a:spLocks/>
          </p:cNvSpPr>
          <p:nvPr/>
        </p:nvSpPr>
        <p:spPr>
          <a:xfrm>
            <a:off x="342208" y="1443330"/>
            <a:ext cx="8343900" cy="4642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3200" dirty="0"/>
              <a:t>Pour chaque médicament, </a:t>
            </a:r>
          </a:p>
          <a:p>
            <a:pPr marL="0" indent="0">
              <a:buFont typeface="Wingdings" panose="05000000000000000000" pitchFamily="2" charset="2"/>
              <a:buNone/>
            </a:pPr>
            <a:r>
              <a:rPr lang="fr-CA" sz="3200" dirty="0"/>
              <a:t>  vous devez savoir :</a:t>
            </a:r>
          </a:p>
          <a:p>
            <a:pPr lvl="1">
              <a:lnSpc>
                <a:spcPct val="200000"/>
              </a:lnSpc>
            </a:pPr>
            <a:r>
              <a:rPr lang="fr-CA" sz="2800" dirty="0"/>
              <a:t>Le nom du médicament</a:t>
            </a:r>
          </a:p>
          <a:p>
            <a:pPr lvl="1">
              <a:lnSpc>
                <a:spcPct val="200000"/>
              </a:lnSpc>
            </a:pPr>
            <a:r>
              <a:rPr lang="fr-CA" sz="2800" dirty="0"/>
              <a:t>Ce qu’il traite</a:t>
            </a:r>
          </a:p>
          <a:p>
            <a:pPr lvl="1">
              <a:lnSpc>
                <a:spcPct val="200000"/>
              </a:lnSpc>
            </a:pPr>
            <a:r>
              <a:rPr lang="fr-CA" sz="2800" dirty="0"/>
              <a:t>Quand l’administrer</a:t>
            </a:r>
          </a:p>
          <a:p>
            <a:pPr lvl="1">
              <a:lnSpc>
                <a:spcPct val="200000"/>
              </a:lnSpc>
            </a:pPr>
            <a:r>
              <a:rPr lang="fr-CA" sz="2800" dirty="0"/>
              <a:t>Comment l’administrer</a:t>
            </a:r>
            <a:endParaRPr lang="en-US" sz="2800" dirty="0"/>
          </a:p>
        </p:txBody>
      </p:sp>
    </p:spTree>
    <p:extLst>
      <p:ext uri="{BB962C8B-B14F-4D97-AF65-F5344CB8AC3E}">
        <p14:creationId xmlns:p14="http://schemas.microsoft.com/office/powerpoint/2010/main" val="4164289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a:solidFill>
                  <a:schemeClr val="tx2">
                    <a:lumMod val="75000"/>
                  </a:schemeClr>
                </a:solidFill>
              </a:rPr>
              <a:t>Après votre retour à la maison :</a:t>
            </a:r>
            <a:endParaRPr lang="en-US" dirty="0">
              <a:solidFill>
                <a:schemeClr val="tx2">
                  <a:lumMod val="75000"/>
                </a:schemeClr>
              </a:solidFill>
            </a:endParaRPr>
          </a:p>
        </p:txBody>
      </p:sp>
      <p:sp>
        <p:nvSpPr>
          <p:cNvPr id="8" name="TextBox 7">
            <a:hlinkClick r:id="rId3" action="ppaction://hlinksldjump"/>
          </p:cNvPr>
          <p:cNvSpPr txBox="1"/>
          <p:nvPr/>
        </p:nvSpPr>
        <p:spPr>
          <a:xfrm>
            <a:off x="7267074" y="-4082"/>
            <a:ext cx="1876926"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13" name="TextBox 12">
            <a:hlinkClick r:id="rId4" action="ppaction://hlinksldjump"/>
          </p:cNvPr>
          <p:cNvSpPr txBox="1"/>
          <p:nvPr/>
        </p:nvSpPr>
        <p:spPr>
          <a:xfrm>
            <a:off x="7267074" y="375227"/>
            <a:ext cx="1876926"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Fin</a:t>
            </a:r>
            <a:endParaRPr lang="en-US" sz="1400" b="1" dirty="0">
              <a:solidFill>
                <a:schemeClr val="accent5"/>
              </a:solidFill>
            </a:endParaRPr>
          </a:p>
        </p:txBody>
      </p:sp>
      <p:sp>
        <p:nvSpPr>
          <p:cNvPr id="2" name="Content Placeholder 1"/>
          <p:cNvSpPr>
            <a:spLocks noGrp="1"/>
          </p:cNvSpPr>
          <p:nvPr>
            <p:ph sz="half" idx="1"/>
          </p:nvPr>
        </p:nvSpPr>
        <p:spPr>
          <a:xfrm>
            <a:off x="227908" y="1367265"/>
            <a:ext cx="5426404" cy="4525963"/>
          </a:xfrm>
        </p:spPr>
        <p:txBody>
          <a:bodyPr rtlCol="0">
            <a:noAutofit/>
          </a:bodyPr>
          <a:lstStyle/>
          <a:p>
            <a:pPr lvl="1" rtl="0">
              <a:buClr>
                <a:schemeClr val="accent2"/>
              </a:buClr>
              <a:buSzPct val="100000"/>
              <a:buFont typeface="Wingdings" pitchFamily="2" charset="2"/>
              <a:buChar char="§"/>
            </a:pPr>
            <a:r>
              <a:rPr lang="fr-CA" sz="2700" dirty="0">
                <a:solidFill>
                  <a:schemeClr val="accent4"/>
                </a:solidFill>
              </a:rPr>
              <a:t>Apportez les médicaments     et la liste des médicaments   de votre enfant avec vous       à chaque </a:t>
            </a:r>
            <a:r>
              <a:rPr lang="fr-CA" sz="2700" dirty="0">
                <a:solidFill>
                  <a:schemeClr val="tx1"/>
                </a:solidFill>
              </a:rPr>
              <a:t>fois que vous venez à la clinique, à l’hôpital          ou aux urgences</a:t>
            </a:r>
          </a:p>
          <a:p>
            <a:pPr lvl="1" rtl="0">
              <a:buClr>
                <a:schemeClr val="accent2"/>
              </a:buClr>
              <a:buSzPct val="100000"/>
              <a:buNone/>
            </a:pPr>
            <a:endParaRPr lang="en-US" sz="800" dirty="0">
              <a:solidFill>
                <a:schemeClr val="tx1"/>
              </a:solidFill>
            </a:endParaRPr>
          </a:p>
          <a:p>
            <a:pPr lvl="1" rtl="0">
              <a:buClr>
                <a:schemeClr val="accent2"/>
              </a:buClr>
              <a:buSzPct val="100000"/>
              <a:buFont typeface="Wingdings" pitchFamily="2" charset="2"/>
              <a:buChar char="§"/>
            </a:pPr>
            <a:r>
              <a:rPr lang="fr-CA" sz="2700" dirty="0">
                <a:solidFill>
                  <a:schemeClr val="tx1"/>
                </a:solidFill>
              </a:rPr>
              <a:t>Dites-nous lorsque vous avez besoin d’un renouvellement de médicaments</a:t>
            </a:r>
          </a:p>
          <a:p>
            <a:pPr lvl="1" rtl="0">
              <a:buClr>
                <a:schemeClr val="accent2"/>
              </a:buClr>
              <a:buSzPct val="100000"/>
              <a:buNone/>
            </a:pPr>
            <a:endParaRPr lang="en-US" sz="800" dirty="0">
              <a:solidFill>
                <a:schemeClr val="tx1"/>
              </a:solidFill>
            </a:endParaRPr>
          </a:p>
          <a:p>
            <a:pPr lvl="1" rtl="0">
              <a:buClr>
                <a:schemeClr val="accent2"/>
              </a:buClr>
              <a:buSzPct val="100000"/>
              <a:buFont typeface="Wingdings" pitchFamily="2" charset="2"/>
              <a:buChar char="§"/>
            </a:pPr>
            <a:r>
              <a:rPr lang="fr-CA" sz="2700" dirty="0">
                <a:solidFill>
                  <a:schemeClr val="tx1"/>
                </a:solidFill>
              </a:rPr>
              <a:t>Conservez les médicaments sous clé en lieu sûr</a:t>
            </a:r>
          </a:p>
        </p:txBody>
      </p:sp>
      <p:pic>
        <p:nvPicPr>
          <p:cNvPr id="3" name="Picture 2"/>
          <p:cNvPicPr>
            <a:picLocks noChangeAspect="1"/>
          </p:cNvPicPr>
          <p:nvPr/>
        </p:nvPicPr>
        <p:blipFill>
          <a:blip r:embed="rId5"/>
          <a:stretch>
            <a:fillRect/>
          </a:stretch>
        </p:blipFill>
        <p:spPr>
          <a:xfrm>
            <a:off x="5654312" y="1367265"/>
            <a:ext cx="3231160" cy="4188315"/>
          </a:xfrm>
          <a:prstGeom prst="rect">
            <a:avLst/>
          </a:prstGeom>
        </p:spPr>
      </p:pic>
    </p:spTree>
    <p:extLst>
      <p:ext uri="{BB962C8B-B14F-4D97-AF65-F5344CB8AC3E}">
        <p14:creationId xmlns:p14="http://schemas.microsoft.com/office/powerpoint/2010/main" val="553305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119187" y="2179556"/>
            <a:ext cx="6905625" cy="1994392"/>
          </a:xfrm>
        </p:spPr>
        <p:txBody>
          <a:bodyPr rtlCol="0"/>
          <a:lstStyle/>
          <a:p>
            <a:pPr marL="0" indent="0" algn="ctr">
              <a:buNone/>
            </a:pPr>
            <a:r>
              <a:rPr lang="fr-CA" sz="4800" dirty="0"/>
              <a:t>Précautions en cas de tumeur cérébrale et de shunt</a:t>
            </a:r>
          </a:p>
        </p:txBody>
      </p:sp>
      <p:sp>
        <p:nvSpPr>
          <p:cNvPr id="4" name="TextBox 3">
            <a:hlinkClick r:id="rId3" action="ppaction://hlinksldjump"/>
          </p:cNvPr>
          <p:cNvSpPr txBox="1"/>
          <p:nvPr/>
        </p:nvSpPr>
        <p:spPr>
          <a:xfrm>
            <a:off x="7230979" y="-15809"/>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426502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329595"/>
          </a:xfrm>
        </p:spPr>
        <p:txBody>
          <a:bodyPr rtlCol="0"/>
          <a:lstStyle/>
          <a:p>
            <a:pPr marL="0" indent="0" algn="ctr">
              <a:buNone/>
            </a:pPr>
            <a:r>
              <a:rPr lang="en-US" sz="4800" dirty="0"/>
              <a:t>Le cancer et son </a:t>
            </a:r>
            <a:r>
              <a:rPr lang="en-US" sz="4800" dirty="0" err="1"/>
              <a:t>traitement</a:t>
            </a:r>
            <a:endParaRPr lang="en-US" sz="4800" dirty="0"/>
          </a:p>
        </p:txBody>
      </p:sp>
    </p:spTree>
    <p:extLst>
      <p:ext uri="{BB962C8B-B14F-4D97-AF65-F5344CB8AC3E}">
        <p14:creationId xmlns:p14="http://schemas.microsoft.com/office/powerpoint/2010/main" val="2498262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8716" y="3251982"/>
            <a:ext cx="8186699" cy="2908327"/>
          </a:xfrm>
        </p:spPr>
        <p:txBody>
          <a:bodyPr rtlCol="0">
            <a:normAutofit fontScale="92500" lnSpcReduction="20000"/>
          </a:bodyPr>
          <a:lstStyle/>
          <a:p>
            <a:pPr rtl="0">
              <a:buSzPct val="120000"/>
              <a:buNone/>
            </a:pPr>
            <a:r>
              <a:rPr lang="fr-CA" sz="3100" b="1" dirty="0">
                <a:latin typeface="Calibri" pitchFamily="34" charset="0"/>
              </a:rPr>
              <a:t>Appelez </a:t>
            </a:r>
            <a:r>
              <a:rPr lang="fr-CA" sz="3100" b="1" dirty="0">
                <a:solidFill>
                  <a:srgbClr val="FF0000"/>
                </a:solidFill>
                <a:latin typeface="Calibri" pitchFamily="34" charset="0"/>
              </a:rPr>
              <a:t>immédiatement</a:t>
            </a:r>
            <a:r>
              <a:rPr lang="fr-CA" sz="3100" b="1" dirty="0">
                <a:latin typeface="Calibri" pitchFamily="34" charset="0"/>
              </a:rPr>
              <a:t> si votre enfant a :</a:t>
            </a:r>
          </a:p>
          <a:p>
            <a:pPr lvl="1" rtl="0">
              <a:buClr>
                <a:schemeClr val="accent2"/>
              </a:buClr>
              <a:buSzPct val="120000"/>
              <a:buFont typeface="Wingdings" pitchFamily="2" charset="2"/>
              <a:buChar char="§"/>
            </a:pPr>
            <a:r>
              <a:rPr lang="fr-CA" sz="2600" dirty="0">
                <a:solidFill>
                  <a:schemeClr val="accent6"/>
                </a:solidFill>
              </a:rPr>
              <a:t>Des maux de tête intenses ou fréquents</a:t>
            </a:r>
            <a:endParaRPr lang="en-US" sz="600" dirty="0">
              <a:solidFill>
                <a:schemeClr val="accent6"/>
              </a:solidFill>
            </a:endParaRPr>
          </a:p>
          <a:p>
            <a:pPr lvl="1" rtl="0">
              <a:buClr>
                <a:schemeClr val="accent2"/>
              </a:buClr>
              <a:buSzPct val="120000"/>
              <a:buFont typeface="Wingdings" pitchFamily="2" charset="2"/>
              <a:buChar char="§"/>
            </a:pPr>
            <a:r>
              <a:rPr lang="fr-CA" sz="2600" dirty="0">
                <a:solidFill>
                  <a:schemeClr val="accent6"/>
                </a:solidFill>
              </a:rPr>
              <a:t>Des vomissements répétés </a:t>
            </a:r>
            <a:endParaRPr lang="en-US" sz="600" dirty="0">
              <a:solidFill>
                <a:schemeClr val="accent6"/>
              </a:solidFill>
            </a:endParaRPr>
          </a:p>
          <a:p>
            <a:pPr lvl="1" rtl="0">
              <a:buClr>
                <a:schemeClr val="accent2"/>
              </a:buClr>
              <a:buSzPct val="120000"/>
              <a:buFont typeface="Wingdings" pitchFamily="2" charset="2"/>
              <a:buChar char="§"/>
            </a:pPr>
            <a:r>
              <a:rPr lang="fr-CA" sz="2600" dirty="0">
                <a:solidFill>
                  <a:schemeClr val="accent6"/>
                </a:solidFill>
              </a:rPr>
              <a:t>Une somnolence extrême </a:t>
            </a:r>
            <a:endParaRPr lang="en-US" sz="600" dirty="0">
              <a:solidFill>
                <a:schemeClr val="accent6"/>
              </a:solidFill>
            </a:endParaRPr>
          </a:p>
          <a:p>
            <a:pPr lvl="1" rtl="0">
              <a:buClr>
                <a:schemeClr val="accent2"/>
              </a:buClr>
              <a:buSzPct val="120000"/>
              <a:buFont typeface="Wingdings" pitchFamily="2" charset="2"/>
              <a:buChar char="§"/>
            </a:pPr>
            <a:r>
              <a:rPr lang="fr-CA" sz="2600" dirty="0">
                <a:solidFill>
                  <a:schemeClr val="accent6"/>
                </a:solidFill>
              </a:rPr>
              <a:t>De l’irritabilité </a:t>
            </a:r>
            <a:endParaRPr lang="en-US" sz="600" dirty="0">
              <a:solidFill>
                <a:schemeClr val="accent6"/>
              </a:solidFill>
            </a:endParaRPr>
          </a:p>
          <a:p>
            <a:pPr lvl="1" rtl="0">
              <a:buClr>
                <a:schemeClr val="accent2"/>
              </a:buClr>
              <a:buSzPct val="120000"/>
              <a:buFont typeface="Wingdings" pitchFamily="2" charset="2"/>
              <a:buChar char="§"/>
            </a:pPr>
            <a:r>
              <a:rPr lang="fr-CA" sz="2600" dirty="0">
                <a:solidFill>
                  <a:schemeClr val="accent6"/>
                </a:solidFill>
              </a:rPr>
              <a:t>De la confusion </a:t>
            </a:r>
            <a:endParaRPr lang="en-US" sz="600" dirty="0">
              <a:solidFill>
                <a:schemeClr val="accent6"/>
              </a:solidFill>
            </a:endParaRPr>
          </a:p>
          <a:p>
            <a:pPr lvl="1" rtl="0">
              <a:buClr>
                <a:schemeClr val="accent2"/>
              </a:buClr>
              <a:buSzPct val="120000"/>
              <a:buFont typeface="Wingdings" pitchFamily="2" charset="2"/>
              <a:buChar char="§"/>
            </a:pPr>
            <a:r>
              <a:rPr lang="fr-CA" sz="2600" dirty="0">
                <a:solidFill>
                  <a:schemeClr val="accent6"/>
                </a:solidFill>
              </a:rPr>
              <a:t>Une tuméfaction ou une rougeur le long                      du	trajet </a:t>
            </a:r>
            <a:r>
              <a:rPr lang="fr-CA" sz="2600" dirty="0"/>
              <a:t>du shunt </a:t>
            </a:r>
          </a:p>
          <a:p>
            <a:pPr lvl="1" rtl="0"/>
            <a:endParaRPr lang="en-US" b="1" dirty="0"/>
          </a:p>
          <a:p>
            <a:pPr marL="0" indent="0" rtl="0">
              <a:buNone/>
            </a:pPr>
            <a:endParaRPr lang="en-US" dirty="0"/>
          </a:p>
        </p:txBody>
      </p:sp>
      <p:sp>
        <p:nvSpPr>
          <p:cNvPr id="9" name="Title 1"/>
          <p:cNvSpPr txBox="1">
            <a:spLocks/>
          </p:cNvSpPr>
          <p:nvPr/>
        </p:nvSpPr>
        <p:spPr>
          <a:xfrm>
            <a:off x="285750" y="587330"/>
            <a:ext cx="8572500" cy="424722"/>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sz="2400" dirty="0">
                <a:solidFill>
                  <a:schemeClr val="tx2">
                    <a:lumMod val="75000"/>
                  </a:schemeClr>
                </a:solidFill>
              </a:rPr>
              <a:t>Précautions en cas de tumeur cérébrale et de shunt</a:t>
            </a:r>
            <a:endParaRPr lang="en-US" sz="2400" dirty="0">
              <a:solidFill>
                <a:schemeClr val="tx2">
                  <a:lumMod val="75000"/>
                </a:schemeClr>
              </a:solidFill>
            </a:endParaRPr>
          </a:p>
        </p:txBody>
      </p:sp>
      <p:sp>
        <p:nvSpPr>
          <p:cNvPr id="5" name="TextBox 4">
            <a:hlinkClick r:id="rId3" action="ppaction://hlinksldjump"/>
          </p:cNvPr>
          <p:cNvSpPr txBox="1"/>
          <p:nvPr/>
        </p:nvSpPr>
        <p:spPr>
          <a:xfrm>
            <a:off x="7199710" y="31237"/>
            <a:ext cx="192524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pic>
        <p:nvPicPr>
          <p:cNvPr id="6" name="Picture 5" descr="FX13_phone1.png"/>
          <p:cNvPicPr>
            <a:picLocks noChangeAspect="1"/>
          </p:cNvPicPr>
          <p:nvPr/>
        </p:nvPicPr>
        <p:blipFill>
          <a:blip r:embed="rId4" cstate="print"/>
          <a:stretch>
            <a:fillRect/>
          </a:stretch>
        </p:blipFill>
        <p:spPr>
          <a:xfrm rot="20967758">
            <a:off x="7339519" y="3567114"/>
            <a:ext cx="1091850" cy="2053130"/>
          </a:xfrm>
          <a:prstGeom prst="rect">
            <a:avLst/>
          </a:prstGeom>
        </p:spPr>
      </p:pic>
      <p:sp>
        <p:nvSpPr>
          <p:cNvPr id="8" name="TextBox 7"/>
          <p:cNvSpPr txBox="1"/>
          <p:nvPr/>
        </p:nvSpPr>
        <p:spPr>
          <a:xfrm rot="20967758">
            <a:off x="7282648" y="4091617"/>
            <a:ext cx="1177998" cy="830997"/>
          </a:xfrm>
          <a:prstGeom prst="rect">
            <a:avLst/>
          </a:prstGeom>
          <a:noFill/>
        </p:spPr>
        <p:txBody>
          <a:bodyPr wrap="square" rtlCol="0">
            <a:spAutoFit/>
          </a:bodyPr>
          <a:lstStyle/>
          <a:p>
            <a:pPr algn="ctr" rtl="0"/>
            <a:r>
              <a:rPr lang="fr-CA" sz="1600" b="1" i="1" dirty="0">
                <a:solidFill>
                  <a:srgbClr val="FF0000"/>
                </a:solidFill>
              </a:rPr>
              <a:t>Appelez </a:t>
            </a:r>
          </a:p>
          <a:p>
            <a:pPr algn="ctr" rtl="0"/>
            <a:r>
              <a:rPr lang="fr-CA" sz="1600" b="1" i="1" dirty="0">
                <a:solidFill>
                  <a:srgbClr val="FF0000"/>
                </a:solidFill>
              </a:rPr>
              <a:t>sans attendre!</a:t>
            </a:r>
            <a:endParaRPr lang="en-US" sz="1600" b="1" i="1" dirty="0">
              <a:solidFill>
                <a:srgbClr val="FF0000"/>
              </a:solidFill>
            </a:endParaRPr>
          </a:p>
        </p:txBody>
      </p:sp>
      <p:sp>
        <p:nvSpPr>
          <p:cNvPr id="10" name="TextBox 9">
            <a:hlinkClick r:id="rId5" action="ppaction://hlinksldjump"/>
          </p:cNvPr>
          <p:cNvSpPr txBox="1"/>
          <p:nvPr/>
        </p:nvSpPr>
        <p:spPr>
          <a:xfrm>
            <a:off x="7218760" y="312163"/>
            <a:ext cx="192524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Fin</a:t>
            </a:r>
            <a:endParaRPr lang="en-US" sz="1400" b="1" dirty="0">
              <a:solidFill>
                <a:schemeClr val="accent5"/>
              </a:solidFill>
            </a:endParaRPr>
          </a:p>
        </p:txBody>
      </p:sp>
      <p:sp>
        <p:nvSpPr>
          <p:cNvPr id="2" name="Rectangle 1"/>
          <p:cNvSpPr/>
          <p:nvPr/>
        </p:nvSpPr>
        <p:spPr>
          <a:xfrm>
            <a:off x="464932" y="1108232"/>
            <a:ext cx="8393318" cy="769441"/>
          </a:xfrm>
          <a:prstGeom prst="rect">
            <a:avLst/>
          </a:prstGeom>
        </p:spPr>
        <p:txBody>
          <a:bodyPr wrap="square" rtlCol="0">
            <a:spAutoFit/>
          </a:bodyPr>
          <a:lstStyle/>
          <a:p>
            <a:pPr rtl="0">
              <a:buSzPct val="120000"/>
              <a:buNone/>
            </a:pPr>
            <a:r>
              <a:rPr lang="fr-CA" sz="2400" b="1" dirty="0"/>
              <a:t>Appelez immédiatement le </a:t>
            </a:r>
            <a:r>
              <a:rPr lang="fr-CA" sz="2400" b="1" dirty="0">
                <a:solidFill>
                  <a:srgbClr val="FF0000"/>
                </a:solidFill>
                <a:effectLst>
                  <a:outerShdw blurRad="38100" dist="38100" dir="2700000" algn="tl">
                    <a:srgbClr val="000000">
                      <a:alpha val="43137"/>
                    </a:srgbClr>
                  </a:outerShdw>
                </a:effectLst>
              </a:rPr>
              <a:t>911</a:t>
            </a:r>
            <a:r>
              <a:rPr lang="fr-CA" sz="2400" b="1" dirty="0">
                <a:effectLst>
                  <a:outerShdw blurRad="38100" dist="38100" dir="2700000" algn="tl">
                    <a:srgbClr val="000000">
                      <a:alpha val="43137"/>
                    </a:srgbClr>
                  </a:outerShdw>
                </a:effectLst>
              </a:rPr>
              <a:t> </a:t>
            </a:r>
            <a:r>
              <a:rPr lang="fr-CA" sz="2400" b="1" dirty="0"/>
              <a:t>si votre enfant :</a:t>
            </a:r>
            <a:endParaRPr lang="en-US" sz="2400" b="1" dirty="0"/>
          </a:p>
          <a:p>
            <a:pPr lvl="1" rtl="0">
              <a:buClr>
                <a:schemeClr val="accent2"/>
              </a:buClr>
              <a:buSzPct val="120000"/>
              <a:buFont typeface="Wingdings" pitchFamily="2" charset="2"/>
              <a:buChar char="§"/>
            </a:pPr>
            <a:r>
              <a:rPr lang="fr-CA" sz="2000" spc="-40" dirty="0">
                <a:solidFill>
                  <a:schemeClr val="accent6"/>
                </a:solidFill>
              </a:rPr>
              <a:t>A des convulsions </a:t>
            </a:r>
            <a:r>
              <a:rPr lang="fr-CA" i="1" spc="-40" dirty="0">
                <a:solidFill>
                  <a:schemeClr val="accent6"/>
                </a:solidFill>
              </a:rPr>
              <a:t>(et si l’on ne vous a PAS enseigné quoi faire à la maison)</a:t>
            </a:r>
            <a:endParaRPr lang="fr-CA" sz="2000" i="1" spc="-40" dirty="0">
              <a:solidFill>
                <a:schemeClr val="accent6"/>
              </a:solidFill>
            </a:endParaRPr>
          </a:p>
        </p:txBody>
      </p:sp>
      <p:sp>
        <p:nvSpPr>
          <p:cNvPr id="11" name="Rectangle 10"/>
          <p:cNvSpPr/>
          <p:nvPr/>
        </p:nvSpPr>
        <p:spPr>
          <a:xfrm>
            <a:off x="-19050" y="2196052"/>
            <a:ext cx="914400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Tree>
    <p:extLst>
      <p:ext uri="{BB962C8B-B14F-4D97-AF65-F5344CB8AC3E}">
        <p14:creationId xmlns:p14="http://schemas.microsoft.com/office/powerpoint/2010/main" val="2843338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119187" y="2636756"/>
            <a:ext cx="6905625" cy="664797"/>
          </a:xfrm>
        </p:spPr>
        <p:txBody>
          <a:bodyPr rtlCol="0"/>
          <a:lstStyle/>
          <a:p>
            <a:pPr marL="0" indent="0" algn="ctr">
              <a:buNone/>
            </a:pPr>
            <a:r>
              <a:rPr lang="fr-CA" sz="4800" dirty="0"/>
              <a:t>Soins des plaies</a:t>
            </a:r>
          </a:p>
        </p:txBody>
      </p:sp>
      <p:sp>
        <p:nvSpPr>
          <p:cNvPr id="4" name="TextBox 3">
            <a:hlinkClick r:id="rId3" action="ppaction://hlinksldjump"/>
          </p:cNvPr>
          <p:cNvSpPr txBox="1"/>
          <p:nvPr/>
        </p:nvSpPr>
        <p:spPr>
          <a:xfrm>
            <a:off x="7230979" y="-15809"/>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270703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9556" y="1508555"/>
            <a:ext cx="4112444" cy="3561954"/>
          </a:xfrm>
        </p:spPr>
        <p:txBody>
          <a:bodyPr rtlCol="0">
            <a:normAutofit fontScale="85000" lnSpcReduction="10000"/>
          </a:bodyPr>
          <a:lstStyle/>
          <a:p>
            <a:pPr rtl="0">
              <a:buSzPct val="115000"/>
            </a:pPr>
            <a:r>
              <a:rPr lang="fr-CA" dirty="0"/>
              <a:t>Votre infirmière peut vous montrer comment soigner </a:t>
            </a:r>
            <a:r>
              <a:rPr lang="fr-CA" dirty="0">
                <a:solidFill>
                  <a:schemeClr val="accent4"/>
                </a:solidFill>
              </a:rPr>
              <a:t>la plaie et changer            le pansement </a:t>
            </a:r>
            <a:r>
              <a:rPr lang="fr-CA" dirty="0"/>
              <a:t>au besoin.</a:t>
            </a:r>
          </a:p>
          <a:p>
            <a:pPr rtl="0">
              <a:buSzPct val="115000"/>
              <a:buNone/>
            </a:pPr>
            <a:endParaRPr lang="en-US" sz="1400" dirty="0"/>
          </a:p>
          <a:p>
            <a:pPr rtl="0">
              <a:buSzPct val="115000"/>
            </a:pPr>
            <a:r>
              <a:rPr lang="fr-CA" dirty="0"/>
              <a:t>Maintenez la zone propre et sèche.</a:t>
            </a:r>
          </a:p>
          <a:p>
            <a:pPr rtl="0">
              <a:buSzPct val="115000"/>
            </a:pPr>
            <a:endParaRPr lang="en-US" sz="1400" dirty="0"/>
          </a:p>
          <a:p>
            <a:pPr rtl="0">
              <a:buSzPct val="115000"/>
            </a:pPr>
            <a:r>
              <a:rPr lang="fr-CA" dirty="0"/>
              <a:t>Protégez la plaie jusqu’à sa cicatrisation complète.</a:t>
            </a:r>
            <a:endParaRPr lang="en-US" dirty="0"/>
          </a:p>
        </p:txBody>
      </p:sp>
      <p:sp>
        <p:nvSpPr>
          <p:cNvPr id="10"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fr-CA" dirty="0">
                <a:solidFill>
                  <a:schemeClr val="tx2">
                    <a:lumMod val="75000"/>
                  </a:schemeClr>
                </a:solidFill>
              </a:rPr>
              <a:t>Soins des plaies</a:t>
            </a:r>
            <a:endParaRPr lang="en-US" dirty="0">
              <a:solidFill>
                <a:schemeClr val="tx2">
                  <a:lumMod val="75000"/>
                </a:schemeClr>
              </a:solidFill>
            </a:endParaRPr>
          </a:p>
        </p:txBody>
      </p:sp>
      <p:sp>
        <p:nvSpPr>
          <p:cNvPr id="6" name="TextBox 5">
            <a:hlinkClick r:id="rId3" action="ppaction://hlinksldjump"/>
          </p:cNvPr>
          <p:cNvSpPr txBox="1"/>
          <p:nvPr/>
        </p:nvSpPr>
        <p:spPr>
          <a:xfrm>
            <a:off x="7315200" y="11159"/>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7" name="TextBox 6">
            <a:hlinkClick r:id="rId4" action="ppaction://hlinksldjump"/>
          </p:cNvPr>
          <p:cNvSpPr txBox="1"/>
          <p:nvPr/>
        </p:nvSpPr>
        <p:spPr>
          <a:xfrm>
            <a:off x="7315200" y="375227"/>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Fin</a:t>
            </a:r>
            <a:endParaRPr lang="en-US" sz="1400" b="1" dirty="0">
              <a:solidFill>
                <a:schemeClr val="accent5"/>
              </a:solidFill>
            </a:endParaRPr>
          </a:p>
        </p:txBody>
      </p:sp>
      <p:pic>
        <p:nvPicPr>
          <p:cNvPr id="2" name="Picture 1"/>
          <p:cNvPicPr>
            <a:picLocks noChangeAspect="1"/>
          </p:cNvPicPr>
          <p:nvPr/>
        </p:nvPicPr>
        <p:blipFill>
          <a:blip r:embed="rId5"/>
          <a:stretch>
            <a:fillRect/>
          </a:stretch>
        </p:blipFill>
        <p:spPr>
          <a:xfrm>
            <a:off x="5048073" y="1682344"/>
            <a:ext cx="3475021" cy="3493311"/>
          </a:xfrm>
          <a:prstGeom prst="rect">
            <a:avLst/>
          </a:prstGeom>
        </p:spPr>
      </p:pic>
    </p:spTree>
    <p:extLst>
      <p:ext uri="{BB962C8B-B14F-4D97-AF65-F5344CB8AC3E}">
        <p14:creationId xmlns:p14="http://schemas.microsoft.com/office/powerpoint/2010/main" val="1959567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119187" y="2636756"/>
            <a:ext cx="6905625" cy="664797"/>
          </a:xfrm>
        </p:spPr>
        <p:txBody>
          <a:bodyPr rtlCol="0"/>
          <a:lstStyle/>
          <a:p>
            <a:pPr marL="0" indent="0" algn="ctr">
              <a:buNone/>
            </a:pPr>
            <a:r>
              <a:rPr lang="fr-CA" sz="4800"/>
              <a:t>Récapitulation</a:t>
            </a:r>
            <a:endParaRPr lang="fr-CA" sz="4800" dirty="0"/>
          </a:p>
        </p:txBody>
      </p:sp>
      <p:sp>
        <p:nvSpPr>
          <p:cNvPr id="4" name="TextBox 3">
            <a:hlinkClick r:id="rId3" action="ppaction://hlinksldjump"/>
          </p:cNvPr>
          <p:cNvSpPr txBox="1"/>
          <p:nvPr/>
        </p:nvSpPr>
        <p:spPr>
          <a:xfrm>
            <a:off x="7230979" y="-15809"/>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699781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dirty="0">
                <a:solidFill>
                  <a:schemeClr val="tx2">
                    <a:lumMod val="75000"/>
                  </a:schemeClr>
                </a:solidFill>
              </a:rPr>
              <a:t>Récapitulation</a:t>
            </a:r>
            <a:endParaRPr lang="en-US" dirty="0">
              <a:solidFill>
                <a:schemeClr val="tx2">
                  <a:lumMod val="75000"/>
                </a:schemeClr>
              </a:solidFill>
            </a:endParaRPr>
          </a:p>
        </p:txBody>
      </p:sp>
      <p:sp>
        <p:nvSpPr>
          <p:cNvPr id="6" name="Content Placeholder 5"/>
          <p:cNvSpPr>
            <a:spLocks noGrp="1"/>
          </p:cNvSpPr>
          <p:nvPr>
            <p:ph idx="1"/>
          </p:nvPr>
        </p:nvSpPr>
        <p:spPr/>
        <p:txBody>
          <a:bodyPr rtlCol="0"/>
          <a:lstStyle/>
          <a:p>
            <a:pPr rtl="0"/>
            <a:r>
              <a:rPr lang="fr-CA"/>
              <a:t>Récapitulons les personnes à appeler :</a:t>
            </a:r>
          </a:p>
          <a:p>
            <a:pPr rtl="0"/>
            <a:endParaRPr lang="en-US" dirty="0"/>
          </a:p>
          <a:p>
            <a:pPr rtl="0"/>
            <a:endParaRPr lang="en-US" dirty="0"/>
          </a:p>
          <a:p>
            <a:pPr rtl="0"/>
            <a:endParaRPr lang="en-US" dirty="0"/>
          </a:p>
          <a:p>
            <a:pPr rtl="0"/>
            <a:endParaRPr lang="en-US" dirty="0"/>
          </a:p>
          <a:p>
            <a:pPr rtl="0"/>
            <a:endParaRPr lang="en-US" dirty="0"/>
          </a:p>
          <a:p>
            <a:pPr marL="0" indent="0" rtl="0">
              <a:buNone/>
            </a:pPr>
            <a:endParaRPr lang="en-US" dirty="0"/>
          </a:p>
        </p:txBody>
      </p:sp>
      <p:sp>
        <p:nvSpPr>
          <p:cNvPr id="4" name="Content Placeholder 5"/>
          <p:cNvSpPr txBox="1">
            <a:spLocks/>
          </p:cNvSpPr>
          <p:nvPr/>
        </p:nvSpPr>
        <p:spPr>
          <a:xfrm>
            <a:off x="542192" y="2113085"/>
            <a:ext cx="8021516" cy="3489433"/>
          </a:xfrm>
          <a:prstGeom prst="rect">
            <a:avLst/>
          </a:prstGeom>
          <a:solidFill>
            <a:schemeClr val="bg2"/>
          </a:solidFill>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n-US" dirty="0"/>
          </a:p>
          <a:p>
            <a:pPr rtl="0">
              <a:buFont typeface="Wingdings" panose="05000000000000000000" pitchFamily="2" charset="2"/>
              <a:buNone/>
            </a:pPr>
            <a:r>
              <a:rPr lang="fr-CA" sz="3200" b="1" dirty="0">
                <a:latin typeface="Calibri" pitchFamily="34" charset="0"/>
              </a:rPr>
              <a:t>En journée</a:t>
            </a:r>
            <a:r>
              <a:rPr lang="fr-CA" sz="3200" dirty="0">
                <a:latin typeface="Calibri" pitchFamily="34" charset="0"/>
              </a:rPr>
              <a:t> : __________________________________</a:t>
            </a:r>
          </a:p>
          <a:p>
            <a:pPr marL="0" indent="0" rtl="0">
              <a:buFont typeface="Wingdings" panose="05000000000000000000" pitchFamily="2" charset="2"/>
              <a:buNone/>
            </a:pPr>
            <a:endParaRPr lang="en-US" sz="3200" dirty="0">
              <a:latin typeface="Calibri" pitchFamily="34" charset="0"/>
            </a:endParaRPr>
          </a:p>
          <a:p>
            <a:pPr rtl="0">
              <a:buFont typeface="Wingdings" panose="05000000000000000000" pitchFamily="2" charset="2"/>
              <a:buNone/>
            </a:pPr>
            <a:r>
              <a:rPr lang="fr-CA" sz="3200" b="1" dirty="0">
                <a:latin typeface="Calibri" pitchFamily="34" charset="0"/>
              </a:rPr>
              <a:t>En dehors des heures ouvrables</a:t>
            </a:r>
            <a:r>
              <a:rPr lang="fr-CA" sz="3200" dirty="0">
                <a:latin typeface="Calibri" pitchFamily="34" charset="0"/>
              </a:rPr>
              <a:t> : _________________</a:t>
            </a:r>
          </a:p>
          <a:p>
            <a:pPr rtl="0"/>
            <a:endParaRPr lang="en-US" sz="3200" dirty="0">
              <a:latin typeface="Calibri" pitchFamily="34" charset="0"/>
            </a:endParaRPr>
          </a:p>
          <a:p>
            <a:pPr rtl="0">
              <a:buFont typeface="Wingdings" panose="05000000000000000000" pitchFamily="2" charset="2"/>
              <a:buNone/>
            </a:pPr>
            <a:r>
              <a:rPr lang="fr-CA" sz="3200" b="1" dirty="0">
                <a:latin typeface="Calibri" pitchFamily="34" charset="0"/>
              </a:rPr>
              <a:t>Autre</a:t>
            </a:r>
            <a:r>
              <a:rPr lang="fr-CA" sz="3200" dirty="0">
                <a:latin typeface="Calibri" pitchFamily="34" charset="0"/>
              </a:rPr>
              <a:t> : ______________________________________</a:t>
            </a:r>
            <a:endParaRPr lang="en-US" sz="3200" dirty="0">
              <a:latin typeface="Calibri" pitchFamily="34" charset="0"/>
            </a:endParaRPr>
          </a:p>
        </p:txBody>
      </p:sp>
    </p:spTree>
    <p:extLst>
      <p:ext uri="{BB962C8B-B14F-4D97-AF65-F5344CB8AC3E}">
        <p14:creationId xmlns:p14="http://schemas.microsoft.com/office/powerpoint/2010/main" val="591676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a:solidFill>
                  <a:schemeClr val="tx2">
                    <a:lumMod val="75000"/>
                  </a:schemeClr>
                </a:solidFill>
              </a:rPr>
              <a:t>Récapitulation</a:t>
            </a:r>
            <a:endParaRPr lang="en-US" dirty="0">
              <a:solidFill>
                <a:schemeClr val="tx2">
                  <a:lumMod val="75000"/>
                </a:schemeClr>
              </a:solidFill>
            </a:endParaRPr>
          </a:p>
        </p:txBody>
      </p:sp>
      <p:sp>
        <p:nvSpPr>
          <p:cNvPr id="6" name="Content Placeholder 5"/>
          <p:cNvSpPr>
            <a:spLocks noGrp="1"/>
          </p:cNvSpPr>
          <p:nvPr>
            <p:ph idx="1"/>
          </p:nvPr>
        </p:nvSpPr>
        <p:spPr/>
        <p:txBody>
          <a:bodyPr rtlCol="0"/>
          <a:lstStyle/>
          <a:p>
            <a:pPr rtl="0"/>
            <a:r>
              <a:rPr lang="fr-CA"/>
              <a:t>Récapitulons les points sur la fièvre :</a:t>
            </a:r>
          </a:p>
          <a:p>
            <a:pPr rtl="0"/>
            <a:endParaRPr lang="en-US" dirty="0"/>
          </a:p>
          <a:p>
            <a:pPr rtl="0"/>
            <a:endParaRPr lang="en-US" dirty="0"/>
          </a:p>
          <a:p>
            <a:pPr rtl="0"/>
            <a:endParaRPr lang="en-US" dirty="0"/>
          </a:p>
          <a:p>
            <a:pPr rtl="0"/>
            <a:endParaRPr lang="en-US" dirty="0"/>
          </a:p>
          <a:p>
            <a:pPr rtl="0"/>
            <a:endParaRPr lang="en-US" dirty="0"/>
          </a:p>
          <a:p>
            <a:pPr marL="0" indent="0" rtl="0">
              <a:buNone/>
            </a:pPr>
            <a:endParaRPr lang="en-US" dirty="0"/>
          </a:p>
        </p:txBody>
      </p:sp>
      <p:sp>
        <p:nvSpPr>
          <p:cNvPr id="8" name="TextBox 7"/>
          <p:cNvSpPr txBox="1"/>
          <p:nvPr/>
        </p:nvSpPr>
        <p:spPr>
          <a:xfrm>
            <a:off x="614311" y="1967208"/>
            <a:ext cx="7931812" cy="1661993"/>
          </a:xfrm>
          <a:prstGeom prst="rect">
            <a:avLst/>
          </a:prstGeom>
          <a:solidFill>
            <a:schemeClr val="bg2"/>
          </a:solidFill>
        </p:spPr>
        <p:txBody>
          <a:bodyPr wrap="square" rtlCol="0">
            <a:spAutoFit/>
          </a:bodyPr>
          <a:lstStyle/>
          <a:p>
            <a:pPr algn="ctr" rtl="0">
              <a:buClr>
                <a:schemeClr val="accent2"/>
              </a:buClr>
            </a:pPr>
            <a:endParaRPr lang="en-US" sz="2800" dirty="0">
              <a:solidFill>
                <a:schemeClr val="accent6"/>
              </a:solidFill>
              <a:latin typeface="Calibri" pitchFamily="34" charset="0"/>
            </a:endParaRPr>
          </a:p>
          <a:p>
            <a:pPr lvl="0" algn="ctr">
              <a:buClr>
                <a:srgbClr val="73AD56"/>
              </a:buClr>
            </a:pPr>
            <a:r>
              <a:rPr lang="fr-CA" sz="2800" b="1" i="1" dirty="0">
                <a:solidFill>
                  <a:schemeClr val="accent6"/>
                </a:solidFill>
                <a:latin typeface="Calibri" pitchFamily="34" charset="0"/>
              </a:rPr>
              <a:t>Insérez les consignes de votre hôpital </a:t>
            </a:r>
          </a:p>
          <a:p>
            <a:pPr lvl="0" algn="ctr">
              <a:buClr>
                <a:srgbClr val="73AD56"/>
              </a:buClr>
            </a:pPr>
            <a:r>
              <a:rPr lang="fr-CA" sz="2800" b="1" i="1" dirty="0">
                <a:solidFill>
                  <a:schemeClr val="accent6"/>
                </a:solidFill>
                <a:latin typeface="Calibri" pitchFamily="34" charset="0"/>
              </a:rPr>
              <a:t>en cas de fièvre</a:t>
            </a:r>
            <a:endParaRPr lang="en-US" sz="2800" dirty="0">
              <a:solidFill>
                <a:schemeClr val="accent6"/>
              </a:solidFill>
              <a:latin typeface="Calibri" pitchFamily="34" charset="0"/>
            </a:endParaRPr>
          </a:p>
          <a:p>
            <a:pPr algn="ctr" rtl="0">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50480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dirty="0">
                <a:solidFill>
                  <a:schemeClr val="tx2">
                    <a:lumMod val="75000"/>
                  </a:schemeClr>
                </a:solidFill>
              </a:rPr>
              <a:t>Questions</a:t>
            </a:r>
            <a:endParaRPr lang="en-US" dirty="0">
              <a:solidFill>
                <a:schemeClr val="tx2">
                  <a:lumMod val="75000"/>
                </a:schemeClr>
              </a:solidFill>
            </a:endParaRPr>
          </a:p>
        </p:txBody>
      </p:sp>
      <p:pic>
        <p:nvPicPr>
          <p:cNvPr id="3" name="Picture 2"/>
          <p:cNvPicPr>
            <a:picLocks noChangeAspect="1"/>
          </p:cNvPicPr>
          <p:nvPr/>
        </p:nvPicPr>
        <p:blipFill>
          <a:blip r:embed="rId3"/>
          <a:stretch>
            <a:fillRect/>
          </a:stretch>
        </p:blipFill>
        <p:spPr>
          <a:xfrm>
            <a:off x="1143769" y="666935"/>
            <a:ext cx="7011008" cy="4554107"/>
          </a:xfrm>
          <a:prstGeom prst="rect">
            <a:avLst/>
          </a:prstGeom>
        </p:spPr>
      </p:pic>
    </p:spTree>
    <p:extLst>
      <p:ext uri="{BB962C8B-B14F-4D97-AF65-F5344CB8AC3E}">
        <p14:creationId xmlns:p14="http://schemas.microsoft.com/office/powerpoint/2010/main" val="632601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342" y="1024049"/>
            <a:ext cx="8083047" cy="744593"/>
          </a:xfrm>
        </p:spPr>
        <p:txBody>
          <a:bodyPr rtlCol="0"/>
          <a:lstStyle/>
          <a:p>
            <a:pPr marL="0" indent="0" algn="ctr" rtl="0">
              <a:buNone/>
            </a:pPr>
            <a:r>
              <a:rPr lang="fr-CA" sz="4400" dirty="0">
                <a:latin typeface="Calibri" panose="020F0502020204030204" pitchFamily="34" charset="0"/>
              </a:rPr>
              <a:t>Nous sommes là pour vous aider!</a:t>
            </a:r>
            <a:endParaRPr lang="en-US" sz="4400" dirty="0">
              <a:latin typeface="Calibri" panose="020F0502020204030204" pitchFamily="34" charset="0"/>
            </a:endParaRPr>
          </a:p>
        </p:txBody>
      </p:sp>
      <p:sp>
        <p:nvSpPr>
          <p:cNvPr id="6" name="Text Placeholder 2"/>
          <p:cNvSpPr>
            <a:spLocks noGrp="1"/>
          </p:cNvSpPr>
          <p:nvPr>
            <p:ph type="body" sz="quarter" idx="11"/>
          </p:nvPr>
        </p:nvSpPr>
        <p:spPr>
          <a:xfrm>
            <a:off x="1115291" y="2289524"/>
            <a:ext cx="3445689" cy="1457835"/>
          </a:xfrm>
        </p:spPr>
        <p:txBody>
          <a:bodyPr rtlCol="0"/>
          <a:lstStyle/>
          <a:p>
            <a:pPr marL="0" indent="0" algn="ctr" rtl="0">
              <a:buNone/>
            </a:pPr>
            <a:r>
              <a:rPr lang="fr-CA" sz="2400" b="0" dirty="0">
                <a:latin typeface="Calibri" panose="020F0502020204030204" pitchFamily="34" charset="0"/>
              </a:rPr>
              <a:t>Pour plus d’informations, veuillez vous reporter au </a:t>
            </a:r>
          </a:p>
          <a:p>
            <a:pPr marL="0" indent="0" algn="ctr" rtl="0">
              <a:buNone/>
            </a:pPr>
            <a:r>
              <a:rPr lang="fr-CA" sz="2400" dirty="0">
                <a:solidFill>
                  <a:schemeClr val="accent4"/>
                </a:solidFill>
                <a:latin typeface="Calibri" panose="020F0502020204030204" pitchFamily="34" charset="0"/>
              </a:rPr>
              <a:t>Guide pour la famille     du COG</a:t>
            </a:r>
          </a:p>
        </p:txBody>
      </p:sp>
      <p:sp>
        <p:nvSpPr>
          <p:cNvPr id="4" name="Rectangle 3"/>
          <p:cNvSpPr/>
          <p:nvPr/>
        </p:nvSpPr>
        <p:spPr>
          <a:xfrm>
            <a:off x="447341" y="4033051"/>
            <a:ext cx="4781585" cy="646331"/>
          </a:xfrm>
          <a:prstGeom prst="rect">
            <a:avLst/>
          </a:prstGeom>
        </p:spPr>
        <p:txBody>
          <a:bodyPr wrap="square" rtlCol="0">
            <a:spAutoFit/>
          </a:bodyPr>
          <a:lstStyle/>
          <a:p>
            <a:pPr algn="ctr" rtl="0"/>
            <a:r>
              <a:rPr lang="fr-CA" b="1" dirty="0">
                <a:solidFill>
                  <a:srgbClr val="FFC000"/>
                </a:solidFill>
                <a:hlinkClick r:id="rId3"/>
              </a:rPr>
              <a:t>https://childrensoncologygroup.org/</a:t>
            </a:r>
          </a:p>
          <a:p>
            <a:pPr algn="ctr" rtl="0"/>
            <a:r>
              <a:rPr lang="fr-CA" b="1" dirty="0" err="1">
                <a:solidFill>
                  <a:srgbClr val="FFC000"/>
                </a:solidFill>
                <a:hlinkClick r:id="rId3"/>
              </a:rPr>
              <a:t>index.php</a:t>
            </a:r>
            <a:r>
              <a:rPr lang="fr-CA" b="1" dirty="0">
                <a:solidFill>
                  <a:srgbClr val="FFC000"/>
                </a:solidFill>
                <a:hlinkClick r:id="rId3"/>
              </a:rPr>
              <a:t>/</a:t>
            </a:r>
            <a:r>
              <a:rPr lang="fr-CA" b="1" dirty="0" err="1">
                <a:solidFill>
                  <a:srgbClr val="FFC000"/>
                </a:solidFill>
                <a:hlinkClick r:id="rId3"/>
              </a:rPr>
              <a:t>cog-family-handbook</a:t>
            </a:r>
            <a:r>
              <a:rPr lang="fr-CA" b="1" dirty="0">
                <a:solidFill>
                  <a:srgbClr val="FFC000"/>
                </a:solidFill>
                <a:latin typeface="Calibri" panose="020F0502020204030204" pitchFamily="34" charset="0"/>
              </a:rPr>
              <a:t> </a:t>
            </a:r>
            <a:endParaRPr lang="en-US" b="1" dirty="0">
              <a:solidFill>
                <a:srgbClr val="FFC000"/>
              </a:solidFill>
              <a:latin typeface="Calibri" panose="020F0502020204030204" pitchFamily="34" charset="0"/>
            </a:endParaRPr>
          </a:p>
        </p:txBody>
      </p:sp>
      <p:pic>
        <p:nvPicPr>
          <p:cNvPr id="8" name="Picture 7"/>
          <p:cNvPicPr>
            <a:picLocks noChangeAspect="1"/>
          </p:cNvPicPr>
          <p:nvPr/>
        </p:nvPicPr>
        <p:blipFill rotWithShape="1">
          <a:blip r:embed="rId4"/>
          <a:srcRect t="1127"/>
          <a:stretch/>
        </p:blipFill>
        <p:spPr>
          <a:xfrm>
            <a:off x="5471594" y="1884113"/>
            <a:ext cx="2627979" cy="3396225"/>
          </a:xfrm>
          <a:prstGeom prst="rect">
            <a:avLst/>
          </a:prstGeom>
        </p:spPr>
      </p:pic>
    </p:spTree>
    <p:extLst>
      <p:ext uri="{BB962C8B-B14F-4D97-AF65-F5344CB8AC3E}">
        <p14:creationId xmlns:p14="http://schemas.microsoft.com/office/powerpoint/2010/main" val="3522720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1223" y="552757"/>
            <a:ext cx="8029303" cy="4910062"/>
          </a:xfrm>
        </p:spPr>
        <p:txBody>
          <a:bodyPr rtlCol="0">
            <a:normAutofit fontScale="92500" lnSpcReduction="10000"/>
          </a:bodyPr>
          <a:lstStyle/>
          <a:p>
            <a:pPr marL="0" indent="0" rtl="0">
              <a:buNone/>
            </a:pPr>
            <a:r>
              <a:rPr lang="fr-CA" sz="2600" dirty="0">
                <a:latin typeface="Calibri" panose="020F0502020204030204" pitchFamily="34" charset="0"/>
              </a:rPr>
              <a:t>EXCLUSION DE RESPONSABILITÉ ET AVIS DE DROIT D’AUTEUR</a:t>
            </a:r>
          </a:p>
          <a:p>
            <a:pPr marL="0" indent="0" rtl="0">
              <a:lnSpc>
                <a:spcPct val="100000"/>
              </a:lnSpc>
              <a:buNone/>
            </a:pPr>
            <a:r>
              <a:rPr lang="fr-CA" sz="1800" b="0" dirty="0">
                <a:solidFill>
                  <a:schemeClr val="accent4"/>
                </a:solidFill>
                <a:latin typeface="Calibri" panose="020F0502020204030204" pitchFamily="34" charset="0"/>
              </a:rPr>
              <a:t>Les informations et le contenu de cet ensemble de diapositives </a:t>
            </a:r>
            <a:r>
              <a:rPr lang="fr-CA" sz="1800" i="1" dirty="0">
                <a:solidFill>
                  <a:schemeClr val="accent4"/>
                </a:solidFill>
                <a:latin typeface="Calibri" panose="020F0502020204030204" pitchFamily="34" charset="0"/>
              </a:rPr>
              <a:t>Dès le diagnostic du </a:t>
            </a:r>
            <a:r>
              <a:rPr lang="fr-CA" sz="1800" i="1" dirty="0" err="1">
                <a:solidFill>
                  <a:schemeClr val="accent4"/>
                </a:solidFill>
                <a:latin typeface="Calibri" panose="020F0502020204030204" pitchFamily="34" charset="0"/>
              </a:rPr>
              <a:t>Children’s</a:t>
            </a:r>
            <a:r>
              <a:rPr lang="fr-CA" sz="1800" i="1" dirty="0">
                <a:solidFill>
                  <a:schemeClr val="accent4"/>
                </a:solidFill>
                <a:latin typeface="Calibri" panose="020F0502020204030204" pitchFamily="34" charset="0"/>
              </a:rPr>
              <a:t> </a:t>
            </a:r>
            <a:r>
              <a:rPr lang="fr-CA" sz="1800" i="1" dirty="0" err="1">
                <a:solidFill>
                  <a:schemeClr val="accent4"/>
                </a:solidFill>
                <a:latin typeface="Calibri" panose="020F0502020204030204" pitchFamily="34" charset="0"/>
              </a:rPr>
              <a:t>Oncology</a:t>
            </a:r>
            <a:r>
              <a:rPr lang="fr-CA" sz="1800" i="1" dirty="0">
                <a:solidFill>
                  <a:schemeClr val="accent4"/>
                </a:solidFill>
                <a:latin typeface="Calibri" panose="020F0502020204030204" pitchFamily="34" charset="0"/>
              </a:rPr>
              <a:t> Group : Prendre soin de votre enfant à la maison</a:t>
            </a:r>
            <a:r>
              <a:rPr lang="fr-CA" sz="1800" b="0" dirty="0">
                <a:solidFill>
                  <a:schemeClr val="accent4"/>
                </a:solidFill>
                <a:latin typeface="Calibri" panose="020F0502020204030204" pitchFamily="34" charset="0"/>
              </a:rPr>
              <a:t> sont disponibles exclusivement à des fins d’information pour les enfants affectés par le cancer et leurs familles. Même si le </a:t>
            </a:r>
            <a:r>
              <a:rPr lang="fr-CA" sz="1800" b="0" dirty="0" err="1">
                <a:solidFill>
                  <a:schemeClr val="accent4"/>
                </a:solidFill>
                <a:latin typeface="Calibri" panose="020F0502020204030204" pitchFamily="34" charset="0"/>
              </a:rPr>
              <a:t>Children’s</a:t>
            </a:r>
            <a:r>
              <a:rPr lang="fr-CA" sz="1800" b="0" dirty="0">
                <a:solidFill>
                  <a:schemeClr val="accent4"/>
                </a:solidFill>
                <a:latin typeface="Calibri" panose="020F0502020204030204" pitchFamily="34" charset="0"/>
              </a:rPr>
              <a:t> </a:t>
            </a:r>
            <a:r>
              <a:rPr lang="fr-CA" sz="1800" b="0" dirty="0" err="1">
                <a:solidFill>
                  <a:schemeClr val="accent4"/>
                </a:solidFill>
                <a:latin typeface="Calibri" panose="020F0502020204030204" pitchFamily="34" charset="0"/>
              </a:rPr>
              <a:t>Oncology</a:t>
            </a:r>
            <a:r>
              <a:rPr lang="fr-CA" sz="1800" b="0" dirty="0">
                <a:solidFill>
                  <a:schemeClr val="accent4"/>
                </a:solidFill>
                <a:latin typeface="Calibri" panose="020F0502020204030204" pitchFamily="34" charset="0"/>
              </a:rPr>
              <a:t> Group aspire à fournir des informations exactes et à jour, ces informations peuvent être caduques ou incomplètes à certains égards. Veuillez ne pas fonder vos décisions sur ces informations et sollicitez les soins d’un professionnel de la santé si vous avez des questions au regard d’une maladie, d’un diagnostic ou d’un symptôme spécifique. Les informations et le contenu présentés ici n’ont pas pour but de remplacer un jugement clinique indépendant, un avis médical, un dépistage, des conseils de santé ou toute autre intervention effectuée par votre prestataire de soins (ou celui de votre enfant). Veuillez contacter le « 911 » ou vos services d’urgence s’il s’agit d’une urgence de santé</a:t>
            </a:r>
            <a:r>
              <a:rPr lang="es-ES" sz="1800" b="0" dirty="0">
                <a:solidFill>
                  <a:schemeClr val="accent4"/>
                </a:solidFill>
                <a:latin typeface="Calibri" panose="020F0502020204030204" pitchFamily="34" charset="0"/>
              </a:rPr>
              <a:t>La presente no afirma la seguridad, pertinencia ni eficacia de ningún examen, producto o procedimiento</a:t>
            </a:r>
            <a:r>
              <a:rPr lang="fr-CA" sz="1800" b="0" dirty="0">
                <a:solidFill>
                  <a:schemeClr val="accent4"/>
                </a:solidFill>
                <a:latin typeface="Calibri" panose="020F0502020204030204" pitchFamily="34" charset="0"/>
              </a:rPr>
              <a:t>.</a:t>
            </a:r>
          </a:p>
          <a:p>
            <a:pPr marL="0" indent="0" rtl="0">
              <a:buNone/>
            </a:pPr>
            <a:r>
              <a:rPr lang="fr-CA" sz="1600" b="0" dirty="0">
                <a:solidFill>
                  <a:schemeClr val="accent4"/>
                </a:solidFill>
                <a:latin typeface="Calibri" panose="020F0502020204030204" pitchFamily="34" charset="0"/>
              </a:rPr>
              <a:t>L’ensemble de diapositives </a:t>
            </a:r>
            <a:r>
              <a:rPr lang="fr-CA" sz="1600" i="1" dirty="0">
                <a:solidFill>
                  <a:schemeClr val="accent4"/>
                </a:solidFill>
                <a:latin typeface="Calibri" panose="020F0502020204030204" pitchFamily="34" charset="0"/>
              </a:rPr>
              <a:t>Dès le diagnostic du </a:t>
            </a:r>
            <a:r>
              <a:rPr lang="fr-CA" sz="1600" i="1" dirty="0" err="1">
                <a:solidFill>
                  <a:schemeClr val="accent4"/>
                </a:solidFill>
                <a:latin typeface="Calibri" panose="020F0502020204030204" pitchFamily="34" charset="0"/>
              </a:rPr>
              <a:t>Children’s</a:t>
            </a:r>
            <a:r>
              <a:rPr lang="fr-CA" sz="1600" i="1" dirty="0">
                <a:solidFill>
                  <a:schemeClr val="accent4"/>
                </a:solidFill>
                <a:latin typeface="Calibri" panose="020F0502020204030204" pitchFamily="34" charset="0"/>
              </a:rPr>
              <a:t> </a:t>
            </a:r>
            <a:r>
              <a:rPr lang="fr-CA" sz="1600" i="1" dirty="0">
                <a:latin typeface="Calibri" panose="020F0502020204030204" pitchFamily="34" charset="0"/>
              </a:rPr>
              <a:t>Oncology Group : Prendre soin de votre enfant à la maison</a:t>
            </a:r>
            <a:r>
              <a:rPr lang="fr-CA" sz="1600" b="0" dirty="0">
                <a:latin typeface="Calibri" panose="020F0502020204030204" pitchFamily="34" charset="0"/>
              </a:rPr>
              <a:t> appartient au </a:t>
            </a:r>
            <a:r>
              <a:rPr lang="fr-CA" sz="1600" b="0" dirty="0" err="1">
                <a:latin typeface="Calibri" panose="020F0502020204030204" pitchFamily="34" charset="0"/>
              </a:rPr>
              <a:t>Children’s</a:t>
            </a:r>
            <a:r>
              <a:rPr lang="fr-CA" sz="1600" b="0" dirty="0">
                <a:latin typeface="Calibri" panose="020F0502020204030204" pitchFamily="34" charset="0"/>
              </a:rPr>
              <a:t> Oncology Group (©2019-2024)</a:t>
            </a:r>
          </a:p>
        </p:txBody>
      </p:sp>
    </p:spTree>
    <p:extLst>
      <p:ext uri="{BB962C8B-B14F-4D97-AF65-F5344CB8AC3E}">
        <p14:creationId xmlns:p14="http://schemas.microsoft.com/office/powerpoint/2010/main" val="766992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8657" y="1336706"/>
            <a:ext cx="7924800" cy="4093428"/>
          </a:xfrm>
        </p:spPr>
        <p:txBody>
          <a:bodyPr rtlCol="0">
            <a:normAutofit fontScale="92500" lnSpcReduction="10000"/>
          </a:bodyPr>
          <a:lstStyle/>
          <a:p>
            <a:pPr marL="0" indent="0" algn="ctr" rtl="0">
              <a:buNone/>
            </a:pPr>
            <a:r>
              <a:rPr lang="fr-CA" sz="2600" dirty="0">
                <a:latin typeface="Calibri" panose="020F0502020204030204" pitchFamily="34" charset="0"/>
              </a:rPr>
              <a:t>Merci aux infirmières et aux infirmiers du COG </a:t>
            </a:r>
          </a:p>
          <a:p>
            <a:pPr marL="0" indent="0" algn="ctr" rtl="0">
              <a:buNone/>
            </a:pPr>
            <a:r>
              <a:rPr lang="fr-CA" sz="2600" dirty="0">
                <a:latin typeface="Calibri" panose="020F0502020204030204" pitchFamily="34" charset="0"/>
              </a:rPr>
              <a:t>qui ont contribué à la création de cet ensemble de diapositives :</a:t>
            </a:r>
          </a:p>
          <a:p>
            <a:pPr marL="0" indent="0" algn="ctr" rtl="0">
              <a:buNone/>
            </a:pPr>
            <a:endParaRPr lang="en-US" sz="1600" dirty="0">
              <a:latin typeface="Calibri" panose="020F0502020204030204" pitchFamily="34" charset="0"/>
            </a:endParaRPr>
          </a:p>
          <a:p>
            <a:pPr marL="0" indent="0" algn="ctr" rtl="0">
              <a:buNone/>
            </a:pPr>
            <a:endParaRPr lang="en-US" sz="1600" dirty="0">
              <a:latin typeface="Calibri" panose="020F0502020204030204" pitchFamily="34" charset="0"/>
            </a:endParaRPr>
          </a:p>
          <a:p>
            <a:pPr marL="0" indent="0" rtl="0">
              <a:buNone/>
            </a:pPr>
            <a:r>
              <a:rPr lang="fr-CA" sz="2600" dirty="0" err="1">
                <a:latin typeface="Calibri" panose="020F0502020204030204" pitchFamily="34" charset="0"/>
              </a:rPr>
              <a:t>Jeneane</a:t>
            </a:r>
            <a:r>
              <a:rPr lang="fr-CA" sz="2600" dirty="0">
                <a:latin typeface="Calibri" panose="020F0502020204030204" pitchFamily="34" charset="0"/>
              </a:rPr>
              <a:t> Sullivan,</a:t>
            </a:r>
            <a:r>
              <a:rPr lang="fr-CA" sz="2600" i="1" dirty="0">
                <a:latin typeface="Calibri" panose="020F0502020204030204" pitchFamily="34" charset="0"/>
              </a:rPr>
              <a:t> Éditrice</a:t>
            </a:r>
          </a:p>
          <a:p>
            <a:pPr rtl="0"/>
            <a:r>
              <a:rPr lang="fr-CA" sz="2600" dirty="0">
                <a:latin typeface="Calibri" panose="020F0502020204030204" pitchFamily="34" charset="0"/>
              </a:rPr>
              <a:t>Elizabeth Duffy, </a:t>
            </a:r>
            <a:r>
              <a:rPr lang="fr-CA" sz="2600" i="1" dirty="0">
                <a:latin typeface="Calibri" panose="020F0502020204030204" pitchFamily="34" charset="0"/>
              </a:rPr>
              <a:t>Contributrice</a:t>
            </a:r>
            <a:endParaRPr lang="en-US" sz="2600" i="1" dirty="0">
              <a:latin typeface="Calibri" panose="020F0502020204030204" pitchFamily="34" charset="0"/>
            </a:endParaRPr>
          </a:p>
          <a:p>
            <a:pPr rtl="0"/>
            <a:r>
              <a:rPr lang="fr-CA" sz="2600" dirty="0">
                <a:latin typeface="Calibri" panose="020F0502020204030204" pitchFamily="34" charset="0"/>
              </a:rPr>
              <a:t>Teresa </a:t>
            </a:r>
            <a:r>
              <a:rPr lang="fr-CA" sz="2600" dirty="0" err="1">
                <a:latin typeface="Calibri" panose="020F0502020204030204" pitchFamily="34" charset="0"/>
              </a:rPr>
              <a:t>Herriage</a:t>
            </a:r>
            <a:r>
              <a:rPr lang="fr-CA" sz="2600" dirty="0">
                <a:latin typeface="Calibri" panose="020F0502020204030204" pitchFamily="34" charset="0"/>
              </a:rPr>
              <a:t>, </a:t>
            </a:r>
            <a:r>
              <a:rPr lang="fr-CA" sz="2600" i="1" dirty="0">
                <a:latin typeface="Calibri" panose="020F0502020204030204" pitchFamily="34" charset="0"/>
              </a:rPr>
              <a:t>Contributrice</a:t>
            </a:r>
          </a:p>
          <a:p>
            <a:pPr rtl="0"/>
            <a:r>
              <a:rPr lang="fr-CA" sz="2600" dirty="0">
                <a:latin typeface="Calibri" panose="020F0502020204030204" pitchFamily="34" charset="0"/>
              </a:rPr>
              <a:t>Lori </a:t>
            </a:r>
            <a:r>
              <a:rPr lang="fr-CA" sz="2600" dirty="0" err="1">
                <a:latin typeface="Calibri" panose="020F0502020204030204" pitchFamily="34" charset="0"/>
              </a:rPr>
              <a:t>Ranney</a:t>
            </a:r>
            <a:r>
              <a:rPr lang="fr-CA" sz="2600" dirty="0">
                <a:latin typeface="Calibri" panose="020F0502020204030204" pitchFamily="34" charset="0"/>
              </a:rPr>
              <a:t>, </a:t>
            </a:r>
            <a:r>
              <a:rPr lang="fr-CA" sz="2600" i="1" dirty="0">
                <a:latin typeface="Calibri" panose="020F0502020204030204" pitchFamily="34" charset="0"/>
              </a:rPr>
              <a:t>Contributrice</a:t>
            </a:r>
          </a:p>
          <a:p>
            <a:r>
              <a:rPr lang="fr-CA" sz="2600" dirty="0">
                <a:latin typeface="Calibri" panose="020F0502020204030204" pitchFamily="34" charset="0"/>
              </a:rPr>
              <a:t>Nancy Tena, </a:t>
            </a:r>
            <a:r>
              <a:rPr lang="fr-CA" sz="2600" i="1" dirty="0">
                <a:latin typeface="Calibri" panose="020F0502020204030204" pitchFamily="34" charset="0"/>
              </a:rPr>
              <a:t>Contributrice</a:t>
            </a:r>
            <a:endParaRPr lang="en-US" sz="2800" i="1" dirty="0">
              <a:latin typeface="Calibri" panose="020F0502020204030204" pitchFamily="34" charset="0"/>
            </a:endParaRPr>
          </a:p>
          <a:p>
            <a:r>
              <a:rPr lang="en-US" sz="2600" dirty="0">
                <a:latin typeface="Calibri" panose="020F0502020204030204" pitchFamily="34" charset="0"/>
              </a:rPr>
              <a:t>Stephanie Gil, </a:t>
            </a:r>
            <a:r>
              <a:rPr lang="en-US" sz="2600" i="1" dirty="0" err="1">
                <a:latin typeface="Calibri" panose="020F0502020204030204" pitchFamily="34" charset="0"/>
              </a:rPr>
              <a:t>Contribuce</a:t>
            </a:r>
            <a:endParaRPr lang="en-US" sz="2600" i="1" dirty="0">
              <a:latin typeface="Calibri" panose="020F0502020204030204" pitchFamily="34" charset="0"/>
            </a:endParaRPr>
          </a:p>
          <a:p>
            <a:pPr rtl="0"/>
            <a:endParaRPr lang="en-US" sz="2600" i="1" dirty="0">
              <a:latin typeface="Calibri" panose="020F0502020204030204" pitchFamily="34" charset="0"/>
            </a:endParaRPr>
          </a:p>
          <a:p>
            <a:pPr rtl="0"/>
            <a:r>
              <a:rPr lang="fr-CA" sz="2600" dirty="0">
                <a:latin typeface="Calibri" panose="020F0502020204030204" pitchFamily="34" charset="0"/>
              </a:rPr>
              <a:t>Marie-Hélène </a:t>
            </a:r>
            <a:r>
              <a:rPr lang="fr-CA" sz="2600" dirty="0" err="1">
                <a:latin typeface="Calibri" panose="020F0502020204030204" pitchFamily="34" charset="0"/>
              </a:rPr>
              <a:t>Colpron</a:t>
            </a:r>
            <a:r>
              <a:rPr lang="fr-CA" sz="2600" dirty="0">
                <a:latin typeface="Calibri" panose="020F0502020204030204" pitchFamily="34" charset="0"/>
              </a:rPr>
              <a:t>, </a:t>
            </a:r>
            <a:r>
              <a:rPr lang="fr-CA" sz="2600" i="1" dirty="0">
                <a:latin typeface="Calibri" panose="020F0502020204030204" pitchFamily="34" charset="0"/>
              </a:rPr>
              <a:t>Correctrice - Traduction vers le français</a:t>
            </a:r>
          </a:p>
          <a:p>
            <a:pPr rtl="0"/>
            <a:r>
              <a:rPr lang="fr-CA" sz="2600" dirty="0" err="1">
                <a:latin typeface="Calibri" panose="020F0502020204030204" pitchFamily="34" charset="0"/>
              </a:rPr>
              <a:t>Lanipua</a:t>
            </a:r>
            <a:r>
              <a:rPr lang="fr-CA" sz="2600" dirty="0">
                <a:latin typeface="Calibri" panose="020F0502020204030204" pitchFamily="34" charset="0"/>
              </a:rPr>
              <a:t> Yeh-</a:t>
            </a:r>
            <a:r>
              <a:rPr lang="fr-CA" sz="2600" dirty="0" err="1">
                <a:latin typeface="Calibri" panose="020F0502020204030204" pitchFamily="34" charset="0"/>
              </a:rPr>
              <a:t>Nayre</a:t>
            </a:r>
            <a:r>
              <a:rPr lang="fr-CA" sz="2600" dirty="0">
                <a:latin typeface="Calibri" panose="020F0502020204030204" pitchFamily="34" charset="0"/>
              </a:rPr>
              <a:t>, </a:t>
            </a:r>
            <a:r>
              <a:rPr lang="fr-CA" sz="2600" i="1" dirty="0">
                <a:latin typeface="Calibri" panose="020F0502020204030204" pitchFamily="34" charset="0"/>
              </a:rPr>
              <a:t>Correctrice - Traduction vers l’espagnol</a:t>
            </a:r>
            <a:endParaRPr lang="en-US" sz="2600" dirty="0">
              <a:latin typeface="Calibri" panose="020F0502020204030204" pitchFamily="34" charset="0"/>
            </a:endParaRPr>
          </a:p>
        </p:txBody>
      </p:sp>
      <p:sp>
        <p:nvSpPr>
          <p:cNvPr id="2" name="Text Placeholder 1"/>
          <p:cNvSpPr>
            <a:spLocks noGrp="1"/>
          </p:cNvSpPr>
          <p:nvPr>
            <p:ph type="body" sz="quarter" idx="11"/>
          </p:nvPr>
        </p:nvSpPr>
        <p:spPr>
          <a:xfrm>
            <a:off x="568656" y="336238"/>
            <a:ext cx="7924800" cy="749141"/>
          </a:xfrm>
        </p:spPr>
        <p:txBody>
          <a:bodyPr rtlCol="0"/>
          <a:lstStyle/>
          <a:p>
            <a:pPr rtl="0"/>
            <a:r>
              <a:rPr lang="fr-CA" b="1"/>
              <a:t>Crédits</a:t>
            </a:r>
            <a:endParaRPr lang="en-US" b="1" dirty="0"/>
          </a:p>
        </p:txBody>
      </p:sp>
    </p:spTree>
    <p:extLst>
      <p:ext uri="{BB962C8B-B14F-4D97-AF65-F5344CB8AC3E}">
        <p14:creationId xmlns:p14="http://schemas.microsoft.com/office/powerpoint/2010/main" val="66799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4402182" y="2509033"/>
            <a:ext cx="4545875" cy="2412293"/>
          </a:xfrm>
          <a:prstGeom prst="rect">
            <a:avLst/>
          </a:prstGeom>
        </p:spPr>
      </p:pic>
      <p:sp>
        <p:nvSpPr>
          <p:cNvPr id="3" name="Content Placeholder 2"/>
          <p:cNvSpPr>
            <a:spLocks noGrp="1"/>
          </p:cNvSpPr>
          <p:nvPr>
            <p:ph sz="half" idx="1"/>
          </p:nvPr>
        </p:nvSpPr>
        <p:spPr>
          <a:xfrm>
            <a:off x="332509" y="2200378"/>
            <a:ext cx="4671291" cy="3857522"/>
          </a:xfrm>
        </p:spPr>
        <p:txBody>
          <a:bodyPr rtlCol="0">
            <a:normAutofit fontScale="85000" lnSpcReduction="20000"/>
          </a:bodyPr>
          <a:lstStyle/>
          <a:p>
            <a:pPr rtl="0">
              <a:buNone/>
            </a:pPr>
            <a:r>
              <a:rPr lang="fr-CA" dirty="0">
                <a:solidFill>
                  <a:schemeClr val="tx1"/>
                </a:solidFill>
                <a:cs typeface="Arial" pitchFamily="34" charset="0"/>
              </a:rPr>
              <a:t>Les</a:t>
            </a:r>
            <a:r>
              <a:rPr lang="fr-CA" sz="3200" b="1" dirty="0">
                <a:solidFill>
                  <a:schemeClr val="tx2">
                    <a:lumMod val="75000"/>
                  </a:schemeClr>
                </a:solidFill>
              </a:rPr>
              <a:t> leucémies</a:t>
            </a:r>
            <a:r>
              <a:rPr lang="fr-CA" dirty="0">
                <a:solidFill>
                  <a:schemeClr val="tx1"/>
                </a:solidFill>
                <a:cs typeface="Arial" pitchFamily="34" charset="0"/>
              </a:rPr>
              <a:t> sont              </a:t>
            </a:r>
            <a:r>
              <a:rPr lang="fr-CA" dirty="0">
                <a:solidFill>
                  <a:schemeClr val="accent4"/>
                </a:solidFill>
                <a:cs typeface="Arial" pitchFamily="34" charset="0"/>
              </a:rPr>
              <a:t>des</a:t>
            </a:r>
            <a:r>
              <a:rPr lang="fr-CA" dirty="0">
                <a:solidFill>
                  <a:schemeClr val="tx1"/>
                </a:solidFill>
                <a:cs typeface="Arial" pitchFamily="34" charset="0"/>
              </a:rPr>
              <a:t> cancers des cellules hématopoïétiques </a:t>
            </a:r>
            <a:endParaRPr lang="en-US" sz="3200" dirty="0">
              <a:solidFill>
                <a:schemeClr val="tx1"/>
              </a:solidFill>
              <a:cs typeface="Arial" pitchFamily="34" charset="0"/>
            </a:endParaRPr>
          </a:p>
          <a:p>
            <a:pPr rtl="0"/>
            <a:endParaRPr lang="en-US" sz="900" dirty="0"/>
          </a:p>
          <a:p>
            <a:pPr>
              <a:buNone/>
            </a:pPr>
            <a:r>
              <a:rPr lang="fr-CA" dirty="0">
                <a:solidFill>
                  <a:schemeClr val="tx1"/>
                </a:solidFill>
              </a:rPr>
              <a:t>Les </a:t>
            </a:r>
            <a:r>
              <a:rPr lang="fr-CA" sz="3200" b="1" dirty="0">
                <a:solidFill>
                  <a:schemeClr val="tx2">
                    <a:lumMod val="75000"/>
                  </a:schemeClr>
                </a:solidFill>
              </a:rPr>
              <a:t>lymphomes</a:t>
            </a:r>
            <a:r>
              <a:rPr lang="fr-CA" sz="3200" dirty="0">
                <a:solidFill>
                  <a:srgbClr val="00B0F0"/>
                </a:solidFill>
              </a:rPr>
              <a:t> </a:t>
            </a:r>
            <a:r>
              <a:rPr lang="fr-CA" dirty="0">
                <a:solidFill>
                  <a:schemeClr val="tx1"/>
                </a:solidFill>
              </a:rPr>
              <a:t>sont            </a:t>
            </a:r>
            <a:r>
              <a:rPr lang="fr-CA" dirty="0">
                <a:solidFill>
                  <a:schemeClr val="accent4"/>
                </a:solidFill>
              </a:rPr>
              <a:t>des</a:t>
            </a:r>
            <a:r>
              <a:rPr lang="fr-CA" dirty="0">
                <a:solidFill>
                  <a:schemeClr val="tx1"/>
                </a:solidFill>
              </a:rPr>
              <a:t> cancers du système immunitaire </a:t>
            </a:r>
            <a:endParaRPr lang="en-US" sz="3200" dirty="0">
              <a:solidFill>
                <a:schemeClr val="tx1"/>
              </a:solidFill>
            </a:endParaRPr>
          </a:p>
          <a:p>
            <a:pPr rtl="0"/>
            <a:endParaRPr lang="en-US" sz="900" dirty="0"/>
          </a:p>
          <a:p>
            <a:pPr rtl="0">
              <a:buNone/>
            </a:pPr>
            <a:r>
              <a:rPr lang="fr-CA" dirty="0">
                <a:solidFill>
                  <a:schemeClr val="tx1"/>
                </a:solidFill>
              </a:rPr>
              <a:t>Les </a:t>
            </a:r>
            <a:r>
              <a:rPr lang="fr-CA" sz="3200" b="1" dirty="0">
                <a:solidFill>
                  <a:schemeClr val="tx2">
                    <a:lumMod val="75000"/>
                  </a:schemeClr>
                </a:solidFill>
              </a:rPr>
              <a:t>tumeurs solides</a:t>
            </a:r>
            <a:r>
              <a:rPr lang="fr-CA" dirty="0">
                <a:solidFill>
                  <a:schemeClr val="tx1"/>
                </a:solidFill>
              </a:rPr>
              <a:t> sont    </a:t>
            </a:r>
            <a:r>
              <a:rPr lang="fr-CA" dirty="0">
                <a:solidFill>
                  <a:schemeClr val="accent4"/>
                </a:solidFill>
              </a:rPr>
              <a:t>les</a:t>
            </a:r>
            <a:r>
              <a:rPr lang="fr-CA" dirty="0">
                <a:solidFill>
                  <a:schemeClr val="tx1"/>
                </a:solidFill>
              </a:rPr>
              <a:t> cancers du cerveau,       </a:t>
            </a:r>
            <a:r>
              <a:rPr lang="fr-CA" dirty="0">
                <a:solidFill>
                  <a:schemeClr val="accent4"/>
                </a:solidFill>
              </a:rPr>
              <a:t>des</a:t>
            </a:r>
            <a:r>
              <a:rPr lang="fr-CA" dirty="0">
                <a:solidFill>
                  <a:schemeClr val="tx1"/>
                </a:solidFill>
              </a:rPr>
              <a:t> os, des muscles,           </a:t>
            </a:r>
            <a:r>
              <a:rPr lang="fr-CA" dirty="0">
                <a:solidFill>
                  <a:schemeClr val="accent4"/>
                </a:solidFill>
              </a:rPr>
              <a:t>des</a:t>
            </a:r>
            <a:r>
              <a:rPr lang="fr-CA" dirty="0">
                <a:solidFill>
                  <a:schemeClr val="tx1"/>
                </a:solidFill>
              </a:rPr>
              <a:t> organes ou d’autres tissus du corps </a:t>
            </a:r>
            <a:endParaRPr lang="en-US" dirty="0">
              <a:solidFill>
                <a:schemeClr val="tx1"/>
              </a:solidFill>
            </a:endParaRPr>
          </a:p>
          <a:p>
            <a:pPr rtl="0"/>
            <a:endParaRPr lang="en-US" dirty="0"/>
          </a:p>
        </p:txBody>
      </p:sp>
      <p:sp>
        <p:nvSpPr>
          <p:cNvPr id="2" name="Title 1"/>
          <p:cNvSpPr>
            <a:spLocks noGrp="1"/>
          </p:cNvSpPr>
          <p:nvPr>
            <p:ph type="title"/>
          </p:nvPr>
        </p:nvSpPr>
        <p:spPr/>
        <p:txBody>
          <a:bodyPr rtlCol="0"/>
          <a:lstStyle/>
          <a:p>
            <a:pPr rtl="0"/>
            <a:r>
              <a:rPr lang="fr-CA" dirty="0">
                <a:solidFill>
                  <a:schemeClr val="tx2">
                    <a:lumMod val="75000"/>
                  </a:schemeClr>
                </a:solidFill>
              </a:rPr>
              <a:t>Qu’est-ce que le cancer?</a:t>
            </a:r>
            <a:endParaRPr lang="en-US" dirty="0">
              <a:solidFill>
                <a:schemeClr val="tx2">
                  <a:lumMod val="75000"/>
                </a:schemeClr>
              </a:solidFill>
            </a:endParaRPr>
          </a:p>
        </p:txBody>
      </p:sp>
      <p:sp>
        <p:nvSpPr>
          <p:cNvPr id="6" name="Rectangle 5"/>
          <p:cNvSpPr/>
          <p:nvPr/>
        </p:nvSpPr>
        <p:spPr>
          <a:xfrm>
            <a:off x="228600" y="1267427"/>
            <a:ext cx="8496300" cy="954107"/>
          </a:xfrm>
          <a:prstGeom prst="rect">
            <a:avLst/>
          </a:prstGeom>
        </p:spPr>
        <p:txBody>
          <a:bodyPr wrap="square" rtlCol="0">
            <a:spAutoFit/>
          </a:bodyPr>
          <a:lstStyle/>
          <a:p>
            <a:pPr rtl="0">
              <a:buNone/>
            </a:pPr>
            <a:r>
              <a:rPr lang="fr-CA" sz="2800" dirty="0"/>
              <a:t>Le cancer chez les enfants peut appartenir               </a:t>
            </a:r>
            <a:r>
              <a:rPr lang="fr-CA" sz="2800" dirty="0">
                <a:solidFill>
                  <a:schemeClr val="accent4"/>
                </a:solidFill>
              </a:rPr>
              <a:t>à l’un </a:t>
            </a:r>
            <a:r>
              <a:rPr lang="fr-CA" sz="2800" dirty="0"/>
              <a:t>des trois groupes suivants :</a:t>
            </a:r>
          </a:p>
        </p:txBody>
      </p:sp>
      <p:sp>
        <p:nvSpPr>
          <p:cNvPr id="7" name="TextBox 6">
            <a:hlinkClick r:id="rId4" action="ppaction://hlinksldjump"/>
          </p:cNvPr>
          <p:cNvSpPr txBox="1"/>
          <p:nvPr/>
        </p:nvSpPr>
        <p:spPr>
          <a:xfrm>
            <a:off x="7264400" y="88"/>
            <a:ext cx="18796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094265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1552" y="1434070"/>
            <a:ext cx="7275975" cy="2339102"/>
          </a:xfrm>
        </p:spPr>
        <p:txBody>
          <a:bodyPr/>
          <a:lstStyle/>
          <a:p>
            <a:r>
              <a:rPr lang="fr-CA" sz="3200" dirty="0"/>
              <a:t>Images vectorielles</a:t>
            </a:r>
          </a:p>
          <a:p>
            <a:r>
              <a:rPr lang="fr-CA" sz="3200" dirty="0"/>
              <a:t>Propriété de Eric </a:t>
            </a:r>
            <a:r>
              <a:rPr lang="fr-CA" sz="3200" dirty="0" err="1"/>
              <a:t>Uchalik</a:t>
            </a:r>
            <a:endParaRPr lang="fr-CA" sz="3200" dirty="0"/>
          </a:p>
          <a:p>
            <a:r>
              <a:rPr lang="fr-CA" sz="3200" dirty="0"/>
              <a:t>Avec la permission de l’auteur</a:t>
            </a:r>
          </a:p>
          <a:p>
            <a:r>
              <a:rPr lang="fr-CA" sz="2800" dirty="0"/>
              <a:t>(diapositives </a:t>
            </a:r>
            <a:r>
              <a:rPr lang="en-US" sz="2800" dirty="0">
                <a:latin typeface="Calibri" panose="020F0502020204030204" pitchFamily="34" charset="0"/>
              </a:rPr>
              <a:t>6, 7, 11, 12, 33, 38, 41</a:t>
            </a:r>
            <a:r>
              <a:rPr lang="fr-CA" sz="2800" dirty="0"/>
              <a:t>)</a:t>
            </a:r>
          </a:p>
          <a:p>
            <a:endParaRPr lang="en-US" sz="2800" dirty="0"/>
          </a:p>
        </p:txBody>
      </p:sp>
      <p:sp>
        <p:nvSpPr>
          <p:cNvPr id="7" name="Text Placeholder 1"/>
          <p:cNvSpPr>
            <a:spLocks noGrp="1"/>
          </p:cNvSpPr>
          <p:nvPr>
            <p:ph type="body" sz="quarter" idx="11"/>
          </p:nvPr>
        </p:nvSpPr>
        <p:spPr>
          <a:xfrm>
            <a:off x="517140" y="467353"/>
            <a:ext cx="7924800" cy="749141"/>
          </a:xfrm>
        </p:spPr>
        <p:txBody>
          <a:bodyPr/>
          <a:lstStyle/>
          <a:p>
            <a:r>
              <a:rPr lang="fr-CA" b="1" dirty="0"/>
              <a:t>Crédits</a:t>
            </a:r>
          </a:p>
        </p:txBody>
      </p:sp>
      <p:cxnSp>
        <p:nvCxnSpPr>
          <p:cNvPr id="11" name="Straight Connector 10"/>
          <p:cNvCxnSpPr/>
          <p:nvPr/>
        </p:nvCxnSpPr>
        <p:spPr>
          <a:xfrm>
            <a:off x="517140" y="3477296"/>
            <a:ext cx="8085947"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
        <p:nvSpPr>
          <p:cNvPr id="12" name="Text Placeholder 4"/>
          <p:cNvSpPr txBox="1">
            <a:spLocks/>
          </p:cNvSpPr>
          <p:nvPr/>
        </p:nvSpPr>
        <p:spPr>
          <a:xfrm>
            <a:off x="833488" y="3510512"/>
            <a:ext cx="7275975" cy="2339102"/>
          </a:xfrm>
          <a:prstGeom prst="rect">
            <a:avLst/>
          </a:prstGeom>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3600" b="0" kern="1200">
                <a:solidFill>
                  <a:schemeClr val="accent5"/>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3200" dirty="0"/>
              <a:t>Illustrations médicales</a:t>
            </a:r>
          </a:p>
          <a:p>
            <a:r>
              <a:rPr lang="fr-CA" sz="3200" dirty="0"/>
              <a:t>©2011, Teresa Winslow, </a:t>
            </a:r>
            <a:r>
              <a:rPr lang="fr-CA" sz="3200" dirty="0" err="1"/>
              <a:t>LLC</a:t>
            </a:r>
            <a:endParaRPr lang="fr-CA" sz="3200" dirty="0"/>
          </a:p>
          <a:p>
            <a:r>
              <a:rPr lang="fr-CA" sz="3200" dirty="0"/>
              <a:t>Avec la permission de l’auteur</a:t>
            </a:r>
          </a:p>
          <a:p>
            <a:r>
              <a:rPr lang="fr-CA" sz="2800" dirty="0"/>
              <a:t>(diapositives </a:t>
            </a:r>
            <a:r>
              <a:rPr lang="en-US" sz="2800" dirty="0">
                <a:latin typeface="Calibri" panose="020F0502020204030204" pitchFamily="34" charset="0"/>
              </a:rPr>
              <a:t>8,9, 10</a:t>
            </a:r>
            <a:r>
              <a:rPr lang="fr-CA" sz="2800" dirty="0"/>
              <a:t>)</a:t>
            </a:r>
          </a:p>
          <a:p>
            <a:endParaRPr lang="en-US" sz="2800" dirty="0"/>
          </a:p>
        </p:txBody>
      </p:sp>
    </p:spTree>
    <p:extLst>
      <p:ext uri="{BB962C8B-B14F-4D97-AF65-F5344CB8AC3E}">
        <p14:creationId xmlns:p14="http://schemas.microsoft.com/office/powerpoint/2010/main" val="417393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CA">
                <a:solidFill>
                  <a:schemeClr val="tx2">
                    <a:lumMod val="75000"/>
                  </a:schemeClr>
                </a:solidFill>
              </a:rPr>
              <a:t>Merci!</a:t>
            </a:r>
            <a:endParaRPr lang="en-US" dirty="0">
              <a:solidFill>
                <a:srgbClr val="00B0F0"/>
              </a:solidFill>
            </a:endParaRPr>
          </a:p>
        </p:txBody>
      </p:sp>
      <p:sp>
        <p:nvSpPr>
          <p:cNvPr id="3" name="Content Placeholder 2"/>
          <p:cNvSpPr>
            <a:spLocks noGrp="1"/>
          </p:cNvSpPr>
          <p:nvPr>
            <p:ph idx="1"/>
          </p:nvPr>
        </p:nvSpPr>
        <p:spPr/>
        <p:txBody>
          <a:bodyPr rtlCol="0"/>
          <a:lstStyle/>
          <a:p>
            <a:pPr marL="0" indent="0" algn="ctr">
              <a:buNone/>
            </a:pPr>
            <a:r>
              <a:rPr lang="fr-CA" dirty="0">
                <a:solidFill>
                  <a:schemeClr val="accent4"/>
                </a:solidFill>
              </a:rPr>
              <a:t>Le financement des traductions vers le français et l’espagnol de cet ensemble de diapositives a été rendu possible grâce à la générosité de la Fondation </a:t>
            </a:r>
            <a:r>
              <a:rPr lang="fr-CA" b="1" dirty="0">
                <a:solidFill>
                  <a:schemeClr val="accent2"/>
                </a:solidFill>
              </a:rPr>
              <a:t>Andrew McDonough B+.</a:t>
            </a:r>
            <a:endParaRPr lang="en-US" b="1" dirty="0">
              <a:solidFill>
                <a:schemeClr val="accent2"/>
              </a:solidFill>
            </a:endParaRPr>
          </a:p>
          <a:p>
            <a:pPr rtl="0"/>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909220" y="3225674"/>
            <a:ext cx="3058859" cy="3058859"/>
          </a:xfrm>
          <a:prstGeom prst="rect">
            <a:avLst/>
          </a:prstGeom>
        </p:spPr>
      </p:pic>
    </p:spTree>
    <p:extLst>
      <p:ext uri="{BB962C8B-B14F-4D97-AF65-F5344CB8AC3E}">
        <p14:creationId xmlns:p14="http://schemas.microsoft.com/office/powerpoint/2010/main" val="344081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06002"/>
            <a:ext cx="9144000" cy="583597"/>
          </a:xfrm>
        </p:spPr>
        <p:txBody>
          <a:bodyPr rtlCol="0">
            <a:normAutofit/>
          </a:bodyPr>
          <a:lstStyle/>
          <a:p>
            <a:pPr indent="0" rtl="0">
              <a:buNone/>
            </a:pPr>
            <a:r>
              <a:rPr lang="fr-CA" sz="3200">
                <a:solidFill>
                  <a:schemeClr val="tx1"/>
                </a:solidFill>
              </a:rPr>
              <a:t>Chaque type de cancer se soigne différemment</a:t>
            </a:r>
            <a:r>
              <a:rPr lang="fr-CA">
                <a:solidFill>
                  <a:schemeClr val="tx1"/>
                </a:solidFill>
              </a:rPr>
              <a:t>. </a:t>
            </a:r>
            <a:endParaRPr lang="en-US" dirty="0">
              <a:solidFill>
                <a:schemeClr val="tx1"/>
              </a:solidFill>
            </a:endParaRPr>
          </a:p>
          <a:p>
            <a:pPr marL="0" indent="0" rtl="0">
              <a:buNone/>
            </a:pPr>
            <a:endParaRPr lang="en-US" dirty="0"/>
          </a:p>
        </p:txBody>
      </p:sp>
      <p:sp>
        <p:nvSpPr>
          <p:cNvPr id="7" name="TextBox 6"/>
          <p:cNvSpPr txBox="1"/>
          <p:nvPr/>
        </p:nvSpPr>
        <p:spPr>
          <a:xfrm>
            <a:off x="566928" y="5185266"/>
            <a:ext cx="2209800" cy="707886"/>
          </a:xfrm>
          <a:prstGeom prst="rect">
            <a:avLst/>
          </a:prstGeom>
          <a:noFill/>
        </p:spPr>
        <p:txBody>
          <a:bodyPr wrap="square" rtlCol="0">
            <a:spAutoFit/>
          </a:bodyPr>
          <a:lstStyle/>
          <a:p>
            <a:pPr algn="ctr" rtl="0"/>
            <a:r>
              <a:rPr lang="fr-CA" sz="2000" b="1">
                <a:latin typeface="Calibri" pitchFamily="34" charset="0"/>
              </a:rPr>
              <a:t>Chimiothérapie</a:t>
            </a:r>
            <a:endParaRPr lang="en-US" sz="2800" b="1" dirty="0">
              <a:latin typeface="Calibri" pitchFamily="34" charset="0"/>
            </a:endParaRPr>
          </a:p>
          <a:p>
            <a:pPr algn="ctr" rtl="0"/>
            <a:r>
              <a:rPr lang="fr-CA" sz="2000" b="1">
                <a:latin typeface="Calibri" pitchFamily="34" charset="0"/>
              </a:rPr>
              <a:t>Immunothérapie</a:t>
            </a:r>
            <a:endParaRPr lang="en-US" sz="2400" b="1" dirty="0">
              <a:latin typeface="Calibri" pitchFamily="34" charset="0"/>
            </a:endParaRPr>
          </a:p>
        </p:txBody>
      </p:sp>
      <p:sp>
        <p:nvSpPr>
          <p:cNvPr id="8" name="TextBox 7"/>
          <p:cNvSpPr txBox="1"/>
          <p:nvPr/>
        </p:nvSpPr>
        <p:spPr>
          <a:xfrm>
            <a:off x="3774948" y="5283641"/>
            <a:ext cx="1447800" cy="400110"/>
          </a:xfrm>
          <a:prstGeom prst="rect">
            <a:avLst/>
          </a:prstGeom>
          <a:noFill/>
        </p:spPr>
        <p:txBody>
          <a:bodyPr wrap="square" rtlCol="0">
            <a:spAutoFit/>
          </a:bodyPr>
          <a:lstStyle/>
          <a:p>
            <a:pPr algn="ctr" rtl="0"/>
            <a:r>
              <a:rPr lang="fr-CA" sz="2000" b="1">
                <a:latin typeface="Calibri" pitchFamily="34" charset="0"/>
              </a:rPr>
              <a:t> Chirurgie</a:t>
            </a:r>
            <a:endParaRPr lang="en-US" sz="2000" b="1" dirty="0">
              <a:latin typeface="Calibri" pitchFamily="34" charset="0"/>
            </a:endParaRPr>
          </a:p>
        </p:txBody>
      </p:sp>
      <p:sp>
        <p:nvSpPr>
          <p:cNvPr id="9" name="TextBox 8"/>
          <p:cNvSpPr txBox="1"/>
          <p:nvPr/>
        </p:nvSpPr>
        <p:spPr>
          <a:xfrm>
            <a:off x="6794500" y="5283641"/>
            <a:ext cx="1742948" cy="400110"/>
          </a:xfrm>
          <a:prstGeom prst="rect">
            <a:avLst/>
          </a:prstGeom>
          <a:noFill/>
        </p:spPr>
        <p:txBody>
          <a:bodyPr wrap="square" rtlCol="0">
            <a:spAutoFit/>
          </a:bodyPr>
          <a:lstStyle/>
          <a:p>
            <a:pPr algn="ctr" rtl="0"/>
            <a:r>
              <a:rPr lang="fr-CA" sz="2000" b="1" dirty="0">
                <a:latin typeface="Calibri" pitchFamily="34" charset="0"/>
              </a:rPr>
              <a:t>Radiothérapie</a:t>
            </a:r>
            <a:endParaRPr lang="en-US" b="1" dirty="0">
              <a:latin typeface="Calibri" pitchFamily="34" charset="0"/>
            </a:endParaRPr>
          </a:p>
        </p:txBody>
      </p:sp>
      <p:pic>
        <p:nvPicPr>
          <p:cNvPr id="10" name="Picture 9" descr="COG.chemo.png"/>
          <p:cNvPicPr>
            <a:picLocks noChangeAspect="1"/>
          </p:cNvPicPr>
          <p:nvPr/>
        </p:nvPicPr>
        <p:blipFill>
          <a:blip r:embed="rId3" cstate="print"/>
          <a:stretch>
            <a:fillRect/>
          </a:stretch>
        </p:blipFill>
        <p:spPr>
          <a:xfrm>
            <a:off x="490728" y="2942844"/>
            <a:ext cx="2362200" cy="2249356"/>
          </a:xfrm>
          <a:prstGeom prst="rect">
            <a:avLst/>
          </a:prstGeom>
        </p:spPr>
      </p:pic>
      <p:pic>
        <p:nvPicPr>
          <p:cNvPr id="11" name="Picture 10" descr="COG.surgery.png"/>
          <p:cNvPicPr>
            <a:picLocks noChangeAspect="1"/>
          </p:cNvPicPr>
          <p:nvPr/>
        </p:nvPicPr>
        <p:blipFill>
          <a:blip r:embed="rId4" cstate="print"/>
          <a:stretch>
            <a:fillRect/>
          </a:stretch>
        </p:blipFill>
        <p:spPr>
          <a:xfrm>
            <a:off x="3400808" y="3014015"/>
            <a:ext cx="2357626" cy="2171251"/>
          </a:xfrm>
          <a:prstGeom prst="rect">
            <a:avLst/>
          </a:prstGeom>
        </p:spPr>
      </p:pic>
      <p:pic>
        <p:nvPicPr>
          <p:cNvPr id="12" name="Picture 11" descr="COG.radiation.png"/>
          <p:cNvPicPr>
            <a:picLocks noChangeAspect="1"/>
          </p:cNvPicPr>
          <p:nvPr/>
        </p:nvPicPr>
        <p:blipFill>
          <a:blip r:embed="rId5" cstate="print"/>
          <a:stretch>
            <a:fillRect/>
          </a:stretch>
        </p:blipFill>
        <p:spPr>
          <a:xfrm flipH="1">
            <a:off x="6294120" y="3014015"/>
            <a:ext cx="2357627" cy="2271994"/>
          </a:xfrm>
          <a:prstGeom prst="rect">
            <a:avLst/>
          </a:prstGeom>
        </p:spPr>
      </p:pic>
      <p:sp>
        <p:nvSpPr>
          <p:cNvPr id="5" name="Title 4"/>
          <p:cNvSpPr>
            <a:spLocks noGrp="1"/>
          </p:cNvSpPr>
          <p:nvPr>
            <p:ph type="title"/>
          </p:nvPr>
        </p:nvSpPr>
        <p:spPr/>
        <p:txBody>
          <a:bodyPr rtlCol="0"/>
          <a:lstStyle/>
          <a:p>
            <a:pPr rtl="0"/>
            <a:r>
              <a:rPr lang="fr-CA">
                <a:solidFill>
                  <a:schemeClr val="tx2">
                    <a:lumMod val="75000"/>
                  </a:schemeClr>
                </a:solidFill>
              </a:rPr>
              <a:t>Comment traite-t-on le cancer?</a:t>
            </a:r>
            <a:endParaRPr lang="en-US" dirty="0">
              <a:solidFill>
                <a:schemeClr val="tx2">
                  <a:lumMod val="75000"/>
                </a:schemeClr>
              </a:solidFill>
            </a:endParaRPr>
          </a:p>
        </p:txBody>
      </p:sp>
      <p:sp>
        <p:nvSpPr>
          <p:cNvPr id="6" name="Rectangle 5"/>
          <p:cNvSpPr/>
          <p:nvPr/>
        </p:nvSpPr>
        <p:spPr>
          <a:xfrm>
            <a:off x="664672" y="1714952"/>
            <a:ext cx="7589520" cy="954107"/>
          </a:xfrm>
          <a:prstGeom prst="rect">
            <a:avLst/>
          </a:prstGeom>
        </p:spPr>
        <p:txBody>
          <a:bodyPr wrap="square" rtlCol="0">
            <a:spAutoFit/>
          </a:bodyPr>
          <a:lstStyle/>
          <a:p>
            <a:pPr indent="0" rtl="0">
              <a:buNone/>
            </a:pPr>
            <a:r>
              <a:rPr lang="fr-CA" sz="2800">
                <a:solidFill>
                  <a:schemeClr val="accent2"/>
                </a:solidFill>
              </a:rPr>
              <a:t>Le traitement de votre enfant peut consister en un ou plusieurs des traitements suivants :</a:t>
            </a:r>
          </a:p>
        </p:txBody>
      </p:sp>
      <p:sp>
        <p:nvSpPr>
          <p:cNvPr id="18" name="TextBox 17">
            <a:hlinkClick r:id="rId6" action="ppaction://hlinksldjump"/>
          </p:cNvPr>
          <p:cNvSpPr txBox="1"/>
          <p:nvPr/>
        </p:nvSpPr>
        <p:spPr>
          <a:xfrm>
            <a:off x="7167796" y="0"/>
            <a:ext cx="1976204"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13" name="TextBox 12">
            <a:hlinkClick r:id="rId7" action="ppaction://hlinksldjump"/>
          </p:cNvPr>
          <p:cNvSpPr txBox="1"/>
          <p:nvPr/>
        </p:nvSpPr>
        <p:spPr>
          <a:xfrm>
            <a:off x="4329684" y="6213076"/>
            <a:ext cx="89306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CCIP</a:t>
            </a:r>
            <a:endParaRPr lang="en-US" b="1" dirty="0">
              <a:solidFill>
                <a:schemeClr val="accent5"/>
              </a:solidFill>
            </a:endParaRPr>
          </a:p>
        </p:txBody>
      </p:sp>
      <p:sp>
        <p:nvSpPr>
          <p:cNvPr id="14" name="TextBox 13">
            <a:hlinkClick r:id="rId8" action="ppaction://hlinksldjump"/>
          </p:cNvPr>
          <p:cNvSpPr txBox="1"/>
          <p:nvPr/>
        </p:nvSpPr>
        <p:spPr>
          <a:xfrm>
            <a:off x="5372101" y="6214377"/>
            <a:ext cx="1632606"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CVC externe</a:t>
            </a:r>
            <a:endParaRPr lang="en-US" b="1" dirty="0">
              <a:solidFill>
                <a:schemeClr val="accent5"/>
              </a:solidFill>
            </a:endParaRPr>
          </a:p>
        </p:txBody>
      </p:sp>
      <p:sp>
        <p:nvSpPr>
          <p:cNvPr id="15" name="TextBox 14">
            <a:hlinkClick r:id="rId9" action="ppaction://hlinksldjump"/>
          </p:cNvPr>
          <p:cNvSpPr txBox="1"/>
          <p:nvPr/>
        </p:nvSpPr>
        <p:spPr>
          <a:xfrm>
            <a:off x="7167796" y="6214377"/>
            <a:ext cx="1369652"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Chambre</a:t>
            </a:r>
            <a:endParaRPr lang="en-US" b="1" dirty="0">
              <a:solidFill>
                <a:schemeClr val="accent5"/>
              </a:solidFill>
            </a:endParaRPr>
          </a:p>
        </p:txBody>
      </p:sp>
    </p:spTree>
    <p:extLst>
      <p:ext uri="{BB962C8B-B14F-4D97-AF65-F5344CB8AC3E}">
        <p14:creationId xmlns:p14="http://schemas.microsoft.com/office/powerpoint/2010/main" val="242221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a:solidFill>
                  <a:schemeClr val="tx2">
                    <a:lumMod val="75000"/>
                  </a:schemeClr>
                </a:solidFill>
              </a:rPr>
              <a:t>Cathéter veineux central (CVC) : CCIP</a:t>
            </a:r>
            <a:endParaRPr lang="en-US" dirty="0">
              <a:solidFill>
                <a:schemeClr val="tx2">
                  <a:lumMod val="75000"/>
                </a:schemeClr>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p:blipFill>
        <p:spPr>
          <a:xfrm>
            <a:off x="2209590" y="1262743"/>
            <a:ext cx="5317046" cy="4831080"/>
          </a:xfrm>
          <a:prstGeom prst="rect">
            <a:avLst/>
          </a:prstGeom>
        </p:spPr>
      </p:pic>
      <p:sp>
        <p:nvSpPr>
          <p:cNvPr id="4" name="TextBox 3">
            <a:hlinkClick r:id="rId4" action="ppaction://hlinksldjump"/>
          </p:cNvPr>
          <p:cNvSpPr txBox="1"/>
          <p:nvPr/>
        </p:nvSpPr>
        <p:spPr>
          <a:xfrm>
            <a:off x="7213600" y="0"/>
            <a:ext cx="19304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405872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fr-CA">
                <a:solidFill>
                  <a:schemeClr val="tx2">
                    <a:lumMod val="75000"/>
                  </a:schemeClr>
                </a:solidFill>
              </a:rPr>
              <a:t>Cathéter veineux central (CVC) : CVC</a:t>
            </a:r>
            <a:endParaRPr lang="en-US" dirty="0">
              <a:solidFill>
                <a:schemeClr val="tx2">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2235873" y="1173543"/>
            <a:ext cx="5355920" cy="4717403"/>
          </a:xfrm>
          <a:prstGeom prst="rect">
            <a:avLst/>
          </a:prstGeom>
        </p:spPr>
      </p:pic>
      <p:sp>
        <p:nvSpPr>
          <p:cNvPr id="6" name="TextBox 5">
            <a:hlinkClick r:id="rId4" action="ppaction://hlinksldjump"/>
          </p:cNvPr>
          <p:cNvSpPr txBox="1"/>
          <p:nvPr/>
        </p:nvSpPr>
        <p:spPr>
          <a:xfrm>
            <a:off x="7172325" y="0"/>
            <a:ext cx="19716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
        <p:nvSpPr>
          <p:cNvPr id="3" name="ZoneTexte 2"/>
          <p:cNvSpPr txBox="1"/>
          <p:nvPr/>
        </p:nvSpPr>
        <p:spPr>
          <a:xfrm>
            <a:off x="1602462" y="5917427"/>
            <a:ext cx="6998329" cy="369332"/>
          </a:xfrm>
          <a:prstGeom prst="rect">
            <a:avLst/>
          </a:prstGeom>
          <a:noFill/>
        </p:spPr>
        <p:txBody>
          <a:bodyPr wrap="square" rtlCol="0">
            <a:spAutoFit/>
          </a:bodyPr>
          <a:lstStyle/>
          <a:p>
            <a:r>
              <a:rPr lang="fr-CA" dirty="0">
                <a:solidFill>
                  <a:schemeClr val="accent4"/>
                </a:solidFill>
              </a:rPr>
              <a:t>Cathéter veineux central extériorisé-Poitrine</a:t>
            </a:r>
          </a:p>
        </p:txBody>
      </p:sp>
      <p:sp>
        <p:nvSpPr>
          <p:cNvPr id="4" name="ZoneTexte 3"/>
          <p:cNvSpPr txBox="1"/>
          <p:nvPr/>
        </p:nvSpPr>
        <p:spPr>
          <a:xfrm>
            <a:off x="2156058" y="2239582"/>
            <a:ext cx="1157844" cy="1200329"/>
          </a:xfrm>
          <a:prstGeom prst="rect">
            <a:avLst/>
          </a:prstGeom>
          <a:solidFill>
            <a:schemeClr val="accent5"/>
          </a:solidFill>
        </p:spPr>
        <p:txBody>
          <a:bodyPr wrap="square" rtlCol="0">
            <a:spAutoFit/>
          </a:bodyPr>
          <a:lstStyle/>
          <a:p>
            <a:r>
              <a:rPr lang="fr-CA" sz="1200" b="1" dirty="0">
                <a:solidFill>
                  <a:schemeClr val="accent6"/>
                </a:solidFill>
                <a:latin typeface="Copperplate Gothic Light" panose="020E0507020206020404" pitchFamily="34" charset="0"/>
              </a:rPr>
              <a:t>Manchon assurant le maintien en place du cathéter tunnélisé</a:t>
            </a:r>
          </a:p>
        </p:txBody>
      </p:sp>
    </p:spTree>
    <p:extLst>
      <p:ext uri="{BB962C8B-B14F-4D97-AF65-F5344CB8AC3E}">
        <p14:creationId xmlns:p14="http://schemas.microsoft.com/office/powerpoint/2010/main" val="2682005349"/>
      </p:ext>
    </p:extLst>
  </p:cSld>
  <p:clrMapOvr>
    <a:masterClrMapping/>
  </p:clrMapOvr>
</p:sld>
</file>

<file path=ppt/theme/theme1.xml><?xml version="1.0" encoding="utf-8"?>
<a:theme xmlns:a="http://schemas.openxmlformats.org/drawingml/2006/main" name="Office Theme">
  <a:themeElements>
    <a:clrScheme name="Custom 13">
      <a:dk1>
        <a:srgbClr val="006579"/>
      </a:dk1>
      <a:lt1>
        <a:srgbClr val="D6D6D6"/>
      </a:lt1>
      <a:dk2>
        <a:srgbClr val="81CCDD"/>
      </a:dk2>
      <a:lt2>
        <a:srgbClr val="ECDE29"/>
      </a:lt2>
      <a:accent1>
        <a:srgbClr val="BDBDBD"/>
      </a:accent1>
      <a:accent2>
        <a:srgbClr val="73AD56"/>
      </a:accent2>
      <a:accent3>
        <a:srgbClr val="262626"/>
      </a:accent3>
      <a:accent4>
        <a:srgbClr val="006579"/>
      </a:accent4>
      <a:accent5>
        <a:srgbClr val="FFFFFF"/>
      </a:accent5>
      <a:accent6>
        <a:srgbClr val="000000"/>
      </a:accent6>
      <a:hlink>
        <a:srgbClr val="FFFFFF"/>
      </a:hlink>
      <a:folHlink>
        <a:srgbClr val="006579"/>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4201</TotalTime>
  <Words>8312</Words>
  <Application>Microsoft Office PowerPoint</Application>
  <PresentationFormat>On-screen Show (4:3)</PresentationFormat>
  <Paragraphs>936</Paragraphs>
  <Slides>61</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Bookman Old Style</vt:lpstr>
      <vt:lpstr>Calibri</vt:lpstr>
      <vt:lpstr>Copperplate Gothic Light</vt:lpstr>
      <vt:lpstr>Wingdings</vt:lpstr>
      <vt:lpstr>WordVisi_MSFontService</vt:lpstr>
      <vt:lpstr>Office Theme</vt:lpstr>
      <vt:lpstr>PowerPoint Presentation</vt:lpstr>
      <vt:lpstr>PowerPoint Presentation</vt:lpstr>
      <vt:lpstr>PowerPoint Presentation</vt:lpstr>
      <vt:lpstr>PowerPoint Presentation</vt:lpstr>
      <vt:lpstr>PowerPoint Presentation</vt:lpstr>
      <vt:lpstr>Qu’est-ce que le cancer?</vt:lpstr>
      <vt:lpstr>Comment traite-t-on le cancer?</vt:lpstr>
      <vt:lpstr>Cathéter veineux central (CVC) : CCIP</vt:lpstr>
      <vt:lpstr>Cathéter veineux central (CVC) : CVC</vt:lpstr>
      <vt:lpstr>Cathéter veineux central : Chambre</vt:lpstr>
      <vt:lpstr>Parler du cancer avec votre enfant</vt:lpstr>
      <vt:lpstr>Essais cliniques</vt:lpstr>
      <vt:lpstr>Présentation des traitements</vt:lpstr>
      <vt:lpstr>PowerPoint Presentation</vt:lpstr>
      <vt:lpstr>Comment contacter votre équipe de soins</vt:lpstr>
      <vt:lpstr>PowerPoint Presentation</vt:lpstr>
      <vt:lpstr>Aide d’urgence</vt:lpstr>
      <vt:lpstr>PowerPoint Presentation</vt:lpstr>
      <vt:lpstr>Prendre la température de votre enfant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Fatigue</vt:lpstr>
      <vt:lpstr>Gérer la fatigue</vt:lpstr>
      <vt:lpstr>Gérer la fatigue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Récapitulation</vt:lpstr>
      <vt:lpstr>Récapitulation</vt:lpstr>
      <vt:lpstr>Questions</vt:lpstr>
      <vt:lpstr>PowerPoint Presentation</vt:lpstr>
      <vt:lpstr>PowerPoint Presentation</vt:lpstr>
      <vt:lpstr>PowerPoint Presentation</vt:lpstr>
      <vt:lpstr>PowerPoint Presentation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Jeneane Sullivan</dc:creator>
  <cp:lastModifiedBy>Danny Campos Gonzalez</cp:lastModifiedBy>
  <cp:revision>248</cp:revision>
  <dcterms:created xsi:type="dcterms:W3CDTF">2013-03-07T06:57:49Z</dcterms:created>
  <dcterms:modified xsi:type="dcterms:W3CDTF">2024-07-24T03:43:03Z</dcterms:modified>
</cp:coreProperties>
</file>