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340" r:id="rId2"/>
    <p:sldId id="345" r:id="rId3"/>
    <p:sldId id="366" r:id="rId4"/>
    <p:sldId id="302" r:id="rId5"/>
    <p:sldId id="349" r:id="rId6"/>
    <p:sldId id="266" r:id="rId7"/>
    <p:sldId id="279" r:id="rId8"/>
    <p:sldId id="342" r:id="rId9"/>
    <p:sldId id="343" r:id="rId10"/>
    <p:sldId id="344" r:id="rId11"/>
    <p:sldId id="309" r:id="rId12"/>
    <p:sldId id="310" r:id="rId13"/>
    <p:sldId id="311" r:id="rId14"/>
    <p:sldId id="350" r:id="rId15"/>
    <p:sldId id="282" r:id="rId16"/>
    <p:sldId id="351" r:id="rId17"/>
    <p:sldId id="283" r:id="rId18"/>
    <p:sldId id="285" r:id="rId19"/>
    <p:sldId id="313" r:id="rId20"/>
    <p:sldId id="286" r:id="rId21"/>
    <p:sldId id="290" r:id="rId22"/>
    <p:sldId id="291" r:id="rId23"/>
    <p:sldId id="328" r:id="rId24"/>
    <p:sldId id="292" r:id="rId25"/>
    <p:sldId id="314" r:id="rId26"/>
    <p:sldId id="337" r:id="rId27"/>
    <p:sldId id="294" r:id="rId28"/>
    <p:sldId id="320" r:id="rId29"/>
    <p:sldId id="321" r:id="rId30"/>
    <p:sldId id="322" r:id="rId31"/>
    <p:sldId id="327" r:id="rId32"/>
    <p:sldId id="323" r:id="rId33"/>
    <p:sldId id="324" r:id="rId34"/>
    <p:sldId id="367" r:id="rId35"/>
    <p:sldId id="261" r:id="rId36"/>
    <p:sldId id="262" r:id="rId37"/>
    <p:sldId id="263" r:id="rId38"/>
    <p:sldId id="338" r:id="rId39"/>
    <p:sldId id="295" r:id="rId40"/>
    <p:sldId id="330" r:id="rId41"/>
    <p:sldId id="331" r:id="rId42"/>
    <p:sldId id="332" r:id="rId43"/>
    <p:sldId id="341" r:id="rId44"/>
    <p:sldId id="296" r:id="rId45"/>
    <p:sldId id="298" r:id="rId46"/>
    <p:sldId id="339" r:id="rId47"/>
    <p:sldId id="301" r:id="rId48"/>
    <p:sldId id="333" r:id="rId49"/>
    <p:sldId id="352" r:id="rId50"/>
    <p:sldId id="299" r:id="rId51"/>
    <p:sldId id="353" r:id="rId52"/>
    <p:sldId id="300" r:id="rId53"/>
    <p:sldId id="354" r:id="rId54"/>
    <p:sldId id="334" r:id="rId55"/>
    <p:sldId id="335" r:id="rId56"/>
    <p:sldId id="336" r:id="rId57"/>
    <p:sldId id="308" r:id="rId58"/>
    <p:sldId id="304" r:id="rId59"/>
    <p:sldId id="346" r:id="rId60"/>
    <p:sldId id="348" r:id="rId61"/>
    <p:sldId id="347" r:id="rId62"/>
  </p:sldIdLst>
  <p:sldSz cx="9144000" cy="6858000" type="screen4x3"/>
  <p:notesSz cx="6858000" cy="9144000"/>
  <p:defaultTextStyle>
    <a:defPPr rtl="0">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llivan, Jeneane E" initials="SJE" lastIdx="9" clrIdx="0"/>
  <p:cmAuthor id="2" name="Wendy Landier" initials="WL" lastIdx="27" clrIdx="1"/>
  <p:cmAuthor id="3" name="Lanipua and Joel Nayre" initials="" lastIdx="5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CFE6"/>
    <a:srgbClr val="73AE57"/>
    <a:srgbClr val="00B0F0"/>
    <a:srgbClr val="006579"/>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436" autoAdjust="0"/>
    <p:restoredTop sz="83656" autoAdjust="0"/>
  </p:normalViewPr>
  <p:slideViewPr>
    <p:cSldViewPr snapToGrid="0" showGuides="1">
      <p:cViewPr varScale="1">
        <p:scale>
          <a:sx n="89" d="100"/>
          <a:sy n="89" d="100"/>
        </p:scale>
        <p:origin x="4260" y="78"/>
      </p:cViewPr>
      <p:guideLst>
        <p:guide orient="horz" pos="2160"/>
        <p:guide pos="2880"/>
      </p:guideLst>
    </p:cSldViewPr>
  </p:slideViewPr>
  <p:outlineViewPr>
    <p:cViewPr>
      <p:scale>
        <a:sx n="33" d="100"/>
        <a:sy n="33" d="100"/>
      </p:scale>
      <p:origin x="0" y="-3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1" d="100"/>
          <a:sy n="81" d="100"/>
        </p:scale>
        <p:origin x="19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US"/>
              <a:t>6/10/2019</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B3E9208-8A84-4205-96E0-9B8811C00D9D}" type="slidenum">
              <a:rPr lang="en-US" smtClean="0"/>
              <a:pPr rtl="0"/>
              <a:t>‹#›</a:t>
            </a:fld>
            <a:endParaRPr lang="en-US"/>
          </a:p>
        </p:txBody>
      </p:sp>
    </p:spTree>
    <p:extLst>
      <p:ext uri="{BB962C8B-B14F-4D97-AF65-F5344CB8AC3E}">
        <p14:creationId xmlns:p14="http://schemas.microsoft.com/office/powerpoint/2010/main" val="124350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20000"/>
              </a:lnSpc>
            </a:pPr>
            <a:r>
              <a:rPr lang="es-ES" b="1" dirty="0"/>
              <a:t>Como Cuidar a Su Hijo en Casa</a:t>
            </a:r>
            <a:endParaRPr lang="en-US" b="1" dirty="0"/>
          </a:p>
          <a:p>
            <a:pPr rtl="0">
              <a:lnSpc>
                <a:spcPct val="120000"/>
              </a:lnSpc>
            </a:pPr>
            <a:endParaRPr lang="es-US" dirty="0"/>
          </a:p>
          <a:p>
            <a:pPr marL="171450" indent="-171450" rtl="0">
              <a:lnSpc>
                <a:spcPct val="120000"/>
              </a:lnSpc>
              <a:buFont typeface="Arial" panose="020B0604020202020204" pitchFamily="34" charset="0"/>
              <a:buChar char="•"/>
            </a:pPr>
            <a:r>
              <a:rPr lang="es-US" dirty="0"/>
              <a:t>Entendemos que este es un momento abrumador y estresante para usted y su familia. </a:t>
            </a:r>
          </a:p>
          <a:p>
            <a:pPr marL="171450" indent="-171450" rtl="0">
              <a:lnSpc>
                <a:spcPct val="120000"/>
              </a:lnSpc>
              <a:buFont typeface="Arial" panose="020B0604020202020204" pitchFamily="34" charset="0"/>
              <a:buChar char="•"/>
            </a:pPr>
            <a:r>
              <a:rPr lang="es-US" dirty="0"/>
              <a:t>Nuestro objetivo es ayudarlos a concentrarse en la </a:t>
            </a:r>
            <a:r>
              <a:rPr lang="es-US" b="1" dirty="0"/>
              <a:t>información más importante </a:t>
            </a:r>
            <a:r>
              <a:rPr lang="es-US" dirty="0"/>
              <a:t> que necesitan en este momento. </a:t>
            </a:r>
          </a:p>
          <a:p>
            <a:pPr marL="171450" indent="-171450" rtl="0">
              <a:lnSpc>
                <a:spcPct val="120000"/>
              </a:lnSpc>
              <a:buFont typeface="Arial" panose="020B0604020202020204" pitchFamily="34" charset="0"/>
              <a:buChar char="•"/>
            </a:pPr>
            <a:r>
              <a:rPr lang="es-US" dirty="0"/>
              <a:t>Seguiremos revisando la información importante con usted a lo largo del tratamiento de su hijo. </a:t>
            </a:r>
          </a:p>
          <a:p>
            <a:pPr marL="171450" indent="-171450" rtl="0">
              <a:lnSpc>
                <a:spcPct val="120000"/>
              </a:lnSpc>
              <a:buFont typeface="Arial" panose="020B0604020202020204" pitchFamily="34" charset="0"/>
              <a:buChar char="•"/>
            </a:pPr>
            <a:r>
              <a:rPr lang="es-US" dirty="0"/>
              <a:t>Siéntase siempre con la libertad para detenerme si desea hacer preguntas y también para hacerlas a cualquier miembro de su equipo de atención médica.</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a:t>1</a:t>
            </a:fld>
            <a:endParaRPr lang="en-US"/>
          </a:p>
        </p:txBody>
      </p:sp>
    </p:spTree>
    <p:extLst>
      <p:ext uri="{BB962C8B-B14F-4D97-AF65-F5344CB8AC3E}">
        <p14:creationId xmlns:p14="http://schemas.microsoft.com/office/powerpoint/2010/main" val="201882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b="1" kern="1200" dirty="0">
                <a:latin typeface="+mn-lt"/>
                <a:ea typeface="+mn-ea"/>
                <a:cs typeface="+mn-cs"/>
              </a:rPr>
              <a:t>Vía venosa central:</a:t>
            </a:r>
            <a:r>
              <a:rPr lang="es-US" sz="1200" kern="1200" dirty="0">
                <a:latin typeface="+mn-lt"/>
                <a:ea typeface="+mn-ea"/>
                <a:cs typeface="+mn-cs"/>
              </a:rPr>
              <a:t> proporciona una forma segura de administrar medicamentos, incluida la quimioterapia, a través de una vena.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kern="1200" dirty="0">
                <a:latin typeface="+mn-lt"/>
                <a:ea typeface="+mn-ea"/>
                <a:cs typeface="+mn-cs"/>
              </a:rPr>
              <a:t>Un </a:t>
            </a:r>
            <a:r>
              <a:rPr lang="es-US" sz="1200" b="1" kern="1200" dirty="0">
                <a:latin typeface="+mn-lt"/>
                <a:ea typeface="+mn-ea"/>
                <a:cs typeface="+mn-cs"/>
              </a:rPr>
              <a:t>puerto</a:t>
            </a:r>
            <a:r>
              <a:rPr lang="es-US" sz="1200" kern="1200" dirty="0">
                <a:latin typeface="+mn-lt"/>
                <a:ea typeface="+mn-ea"/>
                <a:cs typeface="+mn-cs"/>
              </a:rPr>
              <a:t> es un catéter debajo de la piel. Una aguja especial se inserta en el puerto.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kern="1200" dirty="0">
                <a:latin typeface="+mn-lt"/>
                <a:ea typeface="+mn-ea"/>
                <a:cs typeface="+mn-cs"/>
              </a:rPr>
              <a:t>Si su hijo tiene un </a:t>
            </a:r>
            <a:r>
              <a:rPr lang="es-US" sz="1200" b="0" kern="1200" dirty="0">
                <a:latin typeface="+mn-lt"/>
                <a:ea typeface="+mn-ea"/>
                <a:cs typeface="+mn-cs"/>
              </a:rPr>
              <a:t>puerto</a:t>
            </a:r>
            <a:r>
              <a:rPr lang="es-US" sz="1200" kern="1200" dirty="0">
                <a:latin typeface="+mn-lt"/>
                <a:ea typeface="+mn-ea"/>
                <a:cs typeface="+mn-cs"/>
              </a:rPr>
              <a:t>, tal vez le pidan que aplique una crema anestésica en la piel sobre el puerto antes de que su hijo venga a la clínica o a la sala de emergencias. La crema puede ayudar a que la colocación de la aguja en el puerto sea más fácil para él. Pregunte al enfermero de su hijo si esto es algo que necesitará.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kern="1200" dirty="0"/>
              <a:t>Cuando su hijo no está en el hospital o la clínica, no se le deja la aguja en el puerto. Su hijo no tendrá vías/tubos fuera de la piel.</a:t>
            </a:r>
            <a:endParaRPr lang="en-US" dirty="0"/>
          </a:p>
          <a:p>
            <a:pPr rtl="0"/>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10</a:t>
            </a:fld>
            <a:endParaRPr lang="en-US"/>
          </a:p>
        </p:txBody>
      </p:sp>
    </p:spTree>
    <p:extLst>
      <p:ext uri="{BB962C8B-B14F-4D97-AF65-F5344CB8AC3E}">
        <p14:creationId xmlns:p14="http://schemas.microsoft.com/office/powerpoint/2010/main" val="2548590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s-US" b="1" dirty="0"/>
              <a:t>Cómo hablar con su hijo sobre el cáncer</a:t>
            </a:r>
            <a:endParaRPr lang="en-US" b="1" dirty="0"/>
          </a:p>
          <a:p>
            <a:pPr marL="171450" indent="-171450" rtl="0">
              <a:buFont typeface="Arial" panose="020B0604020202020204" pitchFamily="34" charset="0"/>
              <a:buChar char="•"/>
            </a:pPr>
            <a:r>
              <a:rPr lang="es-US" dirty="0"/>
              <a:t>Los niños de distintas edades entienden y reaccionan de manera diferente al cáncer y a su tratamiento.</a:t>
            </a:r>
          </a:p>
          <a:p>
            <a:pPr marL="171450" indent="-171450" rtl="0">
              <a:buFont typeface="Arial" panose="020B0604020202020204" pitchFamily="34" charset="0"/>
              <a:buChar char="•"/>
            </a:pPr>
            <a:r>
              <a:rPr lang="es-US" dirty="0"/>
              <a:t>Muchas cosas pueden afectar la forma en que su hijo se enfrenta al cáncer, incluso su edad, personalidad, estilo para afrontar los problemas, sistema de apoyo y plan de tratamiento.</a:t>
            </a:r>
          </a:p>
          <a:p>
            <a:pPr marL="171450" indent="-171450" rtl="0">
              <a:buFont typeface="Arial" panose="020B0604020202020204" pitchFamily="34" charset="0"/>
              <a:buChar char="•"/>
            </a:pPr>
            <a:r>
              <a:rPr lang="es-ES" dirty="0"/>
              <a:t>Muchas veces los padres encuentran dificultades para poder hablar con sus hijos sobre el </a:t>
            </a:r>
            <a:r>
              <a:rPr lang="es-ES" dirty="0" err="1"/>
              <a:t>cancer</a:t>
            </a:r>
            <a:r>
              <a:rPr lang="es-US" dirty="0"/>
              <a:t>.</a:t>
            </a:r>
          </a:p>
          <a:p>
            <a:pPr marL="171450" indent="-171450" rtl="0">
              <a:buFont typeface="Arial" panose="020B0604020202020204" pitchFamily="34" charset="0"/>
              <a:buChar char="•"/>
            </a:pPr>
            <a:r>
              <a:rPr lang="es-US" dirty="0"/>
              <a:t>Años de experiencia nos han enseñado que no informarle a su hijo sobre su diagnóstico y plan de tratamiento puede ser perjudicial.</a:t>
            </a:r>
          </a:p>
          <a:p>
            <a:pPr marL="171450" indent="-171450" rtl="0">
              <a:buFont typeface="Arial" panose="020B0604020202020204" pitchFamily="34" charset="0"/>
              <a:buChar char="•"/>
            </a:pPr>
            <a:r>
              <a:rPr lang="es-US" dirty="0"/>
              <a:t>Ellos pueden percibir con rapidez cuando algo no está bien. Necesitan saber que pueden confiar en que sus padres siempre les dirán la verdad.</a:t>
            </a:r>
          </a:p>
          <a:p>
            <a:pPr marL="171450" indent="-171450" rtl="0">
              <a:buFont typeface="Arial" panose="020B0604020202020204" pitchFamily="34" charset="0"/>
              <a:buChar char="•"/>
            </a:pPr>
            <a:r>
              <a:rPr lang="es-US" dirty="0"/>
              <a:t>Hay miembros de su equipo de atención médica que están disponibles para ayudarlo a usted y a su hijo a sobrellevar la situación.</a:t>
            </a:r>
          </a:p>
          <a:p>
            <a:pPr marL="171450" indent="-171450" rtl="0">
              <a:buFont typeface="Arial" panose="020B0604020202020204" pitchFamily="34" charset="0"/>
              <a:buChar char="•"/>
            </a:pPr>
            <a:r>
              <a:rPr lang="es-US" dirty="0"/>
              <a:t>Hable con su equipo de atención médica sobre sus necesidades con el fin de obtener el apoyo correcto.</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11</a:t>
            </a:fld>
            <a:endParaRPr lang="en-US"/>
          </a:p>
        </p:txBody>
      </p:sp>
    </p:spTree>
    <p:extLst>
      <p:ext uri="{BB962C8B-B14F-4D97-AF65-F5344CB8AC3E}">
        <p14:creationId xmlns:p14="http://schemas.microsoft.com/office/powerpoint/2010/main" val="1254514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s-US" b="1" dirty="0"/>
              <a:t>Ensayos clínicos</a:t>
            </a:r>
            <a:endParaRPr lang="en-US" b="1" dirty="0"/>
          </a:p>
          <a:p>
            <a:pPr marL="171450" indent="-171450" rtl="0">
              <a:buFont typeface="Arial" panose="020B0604020202020204" pitchFamily="34" charset="0"/>
              <a:buChar char="•"/>
            </a:pPr>
            <a:r>
              <a:rPr lang="es-US" dirty="0"/>
              <a:t>La mayoría de los niños con cáncer son tratados en ensayos clínicos.</a:t>
            </a:r>
          </a:p>
          <a:p>
            <a:pPr marL="171450" indent="-171450" rtl="0">
              <a:buFont typeface="Arial" panose="020B0604020202020204" pitchFamily="34" charset="0"/>
              <a:buChar char="•"/>
            </a:pPr>
            <a:r>
              <a:rPr lang="es-US" dirty="0"/>
              <a:t>Los ensayos clínicos son estudios de investigación que se hacen para ayudar al equipo de atención médica a entender más sobre las enfermedades como el cáncer y la mejor forma de tratarlas.</a:t>
            </a:r>
          </a:p>
          <a:p>
            <a:pPr marL="171450" indent="-171450" rtl="0">
              <a:buFont typeface="Arial" panose="020B0604020202020204" pitchFamily="34" charset="0"/>
              <a:buChar char="•"/>
            </a:pPr>
            <a:r>
              <a:rPr lang="es-US" dirty="0"/>
              <a:t>El progreso en el tratamiento del cáncer infantil ha sido posible gracias a los ensayos clínicos.</a:t>
            </a:r>
          </a:p>
          <a:p>
            <a:pPr marL="171450" indent="-171450" rtl="0">
              <a:buFont typeface="Arial" panose="020B0604020202020204" pitchFamily="34" charset="0"/>
              <a:buChar char="•"/>
            </a:pPr>
            <a:r>
              <a:rPr lang="es-ES" dirty="0"/>
              <a:t>El Grupo de Oncología Infantil</a:t>
            </a:r>
            <a:r>
              <a:rPr lang="es-ES" baseline="0" dirty="0"/>
              <a:t> </a:t>
            </a:r>
            <a:r>
              <a:rPr lang="es-US" dirty="0"/>
              <a:t>es el grupo de ensayos clínicos pediátricos más grande del mundo; COG ha tratado a más niños con cáncer que cualquier otra organización.</a:t>
            </a:r>
          </a:p>
          <a:p>
            <a:pPr marL="171450" indent="-171450" rtl="0">
              <a:buFont typeface="Arial" panose="020B0604020202020204" pitchFamily="34" charset="0"/>
              <a:buChar char="•"/>
            </a:pPr>
            <a:r>
              <a:rPr lang="es-US" dirty="0"/>
              <a:t>Médicos, enfermeros y otros expertos de todo el mundo trabajan en forma constante para mejorar los tratamientos para el cáncer infantil.</a:t>
            </a:r>
          </a:p>
          <a:p>
            <a:pPr marL="171450" indent="-171450" rtl="0">
              <a:buFont typeface="Arial" panose="020B0604020202020204" pitchFamily="34" charset="0"/>
              <a:buChar char="•"/>
            </a:pPr>
            <a:r>
              <a:rPr lang="es-US" dirty="0"/>
              <a:t>Su médico y su equipo de atención médica le informarán si hay algún ensayo clínico disponible para su hijo.</a:t>
            </a:r>
          </a:p>
          <a:p>
            <a:pPr marL="171450" indent="-171450" rtl="0">
              <a:buFont typeface="Arial" panose="020B0604020202020204" pitchFamily="34" charset="0"/>
              <a:buChar char="•"/>
            </a:pPr>
            <a:r>
              <a:rPr lang="es-US" dirty="0"/>
              <a:t>Siempre puede elegir si su hijo participará o no en el estudio.</a:t>
            </a:r>
          </a:p>
          <a:p>
            <a:pPr marL="171450" indent="-171450" rtl="0">
              <a:buFont typeface="Arial" panose="020B0604020202020204" pitchFamily="34" charset="0"/>
              <a:buChar char="•"/>
            </a:pPr>
            <a:r>
              <a:rPr lang="es-US" dirty="0"/>
              <a:t>Si elige que participe, deberá primero dar su consentimiento. Es lo que se llama consentimiento informado. </a:t>
            </a:r>
          </a:p>
          <a:p>
            <a:pPr marL="171450" indent="-171450" rtl="0">
              <a:buFont typeface="Arial" panose="020B0604020202020204" pitchFamily="34" charset="0"/>
              <a:buChar char="•"/>
            </a:pPr>
            <a:r>
              <a:rPr lang="es-ES" dirty="0"/>
              <a:t>Puede hablar con su equipo de atención médica para saber mas sobre este tema</a:t>
            </a:r>
            <a:r>
              <a:rPr lang="es-US" dirty="0"/>
              <a:t>.</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12</a:t>
            </a:fld>
            <a:endParaRPr lang="en-US"/>
          </a:p>
        </p:txBody>
      </p:sp>
    </p:spTree>
    <p:extLst>
      <p:ext uri="{BB962C8B-B14F-4D97-AF65-F5344CB8AC3E}">
        <p14:creationId xmlns:p14="http://schemas.microsoft.com/office/powerpoint/2010/main" val="104778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es-ES" dirty="0"/>
              <a:t>Esta página de Generalidades Sobre el Tratamiento se incluye al principio de la Manual Para Personas Recientemente Diagnosticadas. </a:t>
            </a:r>
          </a:p>
          <a:p>
            <a:pPr marL="171450" indent="-171450" rtl="0">
              <a:buFont typeface="Arial" panose="020B0604020202020204" pitchFamily="34" charset="0"/>
              <a:buChar char="•"/>
            </a:pPr>
            <a:r>
              <a:rPr lang="es-US" dirty="0"/>
              <a:t>Puede usarla para registrar el diagnóstico de su hijo y la información importante sobre su tratamiento.</a:t>
            </a:r>
          </a:p>
          <a:p>
            <a:pPr marL="171450" indent="-171450" rtl="0">
              <a:buFont typeface="Arial" panose="020B0604020202020204" pitchFamily="34" charset="0"/>
              <a:buChar char="•"/>
            </a:pPr>
            <a:r>
              <a:rPr lang="es-US" dirty="0"/>
              <a:t>También puede registrar a qué números telefónicos llamar cuando necesite ayuda.</a:t>
            </a:r>
          </a:p>
          <a:p>
            <a:pPr marL="171450" indent="-171450" rtl="0">
              <a:buFont typeface="Arial" panose="020B0604020202020204" pitchFamily="34" charset="0"/>
              <a:buChar char="•"/>
            </a:pPr>
            <a:r>
              <a:rPr lang="es-ES" dirty="0"/>
              <a:t>Pídale a su equipo de atención médica que le ayude a completar la página de Generalidades Sobre el Tratamiento antes de volver a casa.</a:t>
            </a:r>
          </a:p>
          <a:p>
            <a:pPr marL="171450" indent="-171450" rtl="0">
              <a:buFont typeface="Arial" panose="020B0604020202020204" pitchFamily="34" charset="0"/>
              <a:buChar char="•"/>
            </a:pPr>
            <a:r>
              <a:rPr lang="es-US" dirty="0"/>
              <a:t>Lleve siempre con usted esta página de Generalidades Sobre el Tratamiento y muéstrela cuando sea necesario, como cuando visita la sala de emergencias.</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13</a:t>
            </a:fld>
            <a:endParaRPr lang="en-US"/>
          </a:p>
        </p:txBody>
      </p:sp>
    </p:spTree>
    <p:extLst>
      <p:ext uri="{BB962C8B-B14F-4D97-AF65-F5344CB8AC3E}">
        <p14:creationId xmlns:p14="http://schemas.microsoft.com/office/powerpoint/2010/main" val="172404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14</a:t>
            </a:fld>
            <a:endParaRPr lang="en-US"/>
          </a:p>
        </p:txBody>
      </p:sp>
    </p:spTree>
    <p:extLst>
      <p:ext uri="{BB962C8B-B14F-4D97-AF65-F5344CB8AC3E}">
        <p14:creationId xmlns:p14="http://schemas.microsoft.com/office/powerpoint/2010/main" val="918594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algn="l" rtl="0">
              <a:buFont typeface="Arial" panose="020B0604020202020204" pitchFamily="34" charset="0"/>
              <a:buNone/>
            </a:pPr>
            <a:r>
              <a:rPr lang="es-ES" b="1" dirty="0"/>
              <a:t>Cómo contactar con su equipo de atención médica </a:t>
            </a:r>
          </a:p>
          <a:p>
            <a:pPr marL="171450" indent="-171450" algn="l" rtl="0">
              <a:buFont typeface="Arial" panose="020B0604020202020204" pitchFamily="34" charset="0"/>
              <a:buChar char="•"/>
            </a:pPr>
            <a:r>
              <a:rPr lang="es-US" i="0" dirty="0"/>
              <a:t>Es importante saber a quién llamar si su hijo presenta un problema de emergencia o de atención médica urgente.  </a:t>
            </a:r>
          </a:p>
          <a:p>
            <a:pPr marL="171450" indent="-171450" algn="l" rtl="0">
              <a:buFont typeface="Arial" panose="020B0604020202020204" pitchFamily="34" charset="0"/>
              <a:buChar char="•"/>
            </a:pPr>
            <a:r>
              <a:rPr lang="es-US" i="0" dirty="0"/>
              <a:t>Guarde estos números de teléfono importantes con usted en todo momento.  </a:t>
            </a:r>
          </a:p>
          <a:p>
            <a:pPr marL="171450" indent="-171450" algn="l" rtl="0">
              <a:buFont typeface="Arial" panose="020B0604020202020204" pitchFamily="34" charset="0"/>
              <a:buChar char="•"/>
            </a:pPr>
            <a:r>
              <a:rPr lang="es-US" i="0" dirty="0"/>
              <a:t>Puede escribir estos números de teléfono en la página de Generalidades Sobre el Tratamiento.  </a:t>
            </a:r>
          </a:p>
          <a:p>
            <a:pPr marL="171450" indent="-171450" algn="l" rtl="0">
              <a:buFont typeface="Arial" panose="020B0604020202020204" pitchFamily="34" charset="0"/>
              <a:buChar char="•"/>
            </a:pPr>
            <a:r>
              <a:rPr lang="es-US" i="0" dirty="0"/>
              <a:t>Si otra persona va a cuidar a su hijo, asegúrese de que también tenga estos números de teléfono importantes y de que comprenda cuándo debe pedir ayuda.</a:t>
            </a:r>
          </a:p>
          <a:p>
            <a:pPr algn="l" rtl="0"/>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US" i="1" dirty="0"/>
              <a:t>Nota: ingrese la información específica de su hospital aquí. Puede quitar el fondo amarillo de la casilla de texto una vez que haya introducido la información de su hospital.</a:t>
            </a:r>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15</a:t>
            </a:fld>
            <a:endParaRPr lang="en-US"/>
          </a:p>
        </p:txBody>
      </p:sp>
    </p:spTree>
    <p:extLst>
      <p:ext uri="{BB962C8B-B14F-4D97-AF65-F5344CB8AC3E}">
        <p14:creationId xmlns:p14="http://schemas.microsoft.com/office/powerpoint/2010/main" val="423055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16</a:t>
            </a:fld>
            <a:endParaRPr lang="en-US"/>
          </a:p>
        </p:txBody>
      </p:sp>
    </p:spTree>
    <p:extLst>
      <p:ext uri="{BB962C8B-B14F-4D97-AF65-F5344CB8AC3E}">
        <p14:creationId xmlns:p14="http://schemas.microsoft.com/office/powerpoint/2010/main" val="926017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r>
              <a:rPr lang="es-US" b="1" dirty="0"/>
              <a:t>Ayuda de emergencia</a:t>
            </a:r>
            <a:endParaRPr lang="en-US" b="1" dirty="0"/>
          </a:p>
          <a:p>
            <a:pPr algn="l" rtl="0"/>
            <a:r>
              <a:rPr lang="es-US" dirty="0"/>
              <a:t>A veces, los niños con cáncer tendrán síntomas que son señales de advertencia de una afección grave. El equipo de atención los considera un indicio de emergencia.  Si ese es el caso, debe tomar medidas cuanto antes.</a:t>
            </a:r>
          </a:p>
          <a:p>
            <a:pPr algn="l" rtl="0"/>
            <a:endParaRPr lang="en-US" i="1" dirty="0"/>
          </a:p>
          <a:p>
            <a:pPr algn="l" rtl="0"/>
            <a:r>
              <a:rPr lang="es-US" i="0" dirty="0"/>
              <a:t>Llame al 911 inmediatamente si su hijo:</a:t>
            </a:r>
          </a:p>
          <a:p>
            <a:pPr marL="171450" indent="-171450" algn="l" rtl="0">
              <a:buFont typeface="Arial" panose="020B0604020202020204" pitchFamily="34" charset="0"/>
              <a:buChar char="•"/>
            </a:pPr>
            <a:r>
              <a:rPr lang="es-US" i="0" dirty="0"/>
              <a:t>No respira o tiene una grave dificultad para respirar </a:t>
            </a:r>
          </a:p>
          <a:p>
            <a:pPr marL="171450" indent="-171450" algn="l" rtl="0">
              <a:buFont typeface="Arial" panose="020B0604020202020204" pitchFamily="34" charset="0"/>
              <a:buChar char="•"/>
            </a:pPr>
            <a:r>
              <a:rPr lang="es-US" i="0" dirty="0"/>
              <a:t>La piel o los labios se ven azules.</a:t>
            </a:r>
          </a:p>
          <a:p>
            <a:pPr marL="171450" indent="-171450" algn="l" rtl="0">
              <a:buFont typeface="Arial" panose="020B0604020202020204" pitchFamily="34" charset="0"/>
              <a:buChar char="•"/>
            </a:pPr>
            <a:r>
              <a:rPr lang="es-US" i="0" dirty="0"/>
              <a:t>Está sufriendo una convulsión y no le han dicho cómo manejar esto en casa.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No se despierta cuando usted intenta despertarlo (a esto se conoce como pérdida del conocimiento).</a:t>
            </a:r>
          </a:p>
          <a:p>
            <a:pPr marL="0" indent="0" algn="l" rtl="0">
              <a:buFont typeface="Arial" panose="020B0604020202020204" pitchFamily="34" charset="0"/>
              <a:buNone/>
            </a:pPr>
            <a:endParaRPr lang="en-US"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i="1" dirty="0"/>
              <a:t>Nota: esta diapositiva se aplica a los hospitales en los Estados Unidos y Canadá. Inserte la diapositiva de respuesta de emergencia adecuada del hospital para otros países.</a:t>
            </a:r>
          </a:p>
          <a:p>
            <a:pPr marL="0" indent="0" algn="l" rtl="0">
              <a:buFont typeface="Arial" panose="020B0604020202020204" pitchFamily="34" charset="0"/>
              <a:buNone/>
            </a:pPr>
            <a:endParaRPr lang="en-US" i="0" dirty="0"/>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17</a:t>
            </a:fld>
            <a:endParaRPr lang="en-US"/>
          </a:p>
        </p:txBody>
      </p:sp>
    </p:spTree>
    <p:extLst>
      <p:ext uri="{BB962C8B-B14F-4D97-AF65-F5344CB8AC3E}">
        <p14:creationId xmlns:p14="http://schemas.microsoft.com/office/powerpoint/2010/main" val="335535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Cuándo llamar para pedir ayuda inmediata</a:t>
            </a:r>
            <a:endParaRPr lang="en-US" b="1" dirty="0"/>
          </a:p>
          <a:p>
            <a:pPr marL="171450" indent="-171450" algn="l" rtl="0">
              <a:buFont typeface="Arial" panose="020B0604020202020204" pitchFamily="34" charset="0"/>
              <a:buChar char="•"/>
            </a:pPr>
            <a:r>
              <a:rPr lang="es-US" dirty="0"/>
              <a:t>La fiebre puede ser síntoma de una infección grave. </a:t>
            </a:r>
          </a:p>
          <a:p>
            <a:pPr marL="171450" indent="-171450" algn="l" rtl="0">
              <a:buFont typeface="Arial" panose="020B0604020202020204" pitchFamily="34" charset="0"/>
              <a:buChar char="•"/>
            </a:pPr>
            <a:r>
              <a:rPr lang="es-US" dirty="0"/>
              <a:t>Los niños que reciben tratamiento para el cáncer tienen un alto riesgo de contraer infecciones graves. </a:t>
            </a:r>
          </a:p>
          <a:p>
            <a:pPr marL="171450" indent="-171450" algn="l" rtl="0">
              <a:buFont typeface="Arial" panose="020B0604020202020204" pitchFamily="34" charset="0"/>
              <a:buChar char="•"/>
            </a:pPr>
            <a:r>
              <a:rPr lang="es-US" dirty="0"/>
              <a:t>Si su hijo tiene fiebre y no obtiene atención médica de inmediato, podría enfermarse gravemente, y eso podría poner en riesgo su vida. </a:t>
            </a:r>
          </a:p>
          <a:p>
            <a:pPr marL="171450" indent="-171450" algn="l" rtl="0">
              <a:buFont typeface="Arial" panose="020B0604020202020204" pitchFamily="34" charset="0"/>
              <a:buChar char="•"/>
            </a:pPr>
            <a:r>
              <a:rPr lang="es-US" dirty="0"/>
              <a:t>Llame de inmediato a su equipo de atención médica si su hijo tiene fiebre. No espere a que abra la clínica.</a:t>
            </a:r>
          </a:p>
          <a:p>
            <a:pPr marL="628650" lvl="1" indent="-171450" algn="l" rtl="0">
              <a:buFont typeface="Arial" panose="020B0604020202020204" pitchFamily="34" charset="0"/>
              <a:buChar char="•"/>
            </a:pPr>
            <a:r>
              <a:rPr lang="es-US" dirty="0"/>
              <a:t>NO administre a su hijo aspirinas (salicilato), acetaminofén (</a:t>
            </a:r>
            <a:r>
              <a:rPr lang="es-US" dirty="0" err="1"/>
              <a:t>Tylenol</a:t>
            </a:r>
            <a:r>
              <a:rPr lang="es-US" dirty="0"/>
              <a:t>®) ni ibuprofeno (</a:t>
            </a:r>
            <a:r>
              <a:rPr lang="es-US" dirty="0" err="1"/>
              <a:t>Motrin</a:t>
            </a:r>
            <a:r>
              <a:rPr lang="es-US" dirty="0"/>
              <a:t>®, </a:t>
            </a:r>
            <a:r>
              <a:rPr lang="es-US" dirty="0" err="1"/>
              <a:t>Advil</a:t>
            </a:r>
            <a:r>
              <a:rPr lang="es-US" dirty="0"/>
              <a:t>® y </a:t>
            </a:r>
            <a:r>
              <a:rPr lang="es-US" dirty="0" err="1"/>
              <a:t>Pediaprofen</a:t>
            </a:r>
            <a:r>
              <a:rPr lang="es-US" dirty="0"/>
              <a:t>™), a menos que se lo indique alguien de su equipo de atención médica. </a:t>
            </a:r>
          </a:p>
          <a:p>
            <a:pPr marL="171450" lvl="0" indent="-171450" algn="l" rtl="0">
              <a:buFont typeface="Arial" panose="020B0604020202020204" pitchFamily="34" charset="0"/>
              <a:buChar char="•"/>
            </a:pPr>
            <a:r>
              <a:rPr lang="es-US" dirty="0"/>
              <a:t>A veces, puede producirse una infección sin fiebre. Siempre que su hijo tenga escalofríos o que a usted le preocupe que no se vea bien, incluso si no tiene fiebre, llame de inmediato a su equipo de atención médica. No espere a que abra la clínica. </a:t>
            </a:r>
          </a:p>
          <a:p>
            <a:pPr marL="171450" lvl="0" indent="-171450" algn="l" rtl="0">
              <a:buFont typeface="Arial" panose="020B0604020202020204" pitchFamily="34" charset="0"/>
              <a:buChar char="•"/>
            </a:pPr>
            <a:r>
              <a:rPr lang="es-US" dirty="0"/>
              <a:t>Si se enferma o tiene fiebre, hay una probabilidad de que deban internar a su hijo en el hospital para administrarle antibióticos y atención. </a:t>
            </a: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i="1" dirty="0"/>
              <a:t>Nota: Introduzca los números de teléfono de su hospital/clínica. Puede quitar el fondo amarillo de la casilla de texto una vez que haya introducido la información de su hospital.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s-US" i="1" dirty="0"/>
              <a:t>Nota: Introduzca las pautas para tratar la fiebre de su hospital. Puede quitar el fondo amarillo de la casilla de texto una vez que haya introducido la información de su hospital.</a:t>
            </a:r>
          </a:p>
          <a:p>
            <a:pPr algn="l" rtl="0"/>
            <a:endParaRPr lang="en-US" i="1" baseline="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18</a:t>
            </a:fld>
            <a:endParaRPr lang="en-US"/>
          </a:p>
        </p:txBody>
      </p:sp>
    </p:spTree>
    <p:extLst>
      <p:ext uri="{BB962C8B-B14F-4D97-AF65-F5344CB8AC3E}">
        <p14:creationId xmlns:p14="http://schemas.microsoft.com/office/powerpoint/2010/main" val="3977583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buFont typeface="Arial" panose="020B0604020202020204" pitchFamily="34" charset="0"/>
              <a:buNone/>
            </a:pPr>
            <a:r>
              <a:rPr lang="es-US" b="1" dirty="0"/>
              <a:t>Tomarle la temperatura a su hijo:</a:t>
            </a:r>
          </a:p>
          <a:p>
            <a:pPr marL="171450" lvl="0" indent="-171450" algn="l" rtl="0">
              <a:buFont typeface="Arial" panose="020B0604020202020204" pitchFamily="34" charset="0"/>
              <a:buChar char="•"/>
            </a:pPr>
            <a:r>
              <a:rPr lang="es-US" dirty="0"/>
              <a:t>Asegúrese de tener en casa un termómetro que funcione y que usted sepa usar. </a:t>
            </a:r>
          </a:p>
          <a:p>
            <a:pPr marL="171450" lvl="0" indent="-171450" algn="l" rtl="0">
              <a:buFont typeface="Arial" panose="020B0604020202020204" pitchFamily="34" charset="0"/>
              <a:buChar char="•"/>
            </a:pPr>
            <a:r>
              <a:rPr lang="es-US" dirty="0"/>
              <a:t>Tómele la temperatura si su hijo se siente caliente al tacto o si no se ve ni no se siente bien. </a:t>
            </a:r>
          </a:p>
          <a:p>
            <a:pPr marL="171450" lvl="0" indent="-171450" algn="l" rtl="0">
              <a:buFont typeface="Arial" panose="020B0604020202020204" pitchFamily="34" charset="0"/>
              <a:buChar char="•"/>
            </a:pPr>
            <a:r>
              <a:rPr lang="es-US" dirty="0"/>
              <a:t>Tome la temperatura como le enseñó su equipo de atención médica. </a:t>
            </a:r>
          </a:p>
          <a:p>
            <a:pPr marL="171450" lvl="0" indent="-171450" algn="l" rtl="0">
              <a:buFont typeface="Arial" panose="020B0604020202020204" pitchFamily="34" charset="0"/>
              <a:buChar char="•"/>
            </a:pPr>
            <a:r>
              <a:rPr lang="es-US" dirty="0"/>
              <a:t>No lo haga en forma rectal, ya que podría causarle hemorragia o infección. </a:t>
            </a:r>
          </a:p>
          <a:p>
            <a:pPr lvl="0"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19</a:t>
            </a:fld>
            <a:endParaRPr lang="en-US"/>
          </a:p>
        </p:txBody>
      </p:sp>
    </p:spTree>
    <p:extLst>
      <p:ext uri="{BB962C8B-B14F-4D97-AF65-F5344CB8AC3E}">
        <p14:creationId xmlns:p14="http://schemas.microsoft.com/office/powerpoint/2010/main" val="13573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b="0" i="1"/>
              <a:t>Elimine esta diapositiva antes de imprimirla o verla con un paciente y su familia. </a:t>
            </a: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a:t>2</a:t>
            </a:fld>
            <a:endParaRPr lang="en-US"/>
          </a:p>
        </p:txBody>
      </p:sp>
    </p:spTree>
    <p:extLst>
      <p:ext uri="{BB962C8B-B14F-4D97-AF65-F5344CB8AC3E}">
        <p14:creationId xmlns:p14="http://schemas.microsoft.com/office/powerpoint/2010/main" val="406071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s-US" strike="noStrike">
                <a:effectLst>
                  <a:outerShdw blurRad="38100" dist="38100" dir="2700000" algn="tl">
                    <a:srgbClr val="000000">
                      <a:alpha val="43137"/>
                    </a:srgbClr>
                  </a:outerShdw>
                </a:effectLst>
              </a:rPr>
              <a:t>Llame de inmediato a su equipo de atención médica si su hijo:</a:t>
            </a:r>
            <a:endParaRPr lang="en-US" strike="noStrike" dirty="0">
              <a:effectLst/>
            </a:endParaRPr>
          </a:p>
          <a:p>
            <a:pPr marL="285750" indent="-285750" rtl="0">
              <a:buFont typeface="Arial" panose="020B0604020202020204" pitchFamily="34" charset="0"/>
              <a:buChar char="•"/>
            </a:pPr>
            <a:r>
              <a:rPr lang="es-US"/>
              <a:t>Tiene problemas para respirar.</a:t>
            </a:r>
          </a:p>
          <a:p>
            <a:pPr marL="285750" indent="-285750" rtl="0">
              <a:buFont typeface="Arial" panose="020B0604020202020204" pitchFamily="34" charset="0"/>
              <a:buChar char="•"/>
            </a:pPr>
            <a:r>
              <a:rPr lang="es-US"/>
              <a:t>padece una hemorragia que no se detiene en 5 a 10 minutos.</a:t>
            </a:r>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20</a:t>
            </a:fld>
            <a:endParaRPr lang="en-US"/>
          </a:p>
        </p:txBody>
      </p:sp>
    </p:spTree>
    <p:extLst>
      <p:ext uri="{BB962C8B-B14F-4D97-AF65-F5344CB8AC3E}">
        <p14:creationId xmlns:p14="http://schemas.microsoft.com/office/powerpoint/2010/main" val="1415342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r>
              <a:rPr lang="es-ES" i="0" dirty="0"/>
              <a:t>Llame de inmediato a su equipo de atención médica si su hijo:</a:t>
            </a:r>
          </a:p>
          <a:p>
            <a:pPr marL="171450" indent="-171450" algn="l" rtl="0">
              <a:buFont typeface="Arial" panose="020B0604020202020204" pitchFamily="34" charset="0"/>
              <a:buChar char="•"/>
            </a:pPr>
            <a:r>
              <a:rPr lang="es-ES" i="0" dirty="0"/>
              <a:t>Tiene cambios en el comportamiento, como tener mucho sueño, estar irritable o hablar sin sentido.</a:t>
            </a:r>
          </a:p>
          <a:p>
            <a:pPr marL="171450" indent="-171450" algn="l" rtl="0">
              <a:buFont typeface="Arial" panose="020B0604020202020204" pitchFamily="34" charset="0"/>
              <a:buChar char="•"/>
            </a:pPr>
            <a:r>
              <a:rPr lang="es-ES" i="0" dirty="0"/>
              <a:t>Tiene un cambio repentino en la visión.</a:t>
            </a:r>
          </a:p>
          <a:p>
            <a:pPr marL="171450" indent="-171450" algn="l" rtl="0">
              <a:buFont typeface="Arial" panose="020B0604020202020204" pitchFamily="34" charset="0"/>
              <a:buChar char="•"/>
            </a:pPr>
            <a:r>
              <a:rPr lang="es-ES" i="0" dirty="0"/>
              <a:t>Sufre de dolor de la cabeza intenso o continuo.</a:t>
            </a:r>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21</a:t>
            </a:fld>
            <a:endParaRPr lang="en-US"/>
          </a:p>
        </p:txBody>
      </p:sp>
    </p:spTree>
    <p:extLst>
      <p:ext uri="{BB962C8B-B14F-4D97-AF65-F5344CB8AC3E}">
        <p14:creationId xmlns:p14="http://schemas.microsoft.com/office/powerpoint/2010/main" val="55701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trike="noStrike" dirty="0">
                <a:effectLst>
                  <a:outerShdw blurRad="38100" dist="38100" dir="2700000" algn="tl">
                    <a:srgbClr val="000000">
                      <a:alpha val="43137"/>
                    </a:srgbClr>
                  </a:outerShdw>
                </a:effectLst>
              </a:rPr>
              <a:t>Llame de inmediato a su equipo de atención médica si su hijo: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i="0" dirty="0"/>
              <a:t>presenta una debilidad nueva en el rostro, un brazo o una pierna;</a:t>
            </a:r>
          </a:p>
          <a:p>
            <a:pPr marL="171450" indent="-171450" algn="l" rtl="0">
              <a:buFont typeface="Arial" panose="020B0604020202020204" pitchFamily="34" charset="0"/>
              <a:buChar char="•"/>
            </a:pPr>
            <a:r>
              <a:rPr lang="es-US" i="0" dirty="0"/>
              <a:t>siente un dolor que no se controla con la medicina prescrita;</a:t>
            </a:r>
          </a:p>
          <a:p>
            <a:pPr marL="171450" indent="-171450" algn="l" rtl="0">
              <a:buFont typeface="Arial" panose="020B0604020202020204" pitchFamily="34" charset="0"/>
              <a:buChar char="•"/>
            </a:pPr>
            <a:r>
              <a:rPr lang="es-US" i="0" dirty="0"/>
              <a:t>tiene una rotura o fuga en la vía central.</a:t>
            </a:r>
          </a:p>
          <a:p>
            <a:pPr marL="0" indent="0" algn="l" rtl="0">
              <a:buFont typeface="Arial" panose="020B0604020202020204" pitchFamily="34" charset="0"/>
              <a:buNone/>
            </a:pPr>
            <a:endParaRPr lang="es-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22</a:t>
            </a:fld>
            <a:endParaRPr lang="en-US"/>
          </a:p>
        </p:txBody>
      </p:sp>
    </p:spTree>
    <p:extLst>
      <p:ext uri="{BB962C8B-B14F-4D97-AF65-F5344CB8AC3E}">
        <p14:creationId xmlns:p14="http://schemas.microsoft.com/office/powerpoint/2010/main" val="28536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trike="noStrike" dirty="0">
                <a:effectLst>
                  <a:outerShdw blurRad="38100" dist="38100" dir="2700000" algn="tl">
                    <a:srgbClr val="000000">
                      <a:alpha val="43137"/>
                    </a:srgbClr>
                  </a:outerShdw>
                </a:effectLst>
              </a:rPr>
              <a:t>Llame de inmediato a su equipo de atención médica si su hijo: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trike="noStrike" dirty="0">
                <a:effectLst>
                  <a:outerShdw blurRad="38100" dist="38100" dir="2700000" algn="tl">
                    <a:srgbClr val="000000">
                      <a:alpha val="43137"/>
                    </a:srgbClr>
                  </a:outerShdw>
                </a:effectLst>
              </a:rPr>
              <a:t>Tiene </a:t>
            </a:r>
            <a:r>
              <a:rPr lang="es-ES" strike="noStrike" dirty="0" err="1">
                <a:effectLst>
                  <a:outerShdw blurRad="38100" dist="38100" dir="2700000" algn="tl">
                    <a:srgbClr val="000000">
                      <a:alpha val="43137"/>
                    </a:srgbClr>
                  </a:outerShdw>
                </a:effectLst>
              </a:rPr>
              <a:t>vomitos</a:t>
            </a:r>
            <a:r>
              <a:rPr lang="es-ES" strike="noStrike" dirty="0">
                <a:effectLst>
                  <a:outerShdw blurRad="38100" dist="38100" dir="2700000" algn="tl">
                    <a:srgbClr val="000000">
                      <a:alpha val="43137"/>
                    </a:srgbClr>
                  </a:outerShdw>
                </a:effectLst>
              </a:rPr>
              <a:t> o diarrea </a:t>
            </a:r>
            <a:r>
              <a:rPr lang="es-ES" strike="noStrike" dirty="0" err="1">
                <a:effectLst>
                  <a:outerShdw blurRad="38100" dist="38100" dir="2700000" algn="tl">
                    <a:srgbClr val="000000">
                      <a:alpha val="43137"/>
                    </a:srgbClr>
                  </a:outerShdw>
                </a:effectLst>
              </a:rPr>
              <a:t>continuous</a:t>
            </a:r>
            <a:r>
              <a:rPr lang="es-ES" strike="noStrike" dirty="0">
                <a:effectLst>
                  <a:outerShdw blurRad="38100" dist="38100" dir="2700000" algn="tl">
                    <a:srgbClr val="000000">
                      <a:alpha val="43137"/>
                    </a:srgbClr>
                  </a:outerShdw>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i="0" dirty="0"/>
              <a:t>No puede tomar líquidos.</a:t>
            </a:r>
            <a:endParaRPr lang="en-US" i="0" dirty="0"/>
          </a:p>
          <a:p>
            <a:pPr marL="171450" indent="-171450" algn="l" rtl="0">
              <a:buFont typeface="Arial" panose="020B0604020202020204" pitchFamily="34" charset="0"/>
              <a:buChar char="•"/>
            </a:pPr>
            <a:r>
              <a:rPr lang="es-US" i="0" dirty="0"/>
              <a:t>Estuvo expuesto a varicela o herpes zóster.</a:t>
            </a:r>
          </a:p>
          <a:p>
            <a:pPr marL="0" indent="0" algn="l" rtl="0">
              <a:buFont typeface="Arial" panose="020B0604020202020204" pitchFamily="34" charset="0"/>
              <a:buNone/>
            </a:pPr>
            <a:endParaRPr lang="en-US" i="0" baseline="0" dirty="0"/>
          </a:p>
          <a:p>
            <a:pPr marL="0" indent="0" algn="l" rtl="0">
              <a:buFont typeface="Arial" panose="020B0604020202020204" pitchFamily="34" charset="0"/>
              <a:buNone/>
            </a:pPr>
            <a:r>
              <a:rPr lang="es-US" i="0" dirty="0"/>
              <a:t>Para tratar cualquiera de estos problemas, recuerde llamar a su equipo de atención médica de inmediato. No espere hasta que la clínica abra.</a:t>
            </a:r>
            <a:endParaRPr lang="en-US" i="0" dirty="0"/>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23</a:t>
            </a:fld>
            <a:endParaRPr lang="en-US"/>
          </a:p>
        </p:txBody>
      </p:sp>
    </p:spTree>
    <p:extLst>
      <p:ext uri="{BB962C8B-B14F-4D97-AF65-F5344CB8AC3E}">
        <p14:creationId xmlns:p14="http://schemas.microsoft.com/office/powerpoint/2010/main" val="942436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Wingdings" panose="05000000000000000000" pitchFamily="2" charset="2"/>
              <a:buNone/>
            </a:pPr>
            <a:r>
              <a:rPr lang="es-US" sz="1200" b="1" dirty="0">
                <a:latin typeface="Calibri" pitchFamily="34" charset="0"/>
              </a:rPr>
              <a:t>Si no está seguro o si se siente intranquilo por </a:t>
            </a:r>
            <a:r>
              <a:rPr lang="es-US" sz="1200" b="1" i="1" dirty="0">
                <a:latin typeface="Calibri" pitchFamily="34" charset="0"/>
              </a:rPr>
              <a:t>cualquier cosa</a:t>
            </a:r>
            <a:r>
              <a:rPr lang="es-US" sz="1200" b="1" dirty="0">
                <a:latin typeface="Calibri" pitchFamily="34" charset="0"/>
              </a:rPr>
              <a:t>, siempre es mejor llamar que no hacerlo.</a:t>
            </a:r>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24</a:t>
            </a:fld>
            <a:endParaRPr lang="en-US"/>
          </a:p>
        </p:txBody>
      </p:sp>
    </p:spTree>
    <p:extLst>
      <p:ext uri="{BB962C8B-B14F-4D97-AF65-F5344CB8AC3E}">
        <p14:creationId xmlns:p14="http://schemas.microsoft.com/office/powerpoint/2010/main" val="3602692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Visita a la sala de emergencias (ER)</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Si su hijo tiene fiebre o presenta otra emergencia</a:t>
            </a:r>
            <a:r>
              <a:rPr lang="es-US" dirty="0"/>
              <a:t>, su equipo de atención médica puede indicarle que vaya a la sala de emergencias.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Cuando llegue, infórmeles lo siguiente: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El tipo de cáncer de su hijo.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La fecha más reciente en que recibió tratamiento.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Deben atender a su hijo de inmediato por fiebre y darle antibióticos enseguida.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Su hijo no puede esperar en un área con otras personas que puedan estar enfermas.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A su hijo no pueden tomarle la temperatura rectal, ponerle un enema ni un supositorio.</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Pida a su equipo de atención médica una carta en la que se explique el diagnóstico de su hijo y las necesidades posibles en la sala de emergencias. Llévela con usted cada vez que acuda con su hijo a ese lugar.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Lleve la página de Generalidades Sobre el Tratamiento con usted cuando visite la sala de emergencias.</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25</a:t>
            </a:fld>
            <a:endParaRPr lang="en-US"/>
          </a:p>
        </p:txBody>
      </p:sp>
    </p:spTree>
    <p:extLst>
      <p:ext uri="{BB962C8B-B14F-4D97-AF65-F5344CB8AC3E}">
        <p14:creationId xmlns:p14="http://schemas.microsoft.com/office/powerpoint/2010/main" val="3339294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b="1"/>
              <a:t>Manejo de los síntomas:</a:t>
            </a:r>
          </a:p>
          <a:p>
            <a:pPr marL="0" marR="0" lvl="0" indent="0" algn="l" defTabSz="914400" rtl="0" eaLnBrk="1" fontAlgn="auto" latinLnBrk="0" hangingPunct="1">
              <a:lnSpc>
                <a:spcPct val="100000"/>
              </a:lnSpc>
              <a:spcBef>
                <a:spcPts val="0"/>
              </a:spcBef>
              <a:spcAft>
                <a:spcPts val="0"/>
              </a:spcAft>
              <a:buClrTx/>
              <a:buSzTx/>
              <a:buFontTx/>
              <a:buNone/>
              <a:tabLst/>
              <a:defRPr/>
            </a:pPr>
            <a:r>
              <a:rPr lang="es-US"/>
              <a:t>Nuestra meta es mantener a su hijo seguro y que su hijo se sienta lo mejor posible durante el tratamiento. Si entiende los efectos secundarios del tratamiento, sabrá cómo apoyar al niño y cuándo llamar al equipo de atención médica para pedir ayuda. SIEMPRE es buena idea pedir ayuda si su hijo no se siente bien o está molesto, ya sea que esté en el hospital o en casa.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US"/>
              <a:t>En las siguientes diapositivas, hablaremos sobre algunos de los efectos secundarios del tratamiento y cómo manejar los síntomas.</a:t>
            </a:r>
            <a:endParaRPr lang="en-US" b="1" dirty="0">
              <a:solidFill>
                <a:schemeClr val="accent6"/>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26</a:t>
            </a:fld>
            <a:endParaRPr lang="en-US"/>
          </a:p>
        </p:txBody>
      </p:sp>
    </p:spTree>
    <p:extLst>
      <p:ext uri="{BB962C8B-B14F-4D97-AF65-F5344CB8AC3E}">
        <p14:creationId xmlns:p14="http://schemas.microsoft.com/office/powerpoint/2010/main" val="139307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Hemorragia y cansancio extremo</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El tratamiento para el cáncer puede disminuir el recuento sanguíneo de su hijo. Eso puede provocarle sangrado o hacer que se sienta muy cansado.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Llame al equipo de atención médica si su hijo: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Está muy cansado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Está pálido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Se queja de dolor de cabeza o mareos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Le salen hematomas con más facilidad que antes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Tiene pequeños puntos rojos en la piel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Tiene hemorragia nasal, las encías o </a:t>
            </a:r>
            <a:r>
              <a:rPr lang="es-ES" dirty="0" err="1"/>
              <a:t>alrededer</a:t>
            </a:r>
            <a:r>
              <a:rPr lang="es-ES" dirty="0"/>
              <a:t> de la vía venosa central.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b="0" dirty="0"/>
              <a:t>Llame a su equipo de atención médica de inmediato si su hijo tiene un sangrado que no se detiene en 5 a 10 minutos.</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27</a:t>
            </a:fld>
            <a:endParaRPr lang="en-US"/>
          </a:p>
        </p:txBody>
      </p:sp>
    </p:spTree>
    <p:extLst>
      <p:ext uri="{BB962C8B-B14F-4D97-AF65-F5344CB8AC3E}">
        <p14:creationId xmlns:p14="http://schemas.microsoft.com/office/powerpoint/2010/main" val="2843807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Para prevenir el sangrado: </a:t>
            </a:r>
            <a:endParaRPr lang="en-US" b="1" cap="al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Evite jugar en manera violenta y los deportes de contacto.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Use un cepillo de dientes suave. </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Evite dar a su hijo aspirinas o ibuprofeno durante las épocas en que sus recuentos sanguíneos son bajos.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28</a:t>
            </a:fld>
            <a:endParaRPr lang="en-US"/>
          </a:p>
        </p:txBody>
      </p:sp>
    </p:spTree>
    <p:extLst>
      <p:ext uri="{BB962C8B-B14F-4D97-AF65-F5344CB8AC3E}">
        <p14:creationId xmlns:p14="http://schemas.microsoft.com/office/powerpoint/2010/main" val="1076491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a:t>El </a:t>
            </a:r>
            <a:r>
              <a:rPr lang="es-US" b="1"/>
              <a:t>dolor</a:t>
            </a:r>
            <a:r>
              <a:rPr lang="es-US"/>
              <a:t> en los niños con cáncer puede tener muchas causas. Las células de cáncer en el cuerpo pueden provocar dolor en huesos o tejidos. Algunos efectos secundarios del tratamiento, como las llagas en la boca o la piel, pueden ser dolorosos. También puede ser dolorosa la recuperación de alguna cirugía.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a:t>Llame al equipo de atención médica si su hijo tiene:</a:t>
            </a:r>
            <a:endParaRPr lang="en-US" cap="al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un dolor nuevo o en aumento;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un dolor que no cede con los medicamentos que le han recetado para usar en casa.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29</a:t>
            </a:fld>
            <a:endParaRPr lang="en-US"/>
          </a:p>
        </p:txBody>
      </p:sp>
    </p:spTree>
    <p:extLst>
      <p:ext uri="{BB962C8B-B14F-4D97-AF65-F5344CB8AC3E}">
        <p14:creationId xmlns:p14="http://schemas.microsoft.com/office/powerpoint/2010/main" val="312443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457">
              <a:defRPr/>
            </a:pPr>
            <a:r>
              <a:rPr lang="en-US" b="1" dirty="0" err="1"/>
              <a:t>Aplicación</a:t>
            </a:r>
            <a:r>
              <a:rPr lang="en-US" b="1" dirty="0"/>
              <a:t> COG KidsCare </a:t>
            </a:r>
          </a:p>
          <a:p>
            <a:pPr lvl="1">
              <a:buClr>
                <a:schemeClr val="accent2"/>
              </a:buClr>
              <a:buSzPct val="115000"/>
              <a:buFont typeface="Wingdings" pitchFamily="2" charset="2"/>
              <a:buChar char="§"/>
            </a:pPr>
            <a:r>
              <a:rPr lang="en-US" sz="1200" dirty="0" err="1">
                <a:solidFill>
                  <a:srgbClr val="006579"/>
                </a:solidFill>
              </a:rPr>
              <a:t>Descargue</a:t>
            </a:r>
            <a:r>
              <a:rPr lang="en-US" sz="1200" dirty="0">
                <a:solidFill>
                  <a:srgbClr val="006579"/>
                </a:solidFill>
              </a:rPr>
              <a:t> la </a:t>
            </a:r>
            <a:r>
              <a:rPr lang="en-US" sz="1200" dirty="0" err="1">
                <a:solidFill>
                  <a:srgbClr val="006579"/>
                </a:solidFill>
              </a:rPr>
              <a:t>aplicación</a:t>
            </a:r>
            <a:r>
              <a:rPr lang="en-US" sz="1200" dirty="0">
                <a:solidFill>
                  <a:srgbClr val="006579"/>
                </a:solidFill>
              </a:rPr>
              <a:t> </a:t>
            </a:r>
            <a:r>
              <a:rPr lang="en-US" sz="1200" i="1" dirty="0">
                <a:solidFill>
                  <a:srgbClr val="006579"/>
                </a:solidFill>
              </a:rPr>
              <a:t>COG KidsCare</a:t>
            </a:r>
            <a:r>
              <a:rPr lang="en-US" sz="1200" dirty="0">
                <a:solidFill>
                  <a:srgbClr val="006579"/>
                </a:solidFill>
              </a:rPr>
              <a:t> del Apple Store (para </a:t>
            </a:r>
            <a:r>
              <a:rPr lang="en-US" sz="1200" dirty="0" err="1">
                <a:solidFill>
                  <a:srgbClr val="006579"/>
                </a:solidFill>
              </a:rPr>
              <a:t>iphone</a:t>
            </a:r>
            <a:r>
              <a:rPr lang="en-US" sz="1200">
                <a:solidFill>
                  <a:srgbClr val="006579"/>
                </a:solidFill>
              </a:rPr>
              <a:t>) o de Google Play (para Android)</a:t>
            </a:r>
            <a:endParaRPr lang="en-US" sz="1200" dirty="0">
              <a:solidFill>
                <a:srgbClr val="006579"/>
              </a:solidFill>
            </a:endParaRPr>
          </a:p>
        </p:txBody>
      </p:sp>
      <p:sp>
        <p:nvSpPr>
          <p:cNvPr id="4" name="Slide Number Placeholder 3"/>
          <p:cNvSpPr>
            <a:spLocks noGrp="1"/>
          </p:cNvSpPr>
          <p:nvPr>
            <p:ph type="sldNum" sz="quarter" idx="10"/>
          </p:nvPr>
        </p:nvSpPr>
        <p:spPr/>
        <p:txBody>
          <a:bodyPr/>
          <a:lstStyle/>
          <a:p>
            <a:fld id="{0BD0C2F5-0971-479F-8BD7-9E891D3171FC}" type="slidenum">
              <a:rPr lang="en-US" smtClean="0"/>
              <a:pPr/>
              <a:t>3</a:t>
            </a:fld>
            <a:endParaRPr lang="en-US"/>
          </a:p>
        </p:txBody>
      </p:sp>
    </p:spTree>
    <p:extLst>
      <p:ext uri="{BB962C8B-B14F-4D97-AF65-F5344CB8AC3E}">
        <p14:creationId xmlns:p14="http://schemas.microsoft.com/office/powerpoint/2010/main" val="3783142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Náuseas, vómitos y diarrea</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La terapia contra el cáncer puede causar náuseas, vómitos y diarrea (deposiciones frecuentes y acuosas).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 posible que le den medicinas para que se las tomen en casa.  Estas medicinas pueden aliviar los </a:t>
            </a:r>
            <a:r>
              <a:rPr lang="es-ES" dirty="0" err="1"/>
              <a:t>síntomasde</a:t>
            </a:r>
            <a:r>
              <a:rPr lang="es-ES" dirty="0"/>
              <a:t> nauseas y vómitos o diarrea.  Siga las instrucciones con mucha atención.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 su hijo tiene náuseas, vómitos o diarrea, también puede ofrecerle sorbos de líquidos transparentes frescos o pequeños bocados de alimentos fáciles de digerir, como galletas de soda o arroz.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30</a:t>
            </a:fld>
            <a:endParaRPr lang="en-US"/>
          </a:p>
        </p:txBody>
      </p:sp>
    </p:spTree>
    <p:extLst>
      <p:ext uri="{BB962C8B-B14F-4D97-AF65-F5344CB8AC3E}">
        <p14:creationId xmlns:p14="http://schemas.microsoft.com/office/powerpoint/2010/main" val="1351976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Deshidratación: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Los vómitos y la diarrea pueden implicar riesgo de deshidratación (no tener la cantidad de líquido suficiente en el cuerpo).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Llame al equipo de atención médica si su hijo tiene síntomas de deshidratación, por ejemplo: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Tiene la boca o los labios secos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No tiene lágrimas cuando llora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Orina menos de lo normal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Tiene la orina oscura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Tiene </a:t>
            </a:r>
            <a:r>
              <a:rPr lang="es-ES" dirty="0" err="1"/>
              <a:t>vomitos</a:t>
            </a:r>
            <a:r>
              <a:rPr lang="es-ES" dirty="0"/>
              <a:t> o diarrea continuos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No puede beber líquidos</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31</a:t>
            </a:fld>
            <a:endParaRPr lang="en-US"/>
          </a:p>
        </p:txBody>
      </p:sp>
    </p:spTree>
    <p:extLst>
      <p:ext uri="{BB962C8B-B14F-4D97-AF65-F5344CB8AC3E}">
        <p14:creationId xmlns:p14="http://schemas.microsoft.com/office/powerpoint/2010/main" val="3565354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lvl="0" indent="0" rtl="0">
              <a:lnSpc>
                <a:spcPct val="100000"/>
              </a:lnSpc>
              <a:spcBef>
                <a:spcPts val="0"/>
              </a:spcBef>
              <a:buClrTx/>
              <a:buNone/>
              <a:defRPr/>
            </a:pPr>
            <a:r>
              <a:rPr lang="es-US" b="0"/>
              <a:t>El </a:t>
            </a:r>
            <a:r>
              <a:rPr lang="es-US" b="1"/>
              <a:t>estreñimiento</a:t>
            </a:r>
            <a:r>
              <a:rPr lang="es-US" b="0"/>
              <a:t> se refiere a la situación </a:t>
            </a:r>
            <a:r>
              <a:rPr lang="es-US"/>
              <a:t>cuando un niño produce heces (movimientos intestinales) duras y con menor frecuencia que lo habitual. </a:t>
            </a:r>
          </a:p>
          <a:p>
            <a:pPr marL="171450" lvl="0" indent="-171450" rtl="0">
              <a:lnSpc>
                <a:spcPct val="100000"/>
              </a:lnSpc>
              <a:spcBef>
                <a:spcPts val="0"/>
              </a:spcBef>
              <a:buClrTx/>
              <a:buFont typeface="Arial" panose="020B0604020202020204" pitchFamily="34" charset="0"/>
              <a:buChar char="•"/>
              <a:defRPr/>
            </a:pPr>
            <a:r>
              <a:rPr lang="es-US"/>
              <a:t>Algunos medicamentos de la quimioterapia (como la vincristina y algunos analgésicos) pueden provocarle estreñimiento. </a:t>
            </a:r>
          </a:p>
          <a:p>
            <a:pPr marL="171450" lvl="0" indent="-171450" rtl="0">
              <a:lnSpc>
                <a:spcPct val="100000"/>
              </a:lnSpc>
              <a:spcBef>
                <a:spcPts val="0"/>
              </a:spcBef>
              <a:buClrTx/>
              <a:buFont typeface="Arial" panose="020B0604020202020204" pitchFamily="34" charset="0"/>
              <a:buChar char="•"/>
              <a:defRPr/>
            </a:pPr>
            <a:r>
              <a:rPr lang="es-US"/>
              <a:t>Siga las instrucciones de cualquier medicamento que le den para ayudar a tratar este problema en casa. </a:t>
            </a:r>
          </a:p>
          <a:p>
            <a:pPr marL="0" lvl="0" indent="0" rtl="0">
              <a:lnSpc>
                <a:spcPct val="100000"/>
              </a:lnSpc>
              <a:spcBef>
                <a:spcPts val="0"/>
              </a:spcBef>
              <a:buClrTx/>
              <a:buNone/>
              <a:defRPr/>
            </a:pPr>
            <a:endParaRPr lang="en-US" dirty="0"/>
          </a:p>
          <a:p>
            <a:pPr marL="0" lvl="0" indent="0" rtl="0">
              <a:lnSpc>
                <a:spcPct val="100000"/>
              </a:lnSpc>
              <a:spcBef>
                <a:spcPts val="0"/>
              </a:spcBef>
              <a:buClrTx/>
              <a:buNone/>
              <a:defRPr/>
            </a:pPr>
            <a:r>
              <a:rPr lang="es-US"/>
              <a:t>Llame al equipo de atención médica si su hijo tiene: </a:t>
            </a:r>
          </a:p>
          <a:p>
            <a:pPr marL="171450" lvl="0" indent="-171450" rtl="0">
              <a:lnSpc>
                <a:spcPct val="100000"/>
              </a:lnSpc>
              <a:spcBef>
                <a:spcPts val="0"/>
              </a:spcBef>
              <a:buClrTx/>
              <a:buFont typeface="Arial" panose="020B0604020202020204" pitchFamily="34" charset="0"/>
              <a:buChar char="•"/>
              <a:defRPr/>
            </a:pPr>
            <a:r>
              <a:rPr lang="es-US"/>
              <a:t>un cambio en su patrón normal de movimientos intestinales (no tan frecuente, no tanta cantidad); </a:t>
            </a:r>
          </a:p>
          <a:p>
            <a:pPr marL="171450" lvl="0" indent="-171450" rtl="0">
              <a:lnSpc>
                <a:spcPct val="100000"/>
              </a:lnSpc>
              <a:spcBef>
                <a:spcPts val="0"/>
              </a:spcBef>
              <a:buClrTx/>
              <a:buFont typeface="Arial" panose="020B0604020202020204" pitchFamily="34" charset="0"/>
              <a:buChar char="•"/>
              <a:defRPr/>
            </a:pPr>
            <a:r>
              <a:rPr lang="es-US"/>
              <a:t>dolor cuando tiene una evacuación intestinal; </a:t>
            </a:r>
          </a:p>
          <a:p>
            <a:pPr marL="171450" lvl="0" indent="-171450" rtl="0">
              <a:lnSpc>
                <a:spcPct val="100000"/>
              </a:lnSpc>
              <a:spcBef>
                <a:spcPts val="0"/>
              </a:spcBef>
              <a:buClrTx/>
              <a:buFont typeface="Arial" panose="020B0604020202020204" pitchFamily="34" charset="0"/>
              <a:buChar char="•"/>
              <a:defRPr/>
            </a:pPr>
            <a:r>
              <a:rPr lang="es-US"/>
              <a:t>tiene heces duras incluso después de tomar el medicamento para el estreñimiento. </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32</a:t>
            </a:fld>
            <a:endParaRPr lang="en-US"/>
          </a:p>
        </p:txBody>
      </p:sp>
    </p:spTree>
    <p:extLst>
      <p:ext uri="{BB962C8B-B14F-4D97-AF65-F5344CB8AC3E}">
        <p14:creationId xmlns:p14="http://schemas.microsoft.com/office/powerpoint/2010/main" val="2400180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lvl="0" indent="0" rtl="0">
              <a:spcBef>
                <a:spcPts val="0"/>
              </a:spcBef>
              <a:spcAft>
                <a:spcPts val="1200"/>
              </a:spcAft>
              <a:buClrTx/>
              <a:buFont typeface="Arial" panose="020B0604020202020204" pitchFamily="34" charset="0"/>
              <a:buNone/>
              <a:defRPr/>
            </a:pPr>
            <a:r>
              <a:rPr lang="es-US" sz="1200" b="1" dirty="0"/>
              <a:t>Pérdida de cabello:</a:t>
            </a:r>
          </a:p>
          <a:p>
            <a:pPr marL="171450" lvl="0" indent="-171450" rtl="0">
              <a:spcBef>
                <a:spcPts val="0"/>
              </a:spcBef>
              <a:spcAft>
                <a:spcPts val="1200"/>
              </a:spcAft>
              <a:buClrTx/>
              <a:buFont typeface="Arial" panose="020B0604020202020204" pitchFamily="34" charset="0"/>
              <a:buChar char="•"/>
              <a:defRPr/>
            </a:pPr>
            <a:r>
              <a:rPr lang="es-US" sz="1200" dirty="0"/>
              <a:t>Algunos tipos de terapia oncológica pueden causar pérdida o adelgazamiento del cabello. </a:t>
            </a:r>
          </a:p>
          <a:p>
            <a:pPr marL="171450" lvl="0" indent="-171450" rtl="0">
              <a:spcBef>
                <a:spcPts val="0"/>
              </a:spcBef>
              <a:spcAft>
                <a:spcPts val="1200"/>
              </a:spcAft>
              <a:buClrTx/>
              <a:buFont typeface="Arial" panose="020B0604020202020204" pitchFamily="34" charset="0"/>
              <a:buChar char="•"/>
              <a:defRPr/>
            </a:pPr>
            <a:r>
              <a:rPr lang="es-US" sz="1200" dirty="0"/>
              <a:t>La pérdida de cabello es diferente para cada niño, pero puede comenzar tan pronto como en un período de 7 a 10 días después del inicio del tratamiento. También puede verse afectado el vello en otras partes del cuerpo. </a:t>
            </a:r>
          </a:p>
          <a:p>
            <a:pPr marL="171450" lvl="0" indent="-171450" rtl="0">
              <a:spcBef>
                <a:spcPts val="0"/>
              </a:spcBef>
              <a:spcAft>
                <a:spcPts val="1200"/>
              </a:spcAft>
              <a:buClrTx/>
              <a:buFont typeface="Arial" panose="020B0604020202020204" pitchFamily="34" charset="0"/>
              <a:buChar char="•"/>
              <a:defRPr/>
            </a:pPr>
            <a:r>
              <a:rPr lang="es-US" sz="1200" dirty="0"/>
              <a:t>Algunos niños (y sus padres) prefieren cortarse el cabello lo más corto posible cuando comienza a caerse. </a:t>
            </a:r>
          </a:p>
          <a:p>
            <a:pPr marL="171450" lvl="0" indent="-171450" rtl="0">
              <a:spcBef>
                <a:spcPts val="0"/>
              </a:spcBef>
              <a:spcAft>
                <a:spcPts val="1200"/>
              </a:spcAft>
              <a:buClrTx/>
              <a:buFont typeface="Arial" panose="020B0604020202020204" pitchFamily="34" charset="0"/>
              <a:buChar char="•"/>
              <a:defRPr/>
            </a:pPr>
            <a:r>
              <a:rPr lang="es-US" sz="1200" dirty="0"/>
              <a:t>En general, crecerá otra vez cuando el tratamiento sea más suave o cuando termine.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33</a:t>
            </a:fld>
            <a:endParaRPr lang="en-US"/>
          </a:p>
        </p:txBody>
      </p:sp>
    </p:spTree>
    <p:extLst>
      <p:ext uri="{BB962C8B-B14F-4D97-AF65-F5344CB8AC3E}">
        <p14:creationId xmlns:p14="http://schemas.microsoft.com/office/powerpoint/2010/main" val="3486286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34</a:t>
            </a:fld>
            <a:endParaRPr lang="en-US"/>
          </a:p>
        </p:txBody>
      </p:sp>
    </p:spTree>
    <p:extLst>
      <p:ext uri="{BB962C8B-B14F-4D97-AF65-F5344CB8AC3E}">
        <p14:creationId xmlns:p14="http://schemas.microsoft.com/office/powerpoint/2010/main" val="1767010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dirty="0">
                <a:solidFill>
                  <a:srgbClr val="4F81BD"/>
                </a:solidFill>
                <a:effectLst/>
                <a:latin typeface="Calibri" panose="020F0502020204030204" pitchFamily="34" charset="0"/>
              </a:rPr>
              <a:t>Muchos niños con cáncer sienten fatiga durante y después del tratamiento. Los niños pueden describir la fatiga como cansancio o debilidad. También la describen como falta de energía para hacer lo que les gusta hacer, o incluso para hablar o convivir con otras personas. Muchos factores pueden causar fatiga: </a:t>
            </a:r>
          </a:p>
          <a:p>
            <a:endParaRPr lang="en-US" sz="1000" kern="1200" dirty="0">
              <a:solidFill>
                <a:schemeClr val="tx1"/>
              </a:solidFill>
              <a:effectLst/>
              <a:latin typeface="+mn-lt"/>
              <a:ea typeface="+mn-ea"/>
              <a:cs typeface="+mn-cs"/>
            </a:endParaRPr>
          </a:p>
          <a:p>
            <a:pPr algn="l" rtl="0" fontAlgn="base">
              <a:buFont typeface="Arial" panose="020B0604020202020204" pitchFamily="34" charset="0"/>
              <a:buChar char="•"/>
            </a:pPr>
            <a:r>
              <a:rPr lang="es-US" sz="1200" b="0" i="0" dirty="0">
                <a:solidFill>
                  <a:srgbClr val="4F81BD"/>
                </a:solidFill>
                <a:effectLst/>
                <a:latin typeface="Calibri" panose="020F0502020204030204" pitchFamily="34" charset="0"/>
              </a:rPr>
              <a:t>  El tratamiento del cáncer (cirugía, la quimioterapia o la radiación) </a:t>
            </a:r>
            <a:endParaRPr lang="es-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s-US" sz="1200" b="0" i="0" dirty="0">
                <a:solidFill>
                  <a:srgbClr val="4F81BD"/>
                </a:solidFill>
                <a:effectLst/>
                <a:latin typeface="Calibri" panose="020F0502020204030204" pitchFamily="34" charset="0"/>
              </a:rPr>
              <a:t>  Recuento sanguíneo bajo </a:t>
            </a:r>
            <a:endParaRPr lang="es-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s-US" sz="1200" b="0" i="0" dirty="0">
                <a:solidFill>
                  <a:srgbClr val="4F81BD"/>
                </a:solidFill>
                <a:effectLst/>
                <a:latin typeface="Calibri" panose="020F0502020204030204" pitchFamily="34" charset="0"/>
              </a:rPr>
              <a:t>  Mala nutrición </a:t>
            </a:r>
            <a:endParaRPr lang="es-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s-US" sz="1200" b="0" i="0" dirty="0">
                <a:solidFill>
                  <a:srgbClr val="4F81BD"/>
                </a:solidFill>
                <a:effectLst/>
                <a:latin typeface="Calibri" panose="020F0502020204030204" pitchFamily="34" charset="0"/>
              </a:rPr>
              <a:t>  Fiebre </a:t>
            </a:r>
            <a:endParaRPr lang="es-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s-US" sz="1200" b="0" i="0" dirty="0">
                <a:solidFill>
                  <a:srgbClr val="4F81BD"/>
                </a:solidFill>
                <a:effectLst/>
                <a:latin typeface="Calibri" panose="020F0502020204030204" pitchFamily="34" charset="0"/>
              </a:rPr>
              <a:t>  Dolor </a:t>
            </a:r>
            <a:endParaRPr lang="es-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s-US" sz="1200" b="0" i="0" dirty="0">
                <a:solidFill>
                  <a:srgbClr val="4F81BD"/>
                </a:solidFill>
                <a:effectLst/>
                <a:latin typeface="Calibri" panose="020F0502020204030204" pitchFamily="34" charset="0"/>
              </a:rPr>
              <a:t>  No dormir lo suficiente </a:t>
            </a:r>
            <a:endParaRPr lang="es-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s-US" sz="1200" b="0" i="0" dirty="0">
                <a:solidFill>
                  <a:srgbClr val="4F81BD"/>
                </a:solidFill>
                <a:effectLst/>
                <a:latin typeface="Calibri" panose="020F0502020204030204" pitchFamily="34" charset="0"/>
              </a:rPr>
              <a:t>  Mala calidad de sueño </a:t>
            </a:r>
            <a:endParaRPr lang="es-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s-US" sz="1200" b="0" i="0" dirty="0">
                <a:solidFill>
                  <a:srgbClr val="4F81BD"/>
                </a:solidFill>
                <a:effectLst/>
                <a:latin typeface="Calibri" panose="020F0502020204030204" pitchFamily="34" charset="0"/>
              </a:rPr>
              <a:t>  Preocupación o depresión </a:t>
            </a:r>
            <a:endParaRPr lang="es-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s-US" sz="1200" b="0" i="0" dirty="0">
                <a:solidFill>
                  <a:srgbClr val="4F81BD"/>
                </a:solidFill>
                <a:effectLst/>
                <a:latin typeface="Calibri" panose="020F0502020204030204" pitchFamily="34" charset="0"/>
              </a:rPr>
              <a:t>  Intentar hacer demasiadas cosas </a:t>
            </a:r>
            <a:endParaRPr lang="es-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s-US" sz="1200" b="0" i="0" dirty="0">
                <a:solidFill>
                  <a:srgbClr val="4F81BD"/>
                </a:solidFill>
                <a:effectLst/>
                <a:latin typeface="Calibri" panose="020F0502020204030204" pitchFamily="34" charset="0"/>
              </a:rPr>
              <a:t>  Falta de actividad física </a:t>
            </a:r>
            <a:endParaRPr lang="es-US" sz="12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795196B-8AA7-40ED-88D9-D03806927C3B}" type="slidenum">
              <a:rPr lang="en-US" smtClean="0"/>
              <a:t>35</a:t>
            </a:fld>
            <a:endParaRPr lang="en-US"/>
          </a:p>
        </p:txBody>
      </p:sp>
    </p:spTree>
    <p:extLst>
      <p:ext uri="{BB962C8B-B14F-4D97-AF65-F5344CB8AC3E}">
        <p14:creationId xmlns:p14="http://schemas.microsoft.com/office/powerpoint/2010/main" val="538681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0070C0"/>
                </a:solidFill>
                <a:effectLst/>
                <a:latin typeface="Calibri" panose="020F0502020204030204" pitchFamily="34" charset="0"/>
              </a:rPr>
              <a:t>Infórmele</a:t>
            </a:r>
            <a:r>
              <a:rPr lang="en-US" b="0" i="0" dirty="0">
                <a:solidFill>
                  <a:srgbClr val="0070C0"/>
                </a:solidFill>
                <a:effectLst/>
                <a:latin typeface="Calibri" panose="020F0502020204030204" pitchFamily="34" charset="0"/>
              </a:rPr>
              <a:t> a </a:t>
            </a:r>
            <a:r>
              <a:rPr lang="en-US" b="0" i="0" dirty="0" err="1">
                <a:solidFill>
                  <a:srgbClr val="0070C0"/>
                </a:solidFill>
                <a:effectLst/>
                <a:latin typeface="Calibri" panose="020F0502020204030204" pitchFamily="34" charset="0"/>
              </a:rPr>
              <a:t>su</a:t>
            </a:r>
            <a:r>
              <a:rPr lang="en-US" b="0" i="0" dirty="0">
                <a:solidFill>
                  <a:srgbClr val="0070C0"/>
                </a:solidFill>
                <a:effectLst/>
                <a:latin typeface="Calibri" panose="020F0502020204030204" pitchFamily="34" charset="0"/>
              </a:rPr>
              <a:t> </a:t>
            </a:r>
            <a:r>
              <a:rPr lang="en-US" b="0" i="0" dirty="0" err="1">
                <a:solidFill>
                  <a:srgbClr val="0070C0"/>
                </a:solidFill>
                <a:effectLst/>
                <a:latin typeface="Calibri" panose="020F0502020204030204" pitchFamily="34" charset="0"/>
              </a:rPr>
              <a:t>proveedor</a:t>
            </a:r>
            <a:r>
              <a:rPr lang="en-US" b="0" i="0" dirty="0">
                <a:solidFill>
                  <a:srgbClr val="0070C0"/>
                </a:solidFill>
                <a:effectLst/>
                <a:latin typeface="Calibri" panose="020F0502020204030204" pitchFamily="34" charset="0"/>
              </a:rPr>
              <a:t> de </a:t>
            </a:r>
            <a:r>
              <a:rPr lang="en-US" b="0" i="0" dirty="0" err="1">
                <a:solidFill>
                  <a:srgbClr val="0070C0"/>
                </a:solidFill>
                <a:effectLst/>
                <a:latin typeface="Calibri" panose="020F0502020204030204" pitchFamily="34" charset="0"/>
              </a:rPr>
              <a:t>atención</a:t>
            </a:r>
            <a:r>
              <a:rPr lang="en-US" b="0" i="0" dirty="0">
                <a:solidFill>
                  <a:srgbClr val="0070C0"/>
                </a:solidFill>
                <a:effectLst/>
                <a:latin typeface="Calibri" panose="020F0502020204030204" pitchFamily="34" charset="0"/>
              </a:rPr>
              <a:t> </a:t>
            </a:r>
            <a:r>
              <a:rPr lang="en-US" b="0" i="0" dirty="0" err="1">
                <a:solidFill>
                  <a:srgbClr val="0070C0"/>
                </a:solidFill>
                <a:effectLst/>
                <a:latin typeface="Calibri" panose="020F0502020204030204" pitchFamily="34" charset="0"/>
              </a:rPr>
              <a:t>médica</a:t>
            </a:r>
            <a:r>
              <a:rPr lang="en-US" b="0" i="0" dirty="0">
                <a:solidFill>
                  <a:srgbClr val="0070C0"/>
                </a:solidFill>
                <a:effectLst/>
                <a:latin typeface="Calibri" panose="020F0502020204030204" pitchFamily="34" charset="0"/>
              </a:rPr>
              <a:t> </a:t>
            </a:r>
            <a:r>
              <a:rPr lang="en-US" b="0" i="0" dirty="0" err="1">
                <a:solidFill>
                  <a:srgbClr val="0070C0"/>
                </a:solidFill>
                <a:effectLst/>
                <a:latin typeface="Calibri" panose="020F0502020204030204" pitchFamily="34" charset="0"/>
              </a:rPr>
              <a:t>si</a:t>
            </a:r>
            <a:r>
              <a:rPr lang="en-US" b="0" i="0" dirty="0">
                <a:solidFill>
                  <a:srgbClr val="0070C0"/>
                </a:solidFill>
                <a:effectLst/>
                <a:latin typeface="Calibri" panose="020F0502020204030204" pitchFamily="34" charset="0"/>
              </a:rPr>
              <a:t> </a:t>
            </a:r>
            <a:r>
              <a:rPr lang="en-US" b="0" i="0" dirty="0" err="1">
                <a:solidFill>
                  <a:srgbClr val="0070C0"/>
                </a:solidFill>
                <a:effectLst/>
                <a:latin typeface="Calibri" panose="020F0502020204030204" pitchFamily="34" charset="0"/>
              </a:rPr>
              <a:t>su</a:t>
            </a:r>
            <a:r>
              <a:rPr lang="en-US" b="0" i="0" dirty="0">
                <a:solidFill>
                  <a:srgbClr val="0070C0"/>
                </a:solidFill>
                <a:effectLst/>
                <a:latin typeface="Calibri" panose="020F0502020204030204" pitchFamily="34" charset="0"/>
              </a:rPr>
              <a:t> </a:t>
            </a:r>
            <a:r>
              <a:rPr lang="en-US" b="0" i="0" dirty="0" err="1">
                <a:solidFill>
                  <a:srgbClr val="0070C0"/>
                </a:solidFill>
                <a:effectLst/>
                <a:latin typeface="Calibri" panose="020F0502020204030204" pitchFamily="34" charset="0"/>
              </a:rPr>
              <a:t>hijo</a:t>
            </a:r>
            <a:r>
              <a:rPr lang="en-US" b="0" i="0" dirty="0">
                <a:solidFill>
                  <a:srgbClr val="0070C0"/>
                </a:solidFill>
                <a:effectLst/>
                <a:latin typeface="Calibri" panose="020F0502020204030204" pitchFamily="34" charset="0"/>
              </a:rPr>
              <a:t> </a:t>
            </a:r>
            <a:r>
              <a:rPr lang="en-US" b="0" i="0" dirty="0" err="1">
                <a:solidFill>
                  <a:srgbClr val="0070C0"/>
                </a:solidFill>
                <a:effectLst/>
                <a:latin typeface="Calibri" panose="020F0502020204030204" pitchFamily="34" charset="0"/>
              </a:rPr>
              <a:t>tiene</a:t>
            </a:r>
            <a:r>
              <a:rPr lang="en-US" b="0" i="0" dirty="0">
                <a:solidFill>
                  <a:srgbClr val="0070C0"/>
                </a:solidFill>
                <a:effectLst/>
                <a:latin typeface="Calibri" panose="020F0502020204030204" pitchFamily="34" charset="0"/>
              </a:rPr>
              <a:t> </a:t>
            </a:r>
            <a:r>
              <a:rPr lang="en-US" b="0" i="0" dirty="0" err="1">
                <a:solidFill>
                  <a:srgbClr val="0070C0"/>
                </a:solidFill>
                <a:effectLst/>
                <a:latin typeface="Calibri" panose="020F0502020204030204" pitchFamily="34" charset="0"/>
              </a:rPr>
              <a:t>fatiga</a:t>
            </a:r>
            <a:r>
              <a:rPr lang="en-US" b="0" i="0" dirty="0">
                <a:solidFill>
                  <a:srgbClr val="0070C0"/>
                </a:solidFill>
                <a:effectLst/>
                <a:latin typeface="Calibri" panose="020F0502020204030204" pitchFamily="34" charset="0"/>
              </a:rPr>
              <a:t>. Hay </a:t>
            </a:r>
            <a:r>
              <a:rPr lang="en-US" b="0" i="0" dirty="0" err="1">
                <a:solidFill>
                  <a:srgbClr val="0070C0"/>
                </a:solidFill>
                <a:effectLst/>
                <a:latin typeface="Calibri" panose="020F0502020204030204" pitchFamily="34" charset="0"/>
              </a:rPr>
              <a:t>muchas</a:t>
            </a:r>
            <a:r>
              <a:rPr lang="en-US" b="0" i="0" dirty="0">
                <a:solidFill>
                  <a:srgbClr val="0070C0"/>
                </a:solidFill>
                <a:effectLst/>
                <a:latin typeface="Calibri" panose="020F0502020204030204" pitchFamily="34" charset="0"/>
              </a:rPr>
              <a:t> </a:t>
            </a:r>
            <a:r>
              <a:rPr lang="en-US" b="0" i="0" dirty="0" err="1">
                <a:solidFill>
                  <a:srgbClr val="0070C0"/>
                </a:solidFill>
                <a:effectLst/>
                <a:latin typeface="Calibri" panose="020F0502020204030204" pitchFamily="34" charset="0"/>
              </a:rPr>
              <a:t>cosas</a:t>
            </a:r>
            <a:r>
              <a:rPr lang="en-US" b="0" i="0" dirty="0">
                <a:solidFill>
                  <a:srgbClr val="0070C0"/>
                </a:solidFill>
                <a:effectLst/>
                <a:latin typeface="Calibri" panose="020F0502020204030204" pitchFamily="34" charset="0"/>
              </a:rPr>
              <a:t> que </a:t>
            </a:r>
            <a:r>
              <a:rPr lang="en-US" b="0" i="0" dirty="0" err="1">
                <a:solidFill>
                  <a:srgbClr val="0070C0"/>
                </a:solidFill>
                <a:effectLst/>
                <a:latin typeface="Calibri" panose="020F0502020204030204" pitchFamily="34" charset="0"/>
              </a:rPr>
              <a:t>puede</a:t>
            </a:r>
            <a:r>
              <a:rPr lang="en-US" b="0" i="0" dirty="0">
                <a:solidFill>
                  <a:srgbClr val="0070C0"/>
                </a:solidFill>
                <a:effectLst/>
                <a:latin typeface="Calibri" panose="020F0502020204030204" pitchFamily="34" charset="0"/>
              </a:rPr>
              <a:t> </a:t>
            </a:r>
            <a:r>
              <a:rPr lang="en-US" b="0" i="0" dirty="0" err="1">
                <a:solidFill>
                  <a:srgbClr val="0070C0"/>
                </a:solidFill>
                <a:effectLst/>
                <a:latin typeface="Calibri" panose="020F0502020204030204" pitchFamily="34" charset="0"/>
              </a:rPr>
              <a:t>hacer</a:t>
            </a:r>
            <a:r>
              <a:rPr lang="en-US" b="0" i="0" dirty="0">
                <a:solidFill>
                  <a:srgbClr val="0070C0"/>
                </a:solidFill>
                <a:effectLst/>
                <a:latin typeface="Calibri" panose="020F0502020204030204" pitchFamily="34" charset="0"/>
              </a:rPr>
              <a:t> para </a:t>
            </a:r>
            <a:r>
              <a:rPr lang="en-US" b="0" i="0" dirty="0" err="1">
                <a:solidFill>
                  <a:srgbClr val="0070C0"/>
                </a:solidFill>
                <a:effectLst/>
                <a:latin typeface="Calibri" panose="020F0502020204030204" pitchFamily="34" charset="0"/>
              </a:rPr>
              <a:t>ayudar</a:t>
            </a:r>
            <a:r>
              <a:rPr lang="en-US" b="0" i="0" dirty="0">
                <a:solidFill>
                  <a:srgbClr val="0070C0"/>
                </a:solidFill>
                <a:effectLst/>
                <a:latin typeface="Calibri" panose="020F0502020204030204" pitchFamily="34" charset="0"/>
              </a:rPr>
              <a:t> a </a:t>
            </a:r>
            <a:r>
              <a:rPr lang="en-US" b="0" i="0" dirty="0" err="1">
                <a:solidFill>
                  <a:srgbClr val="0070C0"/>
                </a:solidFill>
                <a:effectLst/>
                <a:latin typeface="Calibri" panose="020F0502020204030204" pitchFamily="34" charset="0"/>
              </a:rPr>
              <a:t>su</a:t>
            </a:r>
            <a:r>
              <a:rPr lang="en-US" b="0" i="0" dirty="0">
                <a:solidFill>
                  <a:srgbClr val="0070C0"/>
                </a:solidFill>
                <a:effectLst/>
                <a:latin typeface="Calibri" panose="020F0502020204030204" pitchFamily="34" charset="0"/>
              </a:rPr>
              <a:t> </a:t>
            </a:r>
            <a:r>
              <a:rPr lang="en-US" b="0" i="0" dirty="0" err="1">
                <a:solidFill>
                  <a:srgbClr val="0070C0"/>
                </a:solidFill>
                <a:effectLst/>
                <a:latin typeface="Calibri" panose="020F0502020204030204" pitchFamily="34" charset="0"/>
              </a:rPr>
              <a:t>hijo</a:t>
            </a:r>
            <a:r>
              <a:rPr lang="en-US" b="0" i="0" dirty="0">
                <a:solidFill>
                  <a:srgbClr val="0070C0"/>
                </a:solidFill>
                <a:effectLst/>
                <a:latin typeface="Calibri" panose="020F0502020204030204" pitchFamily="34" charset="0"/>
              </a:rPr>
              <a:t>.</a:t>
            </a:r>
          </a:p>
          <a:p>
            <a:endParaRPr lang="en-US" sz="1200" b="0" i="0" kern="1200" dirty="0">
              <a:solidFill>
                <a:srgbClr val="0070C0"/>
              </a:solidFill>
              <a:effectLst/>
              <a:latin typeface="Calibri" panose="020F0502020204030204" pitchFamily="34" charset="0"/>
              <a:ea typeface="+mn-ea"/>
              <a:cs typeface="+mn-cs"/>
            </a:endParaRPr>
          </a:p>
          <a:p>
            <a:pPr marL="171450" indent="-171450">
              <a:buFont typeface="Arial" panose="020B0604020202020204" pitchFamily="34" charset="0"/>
              <a:buChar char="•"/>
            </a:pPr>
            <a:r>
              <a:rPr lang="es-US" sz="1800" b="0" i="0" dirty="0">
                <a:solidFill>
                  <a:srgbClr val="4F81BD"/>
                </a:solidFill>
                <a:effectLst/>
                <a:latin typeface="Calibri" panose="020F0502020204030204" pitchFamily="34" charset="0"/>
              </a:rPr>
              <a:t>Siempre que sea posible, estimule la actividad física diaria.  </a:t>
            </a:r>
          </a:p>
          <a:p>
            <a:pPr marL="171450" indent="-171450">
              <a:buFont typeface="Arial" panose="020B0604020202020204" pitchFamily="34" charset="0"/>
              <a:buChar char="•"/>
            </a:pPr>
            <a:r>
              <a:rPr lang="es-US" sz="1800" b="0" i="0" dirty="0">
                <a:solidFill>
                  <a:srgbClr val="4F81BD"/>
                </a:solidFill>
                <a:effectLst/>
                <a:latin typeface="Calibri" panose="020F0502020204030204" pitchFamily="34" charset="0"/>
              </a:rPr>
              <a:t>Un terapeuta físico puede ayudar con un programa de ejercicios para aumentar la fuerza y la resistencia de su hijo.  </a:t>
            </a:r>
          </a:p>
          <a:p>
            <a:pPr marL="171450" indent="-171450">
              <a:buFont typeface="Arial" panose="020B0604020202020204" pitchFamily="34" charset="0"/>
              <a:buChar char="•"/>
            </a:pPr>
            <a:r>
              <a:rPr lang="es-US" sz="1800" b="0" i="0" dirty="0">
                <a:solidFill>
                  <a:srgbClr val="4F81BD"/>
                </a:solidFill>
                <a:effectLst/>
                <a:latin typeface="Calibri" panose="020F0502020204030204" pitchFamily="34" charset="0"/>
              </a:rPr>
              <a:t>Si su hijo tiene poco apetito, ofrézcale comidas saludables cada dos o tres horas mientras esté despierto.  </a:t>
            </a:r>
          </a:p>
          <a:p>
            <a:pPr marL="171450" indent="-171450">
              <a:buFont typeface="Arial" panose="020B0604020202020204" pitchFamily="34" charset="0"/>
              <a:buChar char="•"/>
            </a:pPr>
            <a:r>
              <a:rPr lang="es-US" sz="1800" b="0" i="0" dirty="0">
                <a:solidFill>
                  <a:srgbClr val="4F81BD"/>
                </a:solidFill>
                <a:effectLst/>
                <a:latin typeface="Calibri" panose="020F0502020204030204" pitchFamily="34" charset="0"/>
              </a:rPr>
              <a:t>Los refrigerios deben ser lo más nutritivos posible. Hable con el dietista para recibir ideas.  </a:t>
            </a:r>
          </a:p>
          <a:p>
            <a:pPr marL="171450" indent="-171450">
              <a:buFont typeface="Arial" panose="020B0604020202020204" pitchFamily="34" charset="0"/>
              <a:buChar char="•"/>
            </a:pPr>
            <a:r>
              <a:rPr lang="es-US" sz="1800" b="0" i="0" dirty="0">
                <a:solidFill>
                  <a:srgbClr val="4F81BD"/>
                </a:solidFill>
                <a:effectLst/>
                <a:latin typeface="Calibri" panose="020F0502020204030204" pitchFamily="34" charset="0"/>
              </a:rPr>
              <a:t>Evite la cafeína: </a:t>
            </a:r>
            <a:r>
              <a:rPr lang="es-US" sz="1800" b="0" i="0" dirty="0">
                <a:solidFill>
                  <a:srgbClr val="4F80BD"/>
                </a:solidFill>
                <a:effectLst/>
                <a:latin typeface="Calibri" panose="020F0502020204030204" pitchFamily="34" charset="0"/>
              </a:rPr>
              <a:t>esto incluye té, café, refrescos y bebidas energéticas </a:t>
            </a:r>
          </a:p>
          <a:p>
            <a:pPr marL="171450" indent="-171450">
              <a:buFont typeface="Arial" panose="020B0604020202020204" pitchFamily="34" charset="0"/>
              <a:buChar char="•"/>
            </a:pPr>
            <a:r>
              <a:rPr lang="es-US" sz="1800" b="0" i="0" dirty="0">
                <a:solidFill>
                  <a:srgbClr val="4F81BD"/>
                </a:solidFill>
                <a:effectLst/>
                <a:latin typeface="Calibri" panose="020F0502020204030204" pitchFamily="34" charset="0"/>
              </a:rPr>
              <a:t>Tenga una rutina de descanso regular y asegúrese que su hijo duerma lo suficiente todas las noches.  </a:t>
            </a:r>
            <a:endParaRPr lang="es-US" sz="1800" b="0" i="0" dirty="0">
              <a:solidFill>
                <a:srgbClr val="000000"/>
              </a:solidFill>
              <a:effectLst/>
              <a:latin typeface="Calibri" panose="020F0502020204030204" pitchFamily="34" charset="0"/>
            </a:endParaRPr>
          </a:p>
          <a:p>
            <a:pPr marL="628650" lvl="1" indent="-171450">
              <a:buFont typeface="Arial" panose="020B0604020202020204" pitchFamily="34" charset="0"/>
              <a:buChar char="•"/>
            </a:pPr>
            <a:r>
              <a:rPr lang="es-US" sz="1800" b="0" i="0" dirty="0">
                <a:solidFill>
                  <a:srgbClr val="4F81BD"/>
                </a:solidFill>
                <a:effectLst/>
                <a:latin typeface="Calibri" panose="020F0502020204030204" pitchFamily="34" charset="0"/>
              </a:rPr>
              <a:t>Horas de sueño recomendadas para niños sanos: </a:t>
            </a:r>
          </a:p>
          <a:p>
            <a:pPr marL="1085850" lvl="2" indent="-171450">
              <a:buFont typeface="Arial" panose="020B0604020202020204" pitchFamily="34" charset="0"/>
              <a:buChar char="•"/>
            </a:pPr>
            <a:r>
              <a:rPr lang="es-US" sz="1800" b="0" i="0" kern="1200" dirty="0">
                <a:solidFill>
                  <a:srgbClr val="4F81BD"/>
                </a:solidFill>
                <a:effectLst/>
                <a:latin typeface="Calibri" panose="020F0502020204030204" pitchFamily="34" charset="0"/>
                <a:ea typeface="+mn-ea"/>
                <a:cs typeface="+mn-cs"/>
              </a:rPr>
              <a:t>3</a:t>
            </a:r>
            <a:r>
              <a:rPr lang="en-US" sz="2800" b="0" i="0" dirty="0">
                <a:solidFill>
                  <a:srgbClr val="4F81BD"/>
                </a:solidFill>
                <a:effectLst/>
                <a:latin typeface="Calibri" panose="020F0502020204030204" pitchFamily="34" charset="0"/>
              </a:rPr>
              <a:t>-5 </a:t>
            </a:r>
            <a:r>
              <a:rPr lang="en-US" sz="2800" b="0" i="0" dirty="0" err="1">
                <a:solidFill>
                  <a:srgbClr val="4F81BD"/>
                </a:solidFill>
                <a:effectLst/>
                <a:latin typeface="Calibri" panose="020F0502020204030204" pitchFamily="34" charset="0"/>
              </a:rPr>
              <a:t>años</a:t>
            </a:r>
            <a:r>
              <a:rPr lang="en-US" sz="2800" b="0" i="0" dirty="0">
                <a:solidFill>
                  <a:srgbClr val="4F81BD"/>
                </a:solidFill>
                <a:effectLst/>
                <a:latin typeface="Calibri" panose="020F0502020204030204" pitchFamily="34" charset="0"/>
              </a:rPr>
              <a:t>: 10 a 13 horas </a:t>
            </a:r>
            <a:r>
              <a:rPr lang="en-US" sz="2800" b="0" i="0" dirty="0" err="1">
                <a:solidFill>
                  <a:srgbClr val="4F81BD"/>
                </a:solidFill>
                <a:effectLst/>
                <a:latin typeface="Calibri" panose="020F0502020204030204" pitchFamily="34" charset="0"/>
              </a:rPr>
              <a:t>por</a:t>
            </a:r>
            <a:r>
              <a:rPr lang="en-US" sz="2800" b="0" i="0" dirty="0">
                <a:solidFill>
                  <a:srgbClr val="4F81BD"/>
                </a:solidFill>
                <a:effectLst/>
                <a:latin typeface="Calibri" panose="020F0502020204030204" pitchFamily="34" charset="0"/>
              </a:rPr>
              <a:t> </a:t>
            </a:r>
            <a:r>
              <a:rPr lang="en-US" sz="2800" b="0" i="0" dirty="0" err="1">
                <a:solidFill>
                  <a:srgbClr val="4F81BD"/>
                </a:solidFill>
                <a:effectLst/>
                <a:latin typeface="Calibri" panose="020F0502020204030204" pitchFamily="34" charset="0"/>
              </a:rPr>
              <a:t>noche</a:t>
            </a:r>
            <a:endParaRPr lang="es-US" sz="2800" b="0" i="0" dirty="0">
              <a:solidFill>
                <a:srgbClr val="4F81BD"/>
              </a:solidFill>
              <a:effectLst/>
              <a:latin typeface="Calibri" panose="020F0502020204030204" pitchFamily="34" charset="0"/>
            </a:endParaRPr>
          </a:p>
          <a:p>
            <a:pPr marL="1085850" lvl="2" indent="-171450">
              <a:buFont typeface="Arial" panose="020B0604020202020204" pitchFamily="34" charset="0"/>
              <a:buChar char="•"/>
            </a:pPr>
            <a:r>
              <a:rPr lang="es-US" sz="1800" b="0" i="0" dirty="0">
                <a:solidFill>
                  <a:srgbClr val="4F81BD"/>
                </a:solidFill>
                <a:effectLst/>
                <a:latin typeface="Calibri" panose="020F0502020204030204" pitchFamily="34" charset="0"/>
              </a:rPr>
              <a:t>6-13 años: 9 a 12 horas por noche</a:t>
            </a:r>
          </a:p>
          <a:p>
            <a:pPr marL="1085850" lvl="2" indent="-171450">
              <a:buFont typeface="Arial" panose="020B0604020202020204" pitchFamily="34" charset="0"/>
              <a:buChar char="•"/>
            </a:pPr>
            <a:r>
              <a:rPr lang="es-US" sz="1800" b="0" i="0" kern="1200" dirty="0">
                <a:solidFill>
                  <a:srgbClr val="4F81BD"/>
                </a:solidFill>
                <a:effectLst/>
                <a:latin typeface="Calibri" panose="020F0502020204030204" pitchFamily="34" charset="0"/>
                <a:ea typeface="+mn-ea"/>
                <a:cs typeface="+mn-cs"/>
              </a:rPr>
              <a:t>14</a:t>
            </a:r>
            <a:r>
              <a:rPr lang="es-US" sz="1800" b="0" i="0" dirty="0">
                <a:solidFill>
                  <a:srgbClr val="4F81BD"/>
                </a:solidFill>
                <a:effectLst/>
                <a:latin typeface="Calibri" panose="020F0502020204030204" pitchFamily="34" charset="0"/>
              </a:rPr>
              <a:t>-17 años: 8 a 10 horas por noche</a:t>
            </a:r>
            <a:endParaRPr lang="es-US" sz="1800" b="0" i="0" kern="1200" dirty="0">
              <a:solidFill>
                <a:srgbClr val="000000"/>
              </a:solidFill>
              <a:effectLst/>
              <a:latin typeface="Calibri" panose="020F0502020204030204" pitchFamily="34" charset="0"/>
              <a:ea typeface="+mn-ea"/>
              <a:cs typeface="+mn-cs"/>
            </a:endParaRPr>
          </a:p>
          <a:p>
            <a:pPr marL="171450" indent="-171450">
              <a:buFont typeface="Arial" panose="020B0604020202020204" pitchFamily="34" charset="0"/>
              <a:buChar char="•"/>
            </a:pPr>
            <a:r>
              <a:rPr lang="es-US" sz="1800" b="0" i="0" dirty="0">
                <a:solidFill>
                  <a:srgbClr val="4F81BD"/>
                </a:solidFill>
                <a:effectLst/>
                <a:latin typeface="Calibri" panose="020F0502020204030204" pitchFamily="34" charset="0"/>
              </a:rPr>
              <a:t>Los niños que están experimentando fatiga podrían necesitar dormir más de lo que indican estas recomendaciones o tomar siestas durante el día. </a:t>
            </a:r>
          </a:p>
          <a:p>
            <a:pPr marL="171450" indent="-171450">
              <a:buFont typeface="Arial" panose="020B0604020202020204" pitchFamily="34" charset="0"/>
              <a:buChar char="•"/>
            </a:pPr>
            <a:r>
              <a:rPr lang="es-US" sz="1800" b="0" i="0" dirty="0">
                <a:solidFill>
                  <a:srgbClr val="4F81BD"/>
                </a:solidFill>
                <a:effectLst/>
                <a:latin typeface="Calibri" panose="020F0502020204030204" pitchFamily="34" charset="0"/>
              </a:rPr>
              <a:t>Si su hijo tiene dolor que no lo deja dormir, consulte con su equipo de atención médica.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795196B-8AA7-40ED-88D9-D03806927C3B}" type="slidenum">
              <a:rPr lang="en-US" smtClean="0"/>
              <a:t>36</a:t>
            </a:fld>
            <a:endParaRPr lang="en-US"/>
          </a:p>
        </p:txBody>
      </p:sp>
    </p:spTree>
    <p:extLst>
      <p:ext uri="{BB962C8B-B14F-4D97-AF65-F5344CB8AC3E}">
        <p14:creationId xmlns:p14="http://schemas.microsoft.com/office/powerpoint/2010/main" val="3246924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b="0" i="0" dirty="0">
                <a:solidFill>
                  <a:srgbClr val="4F80BD"/>
                </a:solidFill>
                <a:effectLst/>
                <a:latin typeface="WordVisi_MSFontService"/>
              </a:rPr>
              <a:t>Es importante que su hijo se mantenga físicamente activo mientras recibe tratamiento oncológico. Ser físicamente activo puede consistir en movimientos sencillos que los niños ya suelen hacer, como jugar y bailar.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b="0" i="0" dirty="0">
                <a:solidFill>
                  <a:srgbClr val="4F80BD"/>
                </a:solidFill>
                <a:effectLst/>
                <a:latin typeface="WordVisi_MSFontService"/>
              </a:rPr>
              <a:t>Estar activo no solo ayuda con la recuperación física, sino que también puede ayudar a mejorar su estado de ánimo, a sentirse menos cansado y es una excelente manera de conectarse con amigos, hermanos y familiares. Algunas actividades podrán limitarse o restringirse según el tipo de cáncer, tratamiento o cualquier dispositivo médico que pueda tener (como un puerto o una sonda 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4F80BD"/>
                </a:solidFill>
                <a:effectLst/>
                <a:latin typeface="Calibri" panose="020F0502020204030204" pitchFamily="34" charset="0"/>
              </a:rPr>
              <a:t>Hable</a:t>
            </a:r>
            <a:r>
              <a:rPr lang="en-US" b="0" i="0" dirty="0">
                <a:solidFill>
                  <a:srgbClr val="4F80BD"/>
                </a:solidFill>
                <a:effectLst/>
                <a:latin typeface="Calibri" panose="020F0502020204030204" pitchFamily="34" charset="0"/>
              </a:rPr>
              <a:t> con </a:t>
            </a:r>
            <a:r>
              <a:rPr lang="en-US" b="0" i="0" dirty="0" err="1">
                <a:solidFill>
                  <a:srgbClr val="4F80BD"/>
                </a:solidFill>
                <a:effectLst/>
                <a:latin typeface="Calibri" panose="020F0502020204030204" pitchFamily="34" charset="0"/>
              </a:rPr>
              <a:t>su</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equipo</a:t>
            </a:r>
            <a:r>
              <a:rPr lang="en-US" b="0" i="0" dirty="0">
                <a:solidFill>
                  <a:srgbClr val="4F80BD"/>
                </a:solidFill>
                <a:effectLst/>
                <a:latin typeface="Calibri" panose="020F0502020204030204" pitchFamily="34" charset="0"/>
              </a:rPr>
              <a:t> de </a:t>
            </a:r>
            <a:r>
              <a:rPr lang="en-US" b="0" i="0" dirty="0" err="1">
                <a:solidFill>
                  <a:srgbClr val="4F80BD"/>
                </a:solidFill>
                <a:effectLst/>
                <a:latin typeface="Calibri" panose="020F0502020204030204" pitchFamily="34" charset="0"/>
              </a:rPr>
              <a:t>atención</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médica</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acerca</a:t>
            </a:r>
            <a:r>
              <a:rPr lang="en-US" b="0" i="0" dirty="0">
                <a:solidFill>
                  <a:srgbClr val="4F80BD"/>
                </a:solidFill>
                <a:effectLst/>
                <a:latin typeface="Calibri" panose="020F0502020204030204" pitchFamily="34" charset="0"/>
              </a:rPr>
              <a:t> de </a:t>
            </a:r>
            <a:r>
              <a:rPr lang="en-US" b="0" i="0" dirty="0" err="1">
                <a:solidFill>
                  <a:srgbClr val="4F80BD"/>
                </a:solidFill>
                <a:effectLst/>
                <a:latin typeface="Calibri" panose="020F0502020204030204" pitchFamily="34" charset="0"/>
              </a:rPr>
              <a:t>qué</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actividad</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física</a:t>
            </a:r>
            <a:r>
              <a:rPr lang="en-US" b="0" i="0" dirty="0">
                <a:solidFill>
                  <a:srgbClr val="4F80BD"/>
                </a:solidFill>
                <a:effectLst/>
                <a:latin typeface="Calibri" panose="020F0502020204030204" pitchFamily="34" charset="0"/>
              </a:rPr>
              <a:t> es </a:t>
            </a:r>
            <a:r>
              <a:rPr lang="en-US" b="0" i="0" dirty="0" err="1">
                <a:solidFill>
                  <a:srgbClr val="4F80BD"/>
                </a:solidFill>
                <a:effectLst/>
                <a:latin typeface="Calibri" panose="020F0502020204030204" pitchFamily="34" charset="0"/>
              </a:rPr>
              <a:t>mejor</a:t>
            </a:r>
            <a:r>
              <a:rPr lang="en-US" b="0" i="0" dirty="0">
                <a:solidFill>
                  <a:srgbClr val="4F80BD"/>
                </a:solidFill>
                <a:effectLst/>
                <a:latin typeface="Calibri" panose="020F0502020204030204" pitchFamily="34" charset="0"/>
              </a:rPr>
              <a:t> para </a:t>
            </a:r>
            <a:r>
              <a:rPr lang="en-US" b="0" i="0" dirty="0" err="1">
                <a:solidFill>
                  <a:srgbClr val="4F80BD"/>
                </a:solidFill>
                <a:effectLst/>
                <a:latin typeface="Calibri" panose="020F0502020204030204" pitchFamily="34" charset="0"/>
              </a:rPr>
              <a:t>su</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hijo</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Caminar</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suele</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considerarse</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aceptable</a:t>
            </a:r>
            <a:r>
              <a:rPr lang="en-US" b="0" i="0" dirty="0">
                <a:solidFill>
                  <a:srgbClr val="4F80BD"/>
                </a:solidFill>
                <a:effectLst/>
                <a:latin typeface="Calibri" panose="020F0502020204030204" pitchFamily="34" charset="0"/>
              </a:rPr>
              <a:t> para </a:t>
            </a:r>
            <a:r>
              <a:rPr lang="en-US" b="0" i="0" dirty="0" err="1">
                <a:solidFill>
                  <a:srgbClr val="4F80BD"/>
                </a:solidFill>
                <a:effectLst/>
                <a:latin typeface="Calibri" panose="020F0502020204030204" pitchFamily="34" charset="0"/>
              </a:rPr>
              <a:t>aumentar</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los</a:t>
            </a:r>
            <a:r>
              <a:rPr lang="en-US" b="0" i="0" dirty="0">
                <a:solidFill>
                  <a:srgbClr val="4F80BD"/>
                </a:solidFill>
                <a:effectLst/>
                <a:latin typeface="Calibri" panose="020F0502020204030204" pitchFamily="34" charset="0"/>
              </a:rPr>
              <a:t> pasos y </a:t>
            </a:r>
            <a:r>
              <a:rPr lang="en-US" b="0" i="0" dirty="0" err="1">
                <a:solidFill>
                  <a:srgbClr val="4F80BD"/>
                </a:solidFill>
                <a:effectLst/>
                <a:latin typeface="Calibri" panose="020F0502020204030204" pitchFamily="34" charset="0"/>
              </a:rPr>
              <a:t>disminuir</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el</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tiempo</a:t>
            </a:r>
            <a:r>
              <a:rPr lang="en-US" b="0" i="0" dirty="0">
                <a:solidFill>
                  <a:srgbClr val="4F80BD"/>
                </a:solidFill>
                <a:effectLst/>
                <a:latin typeface="Calibri" panose="020F0502020204030204" pitchFamily="34" charset="0"/>
              </a:rPr>
              <a:t> que </a:t>
            </a:r>
            <a:r>
              <a:rPr lang="en-US" b="0" i="0" dirty="0" err="1">
                <a:solidFill>
                  <a:srgbClr val="4F80BD"/>
                </a:solidFill>
                <a:effectLst/>
                <a:latin typeface="Calibri" panose="020F0502020204030204" pitchFamily="34" charset="0"/>
              </a:rPr>
              <a:t>pasa</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sentado</a:t>
            </a:r>
            <a:r>
              <a:rPr lang="en-US" b="0" i="0" dirty="0">
                <a:solidFill>
                  <a:srgbClr val="4F80BD"/>
                </a:solidFill>
                <a:effectLst/>
                <a:latin typeface="Calibri" panose="020F0502020204030204" pitchFamily="34" charset="0"/>
              </a:rPr>
              <a:t> o </a:t>
            </a:r>
            <a:r>
              <a:rPr lang="en-US" b="0" i="0" dirty="0" err="1">
                <a:solidFill>
                  <a:srgbClr val="4F80BD"/>
                </a:solidFill>
                <a:effectLst/>
                <a:latin typeface="Calibri" panose="020F0502020204030204" pitchFamily="34" charset="0"/>
              </a:rPr>
              <a:t>acostado</a:t>
            </a:r>
            <a:r>
              <a:rPr lang="en-US" b="0" i="0" dirty="0">
                <a:solidFill>
                  <a:srgbClr val="4F80BD"/>
                </a:solidFill>
                <a:effectLst/>
                <a:latin typeface="Calibri" panose="020F0502020204030204" pitchFamily="34" charset="0"/>
              </a:rPr>
              <a:t>. Si </a:t>
            </a:r>
            <a:r>
              <a:rPr lang="en-US" b="0" i="0" dirty="0" err="1">
                <a:solidFill>
                  <a:srgbClr val="4F80BD"/>
                </a:solidFill>
                <a:effectLst/>
                <a:latin typeface="Calibri" panose="020F0502020204030204" pitchFamily="34" charset="0"/>
              </a:rPr>
              <a:t>su</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hijo</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tiene</a:t>
            </a:r>
            <a:r>
              <a:rPr lang="en-US" b="0" i="0" dirty="0">
                <a:solidFill>
                  <a:srgbClr val="4F80BD"/>
                </a:solidFill>
                <a:effectLst/>
                <a:latin typeface="Calibri" panose="020F0502020204030204" pitchFamily="34" charset="0"/>
              </a:rPr>
              <a:t> dolor o </a:t>
            </a:r>
            <a:r>
              <a:rPr lang="en-US" b="0" i="0" dirty="0" err="1">
                <a:solidFill>
                  <a:srgbClr val="4F80BD"/>
                </a:solidFill>
                <a:effectLst/>
                <a:latin typeface="Calibri" panose="020F0502020204030204" pitchFamily="34" charset="0"/>
              </a:rPr>
              <a:t>dificultad</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cuando</a:t>
            </a:r>
            <a:r>
              <a:rPr lang="en-US" b="0" i="0" dirty="0">
                <a:solidFill>
                  <a:srgbClr val="4F80BD"/>
                </a:solidFill>
                <a:effectLst/>
                <a:latin typeface="Calibri" panose="020F0502020204030204" pitchFamily="34" charset="0"/>
              </a:rPr>
              <a:t> se </a:t>
            </a:r>
            <a:r>
              <a:rPr lang="en-US" b="0" i="0" dirty="0" err="1">
                <a:solidFill>
                  <a:srgbClr val="4F80BD"/>
                </a:solidFill>
                <a:effectLst/>
                <a:latin typeface="Calibri" panose="020F0502020204030204" pitchFamily="34" charset="0"/>
              </a:rPr>
              <a:t>mueve</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hable</a:t>
            </a:r>
            <a:r>
              <a:rPr lang="en-US" b="0" i="0" dirty="0">
                <a:solidFill>
                  <a:srgbClr val="4F80BD"/>
                </a:solidFill>
                <a:effectLst/>
                <a:latin typeface="Calibri" panose="020F0502020204030204" pitchFamily="34" charset="0"/>
              </a:rPr>
              <a:t> con </a:t>
            </a:r>
            <a:r>
              <a:rPr lang="en-US" b="0" i="0" dirty="0" err="1">
                <a:solidFill>
                  <a:srgbClr val="4F80BD"/>
                </a:solidFill>
                <a:effectLst/>
                <a:latin typeface="Calibri" panose="020F0502020204030204" pitchFamily="34" charset="0"/>
              </a:rPr>
              <a:t>su</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equipo</a:t>
            </a:r>
            <a:r>
              <a:rPr lang="en-US" b="0" i="0" dirty="0">
                <a:solidFill>
                  <a:srgbClr val="4F80BD"/>
                </a:solidFill>
                <a:effectLst/>
                <a:latin typeface="Calibri" panose="020F0502020204030204" pitchFamily="34" charset="0"/>
              </a:rPr>
              <a:t> de </a:t>
            </a:r>
            <a:r>
              <a:rPr lang="en-US" b="0" i="0" dirty="0" err="1">
                <a:solidFill>
                  <a:srgbClr val="4F80BD"/>
                </a:solidFill>
                <a:effectLst/>
                <a:latin typeface="Calibri" panose="020F0502020204030204" pitchFamily="34" charset="0"/>
              </a:rPr>
              <a:t>atención</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médica</a:t>
            </a:r>
            <a:r>
              <a:rPr lang="en-US" b="0" i="0" dirty="0">
                <a:solidFill>
                  <a:srgbClr val="4F80BD"/>
                </a:solidFill>
                <a:effectLst/>
                <a:latin typeface="Calibri" panose="020F0502020204030204" pitchFamily="34" charset="0"/>
              </a:rPr>
              <a:t> para </a:t>
            </a:r>
            <a:r>
              <a:rPr lang="en-US" b="0" i="0" dirty="0" err="1">
                <a:solidFill>
                  <a:srgbClr val="4F80BD"/>
                </a:solidFill>
                <a:effectLst/>
                <a:latin typeface="Calibri" panose="020F0502020204030204" pitchFamily="34" charset="0"/>
              </a:rPr>
              <a:t>obtener</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una</a:t>
            </a:r>
            <a:r>
              <a:rPr lang="en-US" b="0" i="0" dirty="0">
                <a:solidFill>
                  <a:srgbClr val="4F80BD"/>
                </a:solidFill>
                <a:effectLst/>
                <a:latin typeface="Calibri" panose="020F0502020204030204" pitchFamily="34" charset="0"/>
              </a:rPr>
              <a:t> </a:t>
            </a:r>
            <a:r>
              <a:rPr lang="en-US" b="0" i="0" dirty="0" err="1">
                <a:solidFill>
                  <a:srgbClr val="4F80BD"/>
                </a:solidFill>
                <a:effectLst/>
                <a:latin typeface="Calibri" panose="020F0502020204030204" pitchFamily="34" charset="0"/>
              </a:rPr>
              <a:t>referencia</a:t>
            </a:r>
            <a:r>
              <a:rPr lang="en-US" b="0" i="0" dirty="0">
                <a:solidFill>
                  <a:srgbClr val="4F80BD"/>
                </a:solidFill>
                <a:effectLst/>
                <a:latin typeface="Calibri" panose="020F0502020204030204" pitchFamily="34" charset="0"/>
              </a:rPr>
              <a:t> con un </a:t>
            </a:r>
            <a:r>
              <a:rPr lang="en-US" b="0" i="0" dirty="0" err="1">
                <a:solidFill>
                  <a:srgbClr val="4F80BD"/>
                </a:solidFill>
                <a:effectLst/>
                <a:latin typeface="Calibri" panose="020F0502020204030204" pitchFamily="34" charset="0"/>
              </a:rPr>
              <a:t>fisioterapeuta</a:t>
            </a:r>
            <a:r>
              <a:rPr lang="en-US" b="0" i="0" dirty="0">
                <a:solidFill>
                  <a:srgbClr val="4F80BD"/>
                </a:solidFill>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B795196B-8AA7-40ED-88D9-D03806927C3B}" type="slidenum">
              <a:rPr lang="en-US" smtClean="0"/>
              <a:t>37</a:t>
            </a:fld>
            <a:endParaRPr lang="en-US"/>
          </a:p>
        </p:txBody>
      </p:sp>
    </p:spTree>
    <p:extLst>
      <p:ext uri="{BB962C8B-B14F-4D97-AF65-F5344CB8AC3E}">
        <p14:creationId xmlns:p14="http://schemas.microsoft.com/office/powerpoint/2010/main" val="3179391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a:t>Prevención de infecciones:</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En la escuela, en su casa o en la comunidad, su hijo se verá expuesto a gérmenes.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Todos los tenemos, sobre la piel y en nuestras bocas e intestinos.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También se los puede hallar en el medio ambiente y en personas con infecciones.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Los niños en tratamiento para el cáncer no tienen la capacidad de luchar contra los gérmenes tan bien como un niño sano.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Es muy importante prevenir la infección.</a:t>
            </a:r>
            <a:endParaRPr lang="en-US" b="1" dirty="0"/>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38</a:t>
            </a:fld>
            <a:endParaRPr lang="en-US"/>
          </a:p>
        </p:txBody>
      </p:sp>
    </p:spTree>
    <p:extLst>
      <p:ext uri="{BB962C8B-B14F-4D97-AF65-F5344CB8AC3E}">
        <p14:creationId xmlns:p14="http://schemas.microsoft.com/office/powerpoint/2010/main" val="1767010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Lavado de las manos: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La forma más importante de prevenir una infección es mantener sus manos limpias y ayudar a que su hijo haga lo mismo.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Para prevenir el contagio de gérmenes de una persona a otra, aliente a su hijo, familiares y visitantes 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Lavarse las manos con frecuencia, con agua y jabón, o usar un desinfectante para las manos: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Después de usar el inodoro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Antes de cuidar a su hijo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Antes de preparar los medicamentos de su hijo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Antes de preparar la comida de su hijo </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39</a:t>
            </a:fld>
            <a:endParaRPr lang="en-US"/>
          </a:p>
        </p:txBody>
      </p:sp>
    </p:spTree>
    <p:extLst>
      <p:ext uri="{BB962C8B-B14F-4D97-AF65-F5344CB8AC3E}">
        <p14:creationId xmlns:p14="http://schemas.microsoft.com/office/powerpoint/2010/main" val="11006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i="1" dirty="0"/>
              <a:t>Aquí hay una lista de los temas que se tratan en este programa. Puede hacer clic en cualquier tema para ir a esa diapositiva. Si desea volver a esta diapositiva, haga clic en el botón Índice que se encuentra en la esquina superior derecha de cada diapositiva.</a:t>
            </a:r>
          </a:p>
          <a:p>
            <a:pPr rtl="0"/>
            <a:endParaRPr lang="en-US" i="1" baseline="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4</a:t>
            </a:fld>
            <a:endParaRPr lang="en-US"/>
          </a:p>
        </p:txBody>
      </p:sp>
    </p:spTree>
    <p:extLst>
      <p:ext uri="{BB962C8B-B14F-4D97-AF65-F5344CB8AC3E}">
        <p14:creationId xmlns:p14="http://schemas.microsoft.com/office/powerpoint/2010/main" val="2210104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Higiene: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También es importante recordarle al niño que: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No debe compartir vasos, botellas de agua ni cubiertos con otras personas.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No debe compartir el cepillo de dientes con nadie.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Debe bañarse o ducharse con regularidad, según se lo indique su equipo de atención médica.</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40</a:t>
            </a:fld>
            <a:endParaRPr lang="en-US"/>
          </a:p>
        </p:txBody>
      </p:sp>
    </p:spTree>
    <p:extLst>
      <p:ext uri="{BB962C8B-B14F-4D97-AF65-F5344CB8AC3E}">
        <p14:creationId xmlns:p14="http://schemas.microsoft.com/office/powerpoint/2010/main" val="394612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Detecte infecciones en visitantes y amigos: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Recomendamos que su hijo siga recibiendo visitas, incluidos otros niños.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Asegúrese 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Preguntar antes si el visitante o amigo está enfermo o ha estado expuesto a una infección.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No deben visitarlo personas con fiebre, secreción nasal, tos, diarrea o sarpullido.</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41</a:t>
            </a:fld>
            <a:endParaRPr lang="en-US"/>
          </a:p>
        </p:txBody>
      </p:sp>
    </p:spTree>
    <p:extLst>
      <p:ext uri="{BB962C8B-B14F-4D97-AF65-F5344CB8AC3E}">
        <p14:creationId xmlns:p14="http://schemas.microsoft.com/office/powerpoint/2010/main" val="7740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Cuidado de animales: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 su familia tiene una mascota, su hijo no debe limpiar su jaula (como la de un pájaro o el acuario de una tortuga), vaciar cajas de arena para gatos, ni lidiar con los desperdicios.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Los excrementos de los animales pueden contener gérmenes que pueden transmitirse a su hijo.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Si vive en una granja, hable con el equipo de atención sobre medidas de prevención adicionales que pueden ser </a:t>
            </a:r>
            <a:r>
              <a:rPr lang="es-ES" dirty="0" err="1"/>
              <a:t>ncecesarios</a:t>
            </a:r>
            <a:r>
              <a:rPr lang="es-ES" dirty="0"/>
              <a:t> al trabajar con animales.</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42</a:t>
            </a:fld>
            <a:endParaRPr lang="en-US"/>
          </a:p>
        </p:txBody>
      </p:sp>
    </p:spTree>
    <p:extLst>
      <p:ext uri="{BB962C8B-B14F-4D97-AF65-F5344CB8AC3E}">
        <p14:creationId xmlns:p14="http://schemas.microsoft.com/office/powerpoint/2010/main" val="3042151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Prevención de infecciones:</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En la escuela, en su casa o en la comunidad, su hijo se verá expuesto a gérmenes.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Todos los tenemos, sobre la piel y en nuestras bocas e intestinos.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También se los puede hallar en el medio ambiente y en personas con infecciones.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Los niños en tratamiento para el cáncer no tienen la capacidad de luchar contra los gérmenes tan bien como un niño sano.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Es muy importante prevenir la infección.</a:t>
            </a:r>
            <a:endParaRPr lang="en-US" b="1" dirty="0"/>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43</a:t>
            </a:fld>
            <a:endParaRPr lang="en-US"/>
          </a:p>
        </p:txBody>
      </p:sp>
    </p:spTree>
    <p:extLst>
      <p:ext uri="{BB962C8B-B14F-4D97-AF65-F5344CB8AC3E}">
        <p14:creationId xmlns:p14="http://schemas.microsoft.com/office/powerpoint/2010/main" val="1053209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Atención dental: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Mantenga limpios los dientes, la boca y las encías de su hijo.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Después de cada comida y antes de acostarse, debe cepillarse los dientes con un cepillo suave y pasta dental.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Consulte al equipo de atención antes de llevar al niño al dentista.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Vacunas: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Algunas vacunas no se le deberían administrar a su hijo mientras está en tratamiento.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Por lo general, se recomienda que su hijo y todos los familiares se vacunen contra la gripe.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Hable con su equipo de atención médica sobre este tema.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Exposición a la varicela: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Si su hijo ha estado en contacto con alguien con varicela o herpes zóster, llame de inmediato al equipo de atención médica.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Es posible que necesite que le administren un medicamento para protegerlo contra la varicela. Para que funcione, debe recibirlo lo antes posible después del contacto.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44</a:t>
            </a:fld>
            <a:endParaRPr lang="en-US"/>
          </a:p>
        </p:txBody>
      </p:sp>
    </p:spTree>
    <p:extLst>
      <p:ext uri="{BB962C8B-B14F-4D97-AF65-F5344CB8AC3E}">
        <p14:creationId xmlns:p14="http://schemas.microsoft.com/office/powerpoint/2010/main" val="3502629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lnSpcReduction="10000"/>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Seguridad de la quimioterapia: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La quimioterapia sale del cuerpo por la orina, las heces y el vómito.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Por eso, mientras su hijo recibe la quimioterapia y durante 48 horas después de la última dosis, es importante tomar las siguientes precauciones: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Use guantes desechables de nitrilo (disponibles en la mayoría de las droguerías y farmacias) cuando manipule los desechos corporales de su hijo (orina, heces y vómito) o elementos sucios con ellos.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Lávese siempre las manos después de quitarse los guantes.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Cierre la tapa y descargue el agua dos veces cada vez que su hijo use el inodoro.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Lave aparte las prendas o la ropa de cama que se hayan ensuciado con desechos corporales: use jabón y agua bien caliente. Luego, vuelva a lavar todo con el resto de la ropa común.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 no puede lavar las prendas o sábanas sucias de inmediato, guárdelas en una bolsa plástica sellada.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Los artículos que no estén sucios con desechos corporales pueden tocarse y lavarse como de costumbre.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 su hijo usa pañales, colóquese los guantes desechables al cambiarlo y guarde los pañales sucios dentro de una bolsa plástica antes de desecharlos.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Siempre que sea posible, las embarazadas o mujeres que estén amamantando deben evitar tocar los desechos corporales de un niño mientras recibe quimioterapia y hasta 48 horas después de haberla recibido. Si es necesario que una mujer embarazada manipule elementos sucios durante ese período, deberá usar guantes desechables de nitrilo.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45</a:t>
            </a:fld>
            <a:endParaRPr lang="en-US"/>
          </a:p>
        </p:txBody>
      </p:sp>
    </p:spTree>
    <p:extLst>
      <p:ext uri="{BB962C8B-B14F-4D97-AF65-F5344CB8AC3E}">
        <p14:creationId xmlns:p14="http://schemas.microsoft.com/office/powerpoint/2010/main" val="2125428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a:t>Administración de medicamentos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a:t>Es importante entender la razón por la que su hijo toma cada medicamento y cómo administrárselo de forma correcta.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a:t>Los principales tipos de medicamentos son para: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tratamiento de cáncer (algunos niños tomarán estos en su casa);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prevención de complicaciones (como una infección);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manejo de síntomas (como dolor y náuseas). </a:t>
            </a: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46</a:t>
            </a:fld>
            <a:endParaRPr lang="en-US"/>
          </a:p>
        </p:txBody>
      </p:sp>
    </p:spTree>
    <p:extLst>
      <p:ext uri="{BB962C8B-B14F-4D97-AF65-F5344CB8AC3E}">
        <p14:creationId xmlns:p14="http://schemas.microsoft.com/office/powerpoint/2010/main" val="1028484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Administración de medicamentos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Antes de irse a su casa, recibirá una lista de los medicamentos de su hijo. Asegúrese de saber: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el nombre de cada uno;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para qué 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qué cantidad debe darle;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cuándo debe tomarlo;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cómo se le debe administrar.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El enfermero puede mostrarle cómo darle cada medicamento a su hijo. Planifique un momento para practicar esos procedimientos antes de irse a casa.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También sería mejor recoger los medicamentos en la farmacia antes de irse a casa para poder revisarlos con el equipo de atención médica. Si no puede hacerlo, asegúrese de saber dónde los obtendrá y qué hará si la farmacia no puede conseguir los medicamentos de su hijo para proveérselos.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Si su hijo tiene problemas para tomar algún medicamento o no puede tragar las píldoras, informe sobre ello al enfermero o al médico. Ellos pueden ayudarlo a buscar la mejor forma de administración. El enfermero o el especialista en vida infantil también puede ayudar al niño a aprender a tragar las píldoras y practicar. </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47</a:t>
            </a:fld>
            <a:endParaRPr lang="en-US"/>
          </a:p>
        </p:txBody>
      </p:sp>
    </p:spTree>
    <p:extLst>
      <p:ext uri="{BB962C8B-B14F-4D97-AF65-F5344CB8AC3E}">
        <p14:creationId xmlns:p14="http://schemas.microsoft.com/office/powerpoint/2010/main" val="236110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Después de irse a su casa: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Lleve con usted los medicamentos y la lista cada vez que vaya a la clínica, el hospital o la sala de emergencias.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Informe de inmediato al médico o enfermero cuando quede poco del suministro de algún medicamento.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Guarde las medicinas en un sitio seguro y bajo llave, lejos del alcance de niños y mascotas. </a:t>
            </a:r>
            <a:endParaRPr lang="es-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48</a:t>
            </a:fld>
            <a:endParaRPr lang="en-US"/>
          </a:p>
        </p:txBody>
      </p:sp>
    </p:spTree>
    <p:extLst>
      <p:ext uri="{BB962C8B-B14F-4D97-AF65-F5344CB8AC3E}">
        <p14:creationId xmlns:p14="http://schemas.microsoft.com/office/powerpoint/2010/main" val="364292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49</a:t>
            </a:fld>
            <a:endParaRPr lang="en-US"/>
          </a:p>
        </p:txBody>
      </p:sp>
    </p:spTree>
    <p:extLst>
      <p:ext uri="{BB962C8B-B14F-4D97-AF65-F5344CB8AC3E}">
        <p14:creationId xmlns:p14="http://schemas.microsoft.com/office/powerpoint/2010/main" val="276848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a:t>
            </a:fld>
            <a:endParaRPr lang="en-US"/>
          </a:p>
        </p:txBody>
      </p:sp>
    </p:spTree>
    <p:extLst>
      <p:ext uri="{BB962C8B-B14F-4D97-AF65-F5344CB8AC3E}">
        <p14:creationId xmlns:p14="http://schemas.microsoft.com/office/powerpoint/2010/main" val="4252799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1" dirty="0"/>
              <a:t>Precauciones para los pacientes con tumores cerebrales y derivaciones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rtl="0">
              <a:buSzPct val="120000"/>
              <a:buNone/>
            </a:pPr>
            <a:r>
              <a:rPr lang="es-US" b="1" dirty="0">
                <a:latin typeface="+mj-lt"/>
              </a:rPr>
              <a:t>Llame al </a:t>
            </a:r>
            <a:r>
              <a:rPr lang="es-US" b="1" dirty="0">
                <a:effectLst>
                  <a:outerShdw blurRad="38100" dist="38100" dir="2700000" algn="tl">
                    <a:srgbClr val="000000">
                      <a:alpha val="43137"/>
                    </a:srgbClr>
                  </a:outerShdw>
                </a:effectLst>
                <a:latin typeface="+mj-lt"/>
              </a:rPr>
              <a:t>911 </a:t>
            </a:r>
            <a:r>
              <a:rPr lang="es-US" b="1" dirty="0">
                <a:latin typeface="+mj-lt"/>
              </a:rPr>
              <a:t>inmediatamente si su hijo tiene:</a:t>
            </a:r>
          </a:p>
          <a:p>
            <a:pPr marL="342900" marR="0" lvl="0" indent="-34290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lang="es-US" b="0" dirty="0">
                <a:latin typeface="+mj-lt"/>
              </a:rPr>
              <a:t>Convulsiones y NO le han enseñado qué debe hacer en casa.</a:t>
            </a:r>
            <a:endParaRPr lang="en-US" b="0" dirty="0">
              <a:latin typeface="+mj-lt"/>
            </a:endParaRPr>
          </a:p>
          <a:p>
            <a:pPr marL="342900" indent="-342900" rtl="0">
              <a:buSzPct val="120000"/>
              <a:buFont typeface="Arial" panose="020B0604020202020204" pitchFamily="34" charset="0"/>
              <a:buChar char="•"/>
            </a:pPr>
            <a:endParaRPr lang="en-US" sz="2000" b="1" dirty="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Llame de inmediato a su equipo de atención médica si su hijo tiene: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b="0" dirty="0"/>
              <a:t>dolores de cabeza graves o repetidos;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b="0" dirty="0"/>
              <a:t>vómitos repetidos;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b="0" dirty="0"/>
              <a:t>soñolencia extrema;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b="0" dirty="0"/>
              <a:t>irritabilidad;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b="0" dirty="0"/>
              <a:t>confusión;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dirty="0"/>
              <a:t>hinchazón o enrojecimiento a lo largo del recorrido de la derivación.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50</a:t>
            </a:fld>
            <a:endParaRPr lang="en-US"/>
          </a:p>
        </p:txBody>
      </p:sp>
    </p:spTree>
    <p:extLst>
      <p:ext uri="{BB962C8B-B14F-4D97-AF65-F5344CB8AC3E}">
        <p14:creationId xmlns:p14="http://schemas.microsoft.com/office/powerpoint/2010/main" val="1265593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51</a:t>
            </a:fld>
            <a:endParaRPr lang="en-US"/>
          </a:p>
        </p:txBody>
      </p:sp>
    </p:spTree>
    <p:extLst>
      <p:ext uri="{BB962C8B-B14F-4D97-AF65-F5344CB8AC3E}">
        <p14:creationId xmlns:p14="http://schemas.microsoft.com/office/powerpoint/2010/main" val="24398677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a:t>Cuidado de la herida:</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Si a su hijo le hicieron una cirugía: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El enfermero de su hijo puede mostrarle cómo cuidar la herida y cambiar el vendaje si es necesario.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Por lo general, es importante: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Mantener el área limpia y seca.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Proteger la herida del estrés (como de actividades fuertes) hasta que haya sanado por completo.</a:t>
            </a:r>
            <a:endParaRPr lang="en-US" b="0"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52</a:t>
            </a:fld>
            <a:endParaRPr lang="en-US"/>
          </a:p>
        </p:txBody>
      </p:sp>
    </p:spTree>
    <p:extLst>
      <p:ext uri="{BB962C8B-B14F-4D97-AF65-F5344CB8AC3E}">
        <p14:creationId xmlns:p14="http://schemas.microsoft.com/office/powerpoint/2010/main" val="3547826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CB3E9208-8A84-4205-96E0-9B8811C00D9D}" type="slidenum">
              <a:rPr lang="en-US" smtClean="0"/>
              <a:pPr rtl="0"/>
              <a:t>53</a:t>
            </a:fld>
            <a:endParaRPr lang="en-US"/>
          </a:p>
        </p:txBody>
      </p:sp>
    </p:spTree>
    <p:extLst>
      <p:ext uri="{BB962C8B-B14F-4D97-AF65-F5344CB8AC3E}">
        <p14:creationId xmlns:p14="http://schemas.microsoft.com/office/powerpoint/2010/main" val="12984342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54</a:t>
            </a:fld>
            <a:endParaRPr lang="en-US"/>
          </a:p>
        </p:txBody>
      </p:sp>
    </p:spTree>
    <p:extLst>
      <p:ext uri="{BB962C8B-B14F-4D97-AF65-F5344CB8AC3E}">
        <p14:creationId xmlns:p14="http://schemas.microsoft.com/office/powerpoint/2010/main" val="5943128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55</a:t>
            </a:fld>
            <a:endParaRPr lang="en-US"/>
          </a:p>
        </p:txBody>
      </p:sp>
    </p:spTree>
    <p:extLst>
      <p:ext uri="{BB962C8B-B14F-4D97-AF65-F5344CB8AC3E}">
        <p14:creationId xmlns:p14="http://schemas.microsoft.com/office/powerpoint/2010/main" val="33799722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56</a:t>
            </a:fld>
            <a:endParaRPr lang="en-US"/>
          </a:p>
        </p:txBody>
      </p:sp>
    </p:spTree>
    <p:extLst>
      <p:ext uri="{BB962C8B-B14F-4D97-AF65-F5344CB8AC3E}">
        <p14:creationId xmlns:p14="http://schemas.microsoft.com/office/powerpoint/2010/main" val="16901916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57</a:t>
            </a:fld>
            <a:endParaRPr lang="en-US"/>
          </a:p>
        </p:txBody>
      </p:sp>
    </p:spTree>
    <p:extLst>
      <p:ext uri="{BB962C8B-B14F-4D97-AF65-F5344CB8AC3E}">
        <p14:creationId xmlns:p14="http://schemas.microsoft.com/office/powerpoint/2010/main" val="32322532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58</a:t>
            </a:fld>
            <a:endParaRPr lang="en-US"/>
          </a:p>
        </p:txBody>
      </p:sp>
    </p:spTree>
    <p:extLst>
      <p:ext uri="{BB962C8B-B14F-4D97-AF65-F5344CB8AC3E}">
        <p14:creationId xmlns:p14="http://schemas.microsoft.com/office/powerpoint/2010/main" val="15168337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59</a:t>
            </a:fld>
            <a:endParaRPr lang="en-US"/>
          </a:p>
        </p:txBody>
      </p:sp>
    </p:spTree>
    <p:extLst>
      <p:ext uri="{BB962C8B-B14F-4D97-AF65-F5344CB8AC3E}">
        <p14:creationId xmlns:p14="http://schemas.microsoft.com/office/powerpoint/2010/main" val="358969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indent="0" rtl="0">
              <a:buFont typeface="Arial" panose="020B0604020202020204" pitchFamily="34" charset="0"/>
              <a:buNone/>
            </a:pPr>
            <a:r>
              <a:rPr lang="es-US" b="1" dirty="0"/>
              <a:t>¿Qué es el cáncer?</a:t>
            </a:r>
          </a:p>
          <a:p>
            <a:pPr marL="171450" indent="-171450" rtl="0">
              <a:buFont typeface="Arial" panose="020B0604020202020204" pitchFamily="34" charset="0"/>
              <a:buChar char="•"/>
            </a:pPr>
            <a:r>
              <a:rPr lang="es-US" dirty="0"/>
              <a:t>“Cáncer” es el nombre que se le da a un grupo de enfermedades. Cada tipo de cáncer tiene su propio nombre, tratamiento y pronóstico (probabilidad de responder a la terapia). </a:t>
            </a:r>
          </a:p>
          <a:p>
            <a:pPr marL="171450" indent="-171450" rtl="0">
              <a:buFont typeface="Arial" panose="020B0604020202020204" pitchFamily="34" charset="0"/>
              <a:buChar char="•"/>
            </a:pPr>
            <a:r>
              <a:rPr lang="es-US" dirty="0"/>
              <a:t>El cáncer en los niños puede dividirse, en general, en tres grupos:</a:t>
            </a:r>
          </a:p>
          <a:p>
            <a:pPr marL="628650" lvl="1" indent="-171450" rtl="0">
              <a:buFont typeface="Arial" panose="020B0604020202020204" pitchFamily="34" charset="0"/>
              <a:buChar char="•"/>
            </a:pPr>
            <a:r>
              <a:rPr lang="es-US" b="1" dirty="0"/>
              <a:t>Leucemias</a:t>
            </a:r>
            <a:r>
              <a:rPr lang="es-US" dirty="0"/>
              <a:t> son cánceres de las células que forman la sangre.</a:t>
            </a:r>
          </a:p>
          <a:p>
            <a:pPr marL="628650" lvl="1" indent="-171450" rtl="0">
              <a:buFont typeface="Arial" panose="020B0604020202020204" pitchFamily="34" charset="0"/>
              <a:buChar char="•"/>
            </a:pPr>
            <a:r>
              <a:rPr lang="es-US" b="1" dirty="0"/>
              <a:t>Linfomas</a:t>
            </a:r>
            <a:r>
              <a:rPr lang="es-US" dirty="0"/>
              <a:t> son cánceres del sistema inmunitario.</a:t>
            </a:r>
          </a:p>
          <a:p>
            <a:pPr marL="628650" lvl="1" indent="-171450" rtl="0">
              <a:buFont typeface="Arial" panose="020B0604020202020204" pitchFamily="34" charset="0"/>
              <a:buChar char="•"/>
            </a:pPr>
            <a:r>
              <a:rPr lang="es-US" b="1" dirty="0"/>
              <a:t>Tumores sólidos</a:t>
            </a:r>
            <a:r>
              <a:rPr lang="es-US" dirty="0"/>
              <a:t> son cánceres en el cerebro, huesos, músculos, órganos u otros tejidos del cuerpo.</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6</a:t>
            </a:fld>
            <a:endParaRPr lang="en-US"/>
          </a:p>
        </p:txBody>
      </p:sp>
    </p:spTree>
    <p:extLst>
      <p:ext uri="{BB962C8B-B14F-4D97-AF65-F5344CB8AC3E}">
        <p14:creationId xmlns:p14="http://schemas.microsoft.com/office/powerpoint/2010/main" val="30756022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60</a:t>
            </a:fld>
            <a:endParaRPr lang="en-US"/>
          </a:p>
        </p:txBody>
      </p:sp>
    </p:spTree>
    <p:extLst>
      <p:ext uri="{BB962C8B-B14F-4D97-AF65-F5344CB8AC3E}">
        <p14:creationId xmlns:p14="http://schemas.microsoft.com/office/powerpoint/2010/main" val="1483520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61</a:t>
            </a:fld>
            <a:endParaRPr lang="en-US"/>
          </a:p>
        </p:txBody>
      </p:sp>
    </p:spTree>
    <p:extLst>
      <p:ext uri="{BB962C8B-B14F-4D97-AF65-F5344CB8AC3E}">
        <p14:creationId xmlns:p14="http://schemas.microsoft.com/office/powerpoint/2010/main" val="173218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77500" lnSpcReduction="20000"/>
          </a:bodyPr>
          <a:lstStyle/>
          <a:p>
            <a:pPr rtl="0"/>
            <a:r>
              <a:rPr lang="es-US" b="1" dirty="0"/>
              <a:t>¿Cómo se trata el cáncer?</a:t>
            </a:r>
            <a:endParaRPr lang="en-US" sz="1200" b="1" kern="1200" baseline="0" dirty="0"/>
          </a:p>
          <a:p>
            <a:pPr rtl="0"/>
            <a:r>
              <a:rPr lang="es-US" sz="1200" b="0" kern="1200" dirty="0">
                <a:latin typeface="+mn-lt"/>
                <a:ea typeface="+mn-ea"/>
                <a:cs typeface="+mn-cs"/>
              </a:rPr>
              <a:t>Cada tipo de cáncer infantil se trata de manera diferente según qué tratamiento consideren los médicos que sea mejor para ese tipo de cáncer. Su hijo puede recibir un tipo de tratamiento o una combinación de diferentes tipos de tratamientos en diferentes momentos durante su terapia.</a:t>
            </a:r>
          </a:p>
          <a:p>
            <a:pPr rtl="0"/>
            <a:endParaRPr lang="en-US" sz="1200" b="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b="0" i="1" kern="1200" dirty="0">
                <a:latin typeface="+mn-lt"/>
                <a:ea typeface="+mn-ea"/>
                <a:cs typeface="+mn-cs"/>
              </a:rPr>
              <a:t>Nota: enfóquese en la opción de tratamiento que es adecuada para el paciente/familia a quienes les está enseñando.</a:t>
            </a:r>
          </a:p>
          <a:p>
            <a:pPr rtl="0"/>
            <a:endParaRPr lang="en-US" sz="1200" b="1" kern="1200" baseline="0" dirty="0">
              <a:latin typeface="+mn-lt"/>
              <a:ea typeface="+mn-ea"/>
              <a:cs typeface="+mn-cs"/>
            </a:endParaRPr>
          </a:p>
          <a:p>
            <a:pPr rtl="0"/>
            <a:r>
              <a:rPr lang="es-US" sz="1200" b="1" kern="1200" dirty="0">
                <a:latin typeface="+mn-lt"/>
                <a:ea typeface="+mn-ea"/>
                <a:cs typeface="+mn-cs"/>
              </a:rPr>
              <a:t>Quimioterapia</a:t>
            </a:r>
            <a:r>
              <a:rPr lang="es-US" sz="1200" b="0" kern="1200" dirty="0">
                <a:latin typeface="+mn-lt"/>
                <a:ea typeface="+mn-ea"/>
                <a:cs typeface="+mn-cs"/>
              </a:rPr>
              <a:t> es un conjunto de </a:t>
            </a:r>
            <a:r>
              <a:rPr lang="es-US" sz="1200" kern="1200" dirty="0">
                <a:latin typeface="+mn-lt"/>
                <a:ea typeface="+mn-ea"/>
                <a:cs typeface="+mn-cs"/>
              </a:rPr>
              <a:t>medicamentos para tratar el cáncer que impiden que las células crezcan o que las destruyen. </a:t>
            </a:r>
          </a:p>
          <a:p>
            <a:pPr marL="171450" indent="-171450" rtl="0">
              <a:buFont typeface="Arial" panose="020B0604020202020204" pitchFamily="34" charset="0"/>
              <a:buChar char="•"/>
            </a:pPr>
            <a:r>
              <a:rPr lang="es-US" sz="1200" kern="1200" dirty="0">
                <a:latin typeface="+mn-lt"/>
                <a:ea typeface="+mn-ea"/>
                <a:cs typeface="+mn-cs"/>
              </a:rPr>
              <a:t>Se puede administrar la quimioterapia de varias formas, entre ellas, las siguientes: </a:t>
            </a:r>
          </a:p>
          <a:p>
            <a:pPr marL="628650" lvl="1" indent="-171450" rtl="0">
              <a:buFont typeface="Arial" panose="020B0604020202020204" pitchFamily="34" charset="0"/>
              <a:buChar char="•"/>
            </a:pPr>
            <a:r>
              <a:rPr lang="es-US" sz="1200" kern="1200" dirty="0">
                <a:latin typeface="+mn-lt"/>
                <a:ea typeface="+mn-ea"/>
                <a:cs typeface="+mn-cs"/>
              </a:rPr>
              <a:t>por vía oral; </a:t>
            </a:r>
          </a:p>
          <a:p>
            <a:pPr marL="628650" lvl="1" indent="-171450" rtl="0">
              <a:buFont typeface="Arial" panose="020B0604020202020204" pitchFamily="34" charset="0"/>
              <a:buChar char="•"/>
            </a:pPr>
            <a:r>
              <a:rPr lang="es-US" sz="1200" kern="1200" dirty="0">
                <a:latin typeface="+mn-lt"/>
                <a:ea typeface="+mn-ea"/>
                <a:cs typeface="+mn-cs"/>
              </a:rPr>
              <a:t>en una vena; </a:t>
            </a:r>
          </a:p>
          <a:p>
            <a:pPr marL="628650" lvl="1" indent="-171450" rtl="0">
              <a:buFont typeface="Arial" panose="020B0604020202020204" pitchFamily="34" charset="0"/>
              <a:buChar char="•"/>
            </a:pPr>
            <a:r>
              <a:rPr lang="es-US" sz="1200" kern="1200" dirty="0">
                <a:latin typeface="+mn-lt"/>
                <a:ea typeface="+mn-ea"/>
                <a:cs typeface="+mn-cs"/>
              </a:rPr>
              <a:t>como inyección; </a:t>
            </a:r>
          </a:p>
          <a:p>
            <a:pPr marL="628650" lvl="1" indent="-171450" rtl="0">
              <a:buFont typeface="Arial" panose="020B0604020202020204" pitchFamily="34" charset="0"/>
              <a:buChar char="•"/>
            </a:pPr>
            <a:r>
              <a:rPr lang="es-US" sz="1200" kern="1200" dirty="0">
                <a:latin typeface="+mn-lt"/>
                <a:ea typeface="+mn-ea"/>
                <a:cs typeface="+mn-cs"/>
              </a:rPr>
              <a:t>en el líquido cefalorraquídeo. </a:t>
            </a:r>
          </a:p>
          <a:p>
            <a:pPr marL="0" lvl="1" indent="0" rtl="0">
              <a:buFont typeface="Arial" panose="020B0604020202020204" pitchFamily="34" charset="0"/>
              <a:buNone/>
            </a:pPr>
            <a:r>
              <a:rPr lang="es-US" sz="1200" kern="1200" dirty="0">
                <a:latin typeface="+mn-lt"/>
                <a:ea typeface="+mn-ea"/>
                <a:cs typeface="+mn-cs"/>
              </a:rPr>
              <a:t>Hable con su equipo de atención médica sobre las formas en que se administrará la quimioterapia a su hijo.</a:t>
            </a:r>
          </a:p>
          <a:p>
            <a:pPr rtl="0"/>
            <a:endParaRPr lang="en-US" sz="1200" b="1" kern="1200" baseline="0" dirty="0">
              <a:latin typeface="+mn-lt"/>
              <a:ea typeface="+mn-ea"/>
              <a:cs typeface="+mn-cs"/>
            </a:endParaRPr>
          </a:p>
          <a:p>
            <a:pPr rtl="0"/>
            <a:r>
              <a:rPr lang="es-US" sz="1200" b="0" kern="1200" dirty="0">
                <a:latin typeface="+mn-lt"/>
                <a:ea typeface="+mn-ea"/>
                <a:cs typeface="+mn-cs"/>
              </a:rPr>
              <a:t>La </a:t>
            </a:r>
            <a:r>
              <a:rPr lang="es-US" sz="1200" b="1" kern="1200" dirty="0">
                <a:latin typeface="+mn-lt"/>
                <a:ea typeface="+mn-ea"/>
                <a:cs typeface="+mn-cs"/>
              </a:rPr>
              <a:t>inmunoterapia</a:t>
            </a:r>
            <a:r>
              <a:rPr lang="es-US" sz="1200" b="0" kern="1200" dirty="0">
                <a:latin typeface="+mn-lt"/>
                <a:ea typeface="+mn-ea"/>
                <a:cs typeface="+mn-cs"/>
              </a:rPr>
              <a:t> </a:t>
            </a:r>
            <a:r>
              <a:rPr lang="es-US" sz="1200" kern="1200" dirty="0">
                <a:latin typeface="+mn-lt"/>
                <a:ea typeface="+mn-ea"/>
                <a:cs typeface="+mn-cs"/>
              </a:rPr>
              <a:t>utiliza el sistema inmunitario (células que luchan contra la infección) o medicamentos preparados en el laboratorio con células inmunitarias para luchar contra el cáncer. </a:t>
            </a:r>
          </a:p>
          <a:p>
            <a:pPr marL="171450" indent="-171450" rtl="0">
              <a:buFont typeface="Arial" panose="020B0604020202020204" pitchFamily="34" charset="0"/>
              <a:buChar char="•"/>
            </a:pPr>
            <a:r>
              <a:rPr lang="es-US" sz="1200" kern="1200" dirty="0">
                <a:latin typeface="+mn-lt"/>
                <a:ea typeface="+mn-ea"/>
                <a:cs typeface="+mn-cs"/>
              </a:rPr>
              <a:t>Se puede administrar de las siguientes maneras: </a:t>
            </a:r>
          </a:p>
          <a:p>
            <a:pPr marL="628650" lvl="1" indent="-171450" rtl="0">
              <a:buFont typeface="Arial" panose="020B0604020202020204" pitchFamily="34" charset="0"/>
              <a:buChar char="•"/>
            </a:pPr>
            <a:r>
              <a:rPr lang="es-US" sz="1200" kern="1200" dirty="0">
                <a:latin typeface="+mn-lt"/>
                <a:ea typeface="+mn-ea"/>
                <a:cs typeface="+mn-cs"/>
              </a:rPr>
              <a:t>Por vía oral </a:t>
            </a:r>
          </a:p>
          <a:p>
            <a:pPr marL="628650" lvl="1" indent="-171450" rtl="0">
              <a:buFont typeface="Arial" panose="020B0604020202020204" pitchFamily="34" charset="0"/>
              <a:buChar char="•"/>
            </a:pPr>
            <a:r>
              <a:rPr lang="es-US" sz="1200" kern="1200" dirty="0">
                <a:latin typeface="+mn-lt"/>
                <a:ea typeface="+mn-ea"/>
                <a:cs typeface="+mn-cs"/>
              </a:rPr>
              <a:t>Por vía intravenosa </a:t>
            </a:r>
          </a:p>
          <a:p>
            <a:pPr marL="0" lvl="1" indent="0" rtl="0">
              <a:buFont typeface="Arial" panose="020B0604020202020204" pitchFamily="34" charset="0"/>
              <a:buNone/>
            </a:pPr>
            <a:r>
              <a:rPr lang="es-US" sz="1200" kern="1200" dirty="0">
                <a:latin typeface="+mn-lt"/>
                <a:ea typeface="+mn-ea"/>
                <a:cs typeface="+mn-cs"/>
              </a:rPr>
              <a:t>Hable con su equipo de atención médica sobre las formas en que se administrará la quimioterapia a su hijo.</a:t>
            </a:r>
          </a:p>
          <a:p>
            <a:pPr marL="0" lvl="1" indent="0" rtl="0">
              <a:buFont typeface="Arial" panose="020B0604020202020204" pitchFamily="34" charset="0"/>
              <a:buNone/>
            </a:pPr>
            <a:endParaRPr lang="en-US" sz="1200" kern="1200" baseline="0" dirty="0">
              <a:latin typeface="+mn-lt"/>
              <a:ea typeface="+mn-ea"/>
              <a:cs typeface="+mn-cs"/>
            </a:endParaRPr>
          </a:p>
          <a:p>
            <a:pPr marL="171450" lvl="0" indent="-171450" rtl="0">
              <a:buFont typeface="Arial" panose="020B0604020202020204" pitchFamily="34" charset="0"/>
              <a:buChar char="•"/>
            </a:pPr>
            <a:endParaRPr lang="en-US" sz="1200" kern="1200" baseline="0" dirty="0">
              <a:latin typeface="+mn-lt"/>
              <a:ea typeface="+mn-ea"/>
              <a:cs typeface="+mn-cs"/>
            </a:endParaRPr>
          </a:p>
          <a:p>
            <a:pPr rtl="0"/>
            <a:r>
              <a:rPr lang="es-US" sz="1200" b="1" kern="1200" dirty="0">
                <a:latin typeface="+mn-lt"/>
                <a:ea typeface="+mn-ea"/>
                <a:cs typeface="+mn-cs"/>
              </a:rPr>
              <a:t>Cirugía: </a:t>
            </a:r>
            <a:r>
              <a:rPr lang="es-US" sz="1200" kern="1200" dirty="0">
                <a:latin typeface="+mn-lt"/>
                <a:ea typeface="+mn-ea"/>
                <a:cs typeface="+mn-cs"/>
              </a:rPr>
              <a:t>Se pueden usar diferentes tipos de cirugía para tratar el cáncer. </a:t>
            </a:r>
          </a:p>
          <a:p>
            <a:pPr marL="171450" indent="-171450" rtl="0">
              <a:buFont typeface="Arial" panose="020B0604020202020204" pitchFamily="34" charset="0"/>
              <a:buChar char="•"/>
            </a:pPr>
            <a:r>
              <a:rPr lang="es-US" sz="1200" kern="1200" dirty="0">
                <a:latin typeface="+mn-lt"/>
                <a:ea typeface="+mn-ea"/>
                <a:cs typeface="+mn-cs"/>
              </a:rPr>
              <a:t>A veces, la extracción del tumor puede ser el único tratamiento necesario. </a:t>
            </a:r>
          </a:p>
          <a:p>
            <a:pPr marL="171450" indent="-171450" rtl="0">
              <a:buFont typeface="Arial" panose="020B0604020202020204" pitchFamily="34" charset="0"/>
              <a:buChar char="•"/>
            </a:pPr>
            <a:r>
              <a:rPr lang="es-US" sz="1200" kern="1200" dirty="0">
                <a:latin typeface="+mn-lt"/>
                <a:ea typeface="+mn-ea"/>
                <a:cs typeface="+mn-cs"/>
              </a:rPr>
              <a:t>Por lo general, también se usan quimioterapia, inmunoterapia o radiación para matar cualquier célula cancerosa que aún esté en el cuerpo.</a:t>
            </a:r>
            <a:endParaRPr lang="en-US" sz="1200" b="1" kern="1200" baseline="0" dirty="0">
              <a:latin typeface="+mn-lt"/>
              <a:ea typeface="+mn-ea"/>
              <a:cs typeface="+mn-cs"/>
            </a:endParaRPr>
          </a:p>
          <a:p>
            <a:pPr rtl="0"/>
            <a:endParaRPr lang="en-US" sz="1200" b="1" kern="1200" baseline="0" dirty="0">
              <a:latin typeface="+mn-lt"/>
              <a:ea typeface="+mn-ea"/>
              <a:cs typeface="+mn-cs"/>
            </a:endParaRPr>
          </a:p>
          <a:p>
            <a:pPr rtl="0"/>
            <a:r>
              <a:rPr lang="es-US" sz="1200" kern="1200" dirty="0">
                <a:latin typeface="+mn-lt"/>
                <a:ea typeface="+mn-ea"/>
                <a:cs typeface="+mn-cs"/>
              </a:rPr>
              <a:t>En la </a:t>
            </a:r>
            <a:r>
              <a:rPr lang="es-US" sz="1200" b="1" kern="1200" dirty="0">
                <a:latin typeface="+mn-lt"/>
                <a:ea typeface="+mn-ea"/>
                <a:cs typeface="+mn-cs"/>
              </a:rPr>
              <a:t>terapia de radiación</a:t>
            </a:r>
            <a:r>
              <a:rPr lang="es-US" sz="1200" kern="1200" dirty="0">
                <a:latin typeface="+mn-lt"/>
                <a:ea typeface="+mn-ea"/>
                <a:cs typeface="+mn-cs"/>
              </a:rPr>
              <a:t>,</a:t>
            </a:r>
            <a:r>
              <a:rPr lang="en-US" sz="1200" b="1" kern="1200" dirty="0">
                <a:latin typeface="+mn-lt"/>
                <a:ea typeface="+mn-ea"/>
                <a:cs typeface="+mn-cs"/>
              </a:rPr>
              <a:t> </a:t>
            </a:r>
            <a:r>
              <a:rPr lang="es-US" sz="1200" kern="1200" dirty="0">
                <a:latin typeface="+mn-lt"/>
                <a:ea typeface="+mn-ea"/>
                <a:cs typeface="+mn-cs"/>
              </a:rPr>
              <a:t>se administran rayos X de alta energía que dañan y destruyen las células en rápido crecimiento, como las cancerosas. </a:t>
            </a:r>
          </a:p>
          <a:p>
            <a:pPr rtl="0"/>
            <a:endParaRPr lang="en-US" sz="120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i="1" dirty="0"/>
              <a:t>Haga clic en el botón para el tipo de vía que usted debe llevar a su paciente directamente a esa sección.</a:t>
            </a:r>
            <a:endParaRPr lang="en-US" i="1" dirty="0"/>
          </a:p>
          <a:p>
            <a:pPr rtl="0"/>
            <a:endParaRPr lang="en-US" sz="1200" kern="1200" baseline="0" dirty="0">
              <a:latin typeface="+mn-lt"/>
              <a:ea typeface="+mn-ea"/>
              <a:cs typeface="+mn-cs"/>
            </a:endParaRPr>
          </a:p>
          <a:p>
            <a:pPr rtl="0"/>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7</a:t>
            </a:fld>
            <a:endParaRPr lang="en-US"/>
          </a:p>
        </p:txBody>
      </p:sp>
    </p:spTree>
    <p:extLst>
      <p:ext uri="{BB962C8B-B14F-4D97-AF65-F5344CB8AC3E}">
        <p14:creationId xmlns:p14="http://schemas.microsoft.com/office/powerpoint/2010/main" val="21154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es-US" sz="1200" b="1" kern="1200" dirty="0">
                <a:latin typeface="+mn-lt"/>
                <a:ea typeface="+mn-ea"/>
                <a:cs typeface="+mn-cs"/>
              </a:rPr>
              <a:t>Vía venosa central:</a:t>
            </a:r>
            <a:r>
              <a:rPr lang="es-US" sz="1200" kern="1200" dirty="0">
                <a:latin typeface="+mn-lt"/>
                <a:ea typeface="+mn-ea"/>
                <a:cs typeface="+mn-cs"/>
              </a:rPr>
              <a:t> proporciona una forma segura de administrar medicamentos, incluida la quimioterapia, a través de una vena.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kern="1200" dirty="0">
                <a:latin typeface="+mn-lt"/>
                <a:ea typeface="+mn-ea"/>
                <a:cs typeface="+mn-cs"/>
              </a:rPr>
              <a:t>Si su hijo tiene un </a:t>
            </a:r>
            <a:r>
              <a:rPr lang="es-US" sz="1200" b="1" kern="1200" dirty="0">
                <a:latin typeface="+mn-lt"/>
                <a:ea typeface="+mn-ea"/>
                <a:cs typeface="+mn-cs"/>
              </a:rPr>
              <a:t>CCIP</a:t>
            </a:r>
            <a:r>
              <a:rPr lang="es-US" sz="1200" kern="1200" dirty="0">
                <a:latin typeface="+mn-lt"/>
                <a:ea typeface="+mn-ea"/>
                <a:cs typeface="+mn-cs"/>
              </a:rPr>
              <a:t> </a:t>
            </a:r>
            <a:r>
              <a:rPr lang="es-US" sz="1200" b="0" kern="1200" dirty="0">
                <a:latin typeface="+mn-lt"/>
                <a:ea typeface="+mn-ea"/>
                <a:cs typeface="+mn-cs"/>
              </a:rPr>
              <a:t>(catéter central de inserción periférica), </a:t>
            </a:r>
            <a:r>
              <a:rPr lang="es-US" sz="1200" kern="1200" dirty="0">
                <a:latin typeface="+mn-lt"/>
                <a:ea typeface="+mn-ea"/>
                <a:cs typeface="+mn-cs"/>
              </a:rPr>
              <a:t>su enfermero le enseñará a cuidar de la vía en su casa, incluso cómo cubrirla a la hora del baño.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Nunca use tijeras cerca de la vía o el vendaje.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 ve una rotura o fuga, engrape de inmediato la vía por encima de ese punto. Llame al equipo de atención médica y lleve a su hijo al hospital o la clínica para que reparen la vía. </a:t>
            </a:r>
            <a:endParaRPr lang="en-US" b="0" dirty="0"/>
          </a:p>
          <a:p>
            <a:pPr marL="171450" indent="-171450" rtl="0">
              <a:buFont typeface="Arial" panose="020B0604020202020204" pitchFamily="34" charset="0"/>
              <a:buChar char="•"/>
            </a:pPr>
            <a:endParaRPr lang="en-US" sz="1200" b="1"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8</a:t>
            </a:fld>
            <a:endParaRPr lang="en-US"/>
          </a:p>
        </p:txBody>
      </p:sp>
    </p:spTree>
    <p:extLst>
      <p:ext uri="{BB962C8B-B14F-4D97-AF65-F5344CB8AC3E}">
        <p14:creationId xmlns:p14="http://schemas.microsoft.com/office/powerpoint/2010/main" val="991937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es-US" sz="1200" b="1" kern="1200" dirty="0">
                <a:latin typeface="+mn-lt"/>
                <a:ea typeface="+mn-ea"/>
                <a:cs typeface="+mn-cs"/>
              </a:rPr>
              <a:t>Vía venosa central:</a:t>
            </a:r>
            <a:r>
              <a:rPr lang="es-US" sz="1200" kern="1200" dirty="0">
                <a:latin typeface="+mn-lt"/>
                <a:ea typeface="+mn-ea"/>
                <a:cs typeface="+mn-cs"/>
              </a:rPr>
              <a:t> proporciona una forma segura de administrar medicamentos, incluida la quimioterapia, a través de una vena. </a:t>
            </a:r>
          </a:p>
          <a:p>
            <a:pPr marL="171450" indent="-171450" rtl="0">
              <a:buFont typeface="Arial" panose="020B0604020202020204" pitchFamily="34" charset="0"/>
              <a:buChar char="•"/>
            </a:pPr>
            <a:r>
              <a:rPr lang="es-US" sz="1200" kern="1200" dirty="0">
                <a:latin typeface="+mn-lt"/>
                <a:ea typeface="+mn-ea"/>
                <a:cs typeface="+mn-cs"/>
              </a:rPr>
              <a:t>Si su hijo tiene una </a:t>
            </a:r>
            <a:r>
              <a:rPr lang="es-US" sz="1200" b="1" kern="1200" dirty="0">
                <a:latin typeface="+mn-lt"/>
                <a:ea typeface="+mn-ea"/>
                <a:cs typeface="+mn-cs"/>
              </a:rPr>
              <a:t>CVL externa</a:t>
            </a:r>
            <a:r>
              <a:rPr lang="es-US" sz="1200" kern="1200" dirty="0">
                <a:latin typeface="+mn-lt"/>
                <a:ea typeface="+mn-ea"/>
                <a:cs typeface="+mn-cs"/>
              </a:rPr>
              <a:t>, su enfermero le enseñará cómo cuidar de esta vía en casa, incluso la forma de cubrir la vía para la hora del baño.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Nunca use tijeras cerca de la vía o el vendaje.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 ve una rotura o fuga, engrape de inmediato la vía por encima de ese punto. Llame al equipo de atención médica y lleve a su hijo al hospital o la clínica para que reparen la vía. </a:t>
            </a:r>
            <a:endParaRPr lang="en-US" b="0" dirty="0"/>
          </a:p>
          <a:p>
            <a:pPr marL="0" indent="0" rtl="0">
              <a:buFont typeface="Arial" panose="020B0604020202020204" pitchFamily="34" charset="0"/>
              <a:buNone/>
            </a:pPr>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9</a:t>
            </a:fld>
            <a:endParaRPr lang="en-US"/>
          </a:p>
        </p:txBody>
      </p:sp>
    </p:spTree>
    <p:extLst>
      <p:ext uri="{BB962C8B-B14F-4D97-AF65-F5344CB8AC3E}">
        <p14:creationId xmlns:p14="http://schemas.microsoft.com/office/powerpoint/2010/main" val="186386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tx1"/>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8" name="Text Placeholder 6"/>
          <p:cNvSpPr>
            <a:spLocks noGrp="1"/>
          </p:cNvSpPr>
          <p:nvPr>
            <p:ph type="body" sz="quarter" idx="10" hasCustomPrompt="1"/>
          </p:nvPr>
        </p:nvSpPr>
        <p:spPr>
          <a:xfrm>
            <a:off x="1488603" y="3494690"/>
            <a:ext cx="6176066" cy="1107996"/>
          </a:xfrm>
          <a:prstGeom prst="rect">
            <a:avLst/>
          </a:prstGeom>
        </p:spPr>
        <p:txBody>
          <a:bodyPr vert="horz" wrap="square" lIns="0" tIns="0" rIns="0" bIns="0" rtlCol="0">
            <a:spAutoFit/>
          </a:bodyPr>
          <a:lstStyle>
            <a:lvl1pPr marL="0" marR="0" indent="0" algn="ctr" defTabSz="457153" rtl="0" eaLnBrk="1" fontAlgn="auto" latinLnBrk="0" hangingPunct="1">
              <a:lnSpc>
                <a:spcPct val="100000"/>
              </a:lnSpc>
              <a:spcBef>
                <a:spcPts val="0"/>
              </a:spcBef>
              <a:spcAft>
                <a:spcPts val="0"/>
              </a:spcAft>
              <a:buClr>
                <a:schemeClr val="accent5"/>
              </a:buClr>
              <a:buSzTx/>
              <a:buFontTx/>
              <a:buNone/>
              <a:tabLst/>
              <a:defRPr sz="3600" b="0">
                <a:solidFill>
                  <a:schemeClr val="accent5"/>
                </a:solidFill>
              </a:defRPr>
            </a:lvl1pPr>
          </a:lstStyle>
          <a:p>
            <a:pPr lvl="0" rtl="0"/>
            <a:r>
              <a:rPr lang="es-US"/>
              <a:t>Click to edit </a:t>
            </a:r>
            <a:br>
              <a:rPr lang="en-US" dirty="0"/>
            </a:br>
            <a:r>
              <a:rPr lang="es-US"/>
              <a:t>Master text styles</a:t>
            </a:r>
          </a:p>
        </p:txBody>
      </p:sp>
      <p:sp>
        <p:nvSpPr>
          <p:cNvPr id="9" name="Text Placeholder 6"/>
          <p:cNvSpPr>
            <a:spLocks noGrp="1"/>
          </p:cNvSpPr>
          <p:nvPr>
            <p:ph type="body" sz="quarter" idx="11" hasCustomPrompt="1"/>
          </p:nvPr>
        </p:nvSpPr>
        <p:spPr>
          <a:xfrm>
            <a:off x="568656" y="945838"/>
            <a:ext cx="7924800" cy="749141"/>
          </a:xfrm>
          <a:prstGeom prst="flowChartAlternateProcess">
            <a:avLst/>
          </a:prstGeom>
          <a:solidFill>
            <a:schemeClr val="bg1"/>
          </a:solidFill>
        </p:spPr>
        <p:txBody>
          <a:bodyPr vert="horz" wrap="square" lIns="0" tIns="0" rIns="0" bIns="0" rtlCol="0">
            <a:spAutoFit/>
          </a:bodyPr>
          <a:lstStyle>
            <a:lvl1pPr marL="0" marR="0" indent="0" algn="ctr" defTabSz="457153" rtl="0" eaLnBrk="1" fontAlgn="auto" latinLnBrk="0" hangingPunct="1">
              <a:lnSpc>
                <a:spcPct val="100000"/>
              </a:lnSpc>
              <a:spcBef>
                <a:spcPts val="0"/>
              </a:spcBef>
              <a:spcAft>
                <a:spcPts val="0"/>
              </a:spcAft>
              <a:buClr>
                <a:schemeClr val="accent5"/>
              </a:buClr>
              <a:buSzTx/>
              <a:buFontTx/>
              <a:buNone/>
              <a:tabLst/>
              <a:defRPr sz="4400" b="0">
                <a:solidFill>
                  <a:schemeClr val="accent6"/>
                </a:solidFill>
              </a:defRPr>
            </a:lvl1pPr>
          </a:lstStyle>
          <a:p>
            <a:pPr lvl="0" rtl="0"/>
            <a:r>
              <a:rPr lang="es-US"/>
              <a:t>Click to edit Master title style</a:t>
            </a:r>
          </a:p>
        </p:txBody>
      </p:sp>
    </p:spTree>
    <p:extLst>
      <p:ext uri="{BB962C8B-B14F-4D97-AF65-F5344CB8AC3E}">
        <p14:creationId xmlns:p14="http://schemas.microsoft.com/office/powerpoint/2010/main" val="340514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endParaRPr lang="en-US" dirty="0"/>
          </a:p>
        </p:txBody>
      </p:sp>
      <p:sp>
        <p:nvSpPr>
          <p:cNvPr id="3" name="Content Placeholder 2"/>
          <p:cNvSpPr>
            <a:spLocks noGrp="1"/>
          </p:cNvSpPr>
          <p:nvPr>
            <p:ph idx="1"/>
          </p:nvPr>
        </p:nvSpPr>
        <p:spPr/>
        <p:txBody>
          <a:bodyPr rtlCol="0"/>
          <a:lstStyle>
            <a:lvl1pPr>
              <a:lnSpc>
                <a:spcPct val="100000"/>
              </a:lnSpc>
              <a:defRPr/>
            </a:lvl1pPr>
            <a:lvl2pPr>
              <a:lnSpc>
                <a:spcPct val="100000"/>
              </a:lnSpc>
              <a:defRPr/>
            </a:lvl2pPr>
            <a:lvl3pPr>
              <a:lnSpc>
                <a:spcPct val="100000"/>
              </a:lnSpc>
              <a:defRPr/>
            </a:lvl3pPr>
          </a:lstStyle>
          <a:p>
            <a:pPr lvl="0" rtl="0"/>
            <a:r>
              <a:rPr lang="es-US"/>
              <a:t>Click to edit Master text styles</a:t>
            </a:r>
          </a:p>
          <a:p>
            <a:pPr lvl="1" rtl="0"/>
            <a:r>
              <a:rPr lang="es-US"/>
              <a:t>Second level</a:t>
            </a:r>
          </a:p>
          <a:p>
            <a:pPr lvl="2" rtl="0"/>
            <a:r>
              <a:rPr lang="es-US"/>
              <a:t>Third level</a:t>
            </a:r>
          </a:p>
        </p:txBody>
      </p:sp>
    </p:spTree>
    <p:extLst>
      <p:ext uri="{BB962C8B-B14F-4D97-AF65-F5344CB8AC3E}">
        <p14:creationId xmlns:p14="http://schemas.microsoft.com/office/powerpoint/2010/main" val="373026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19622" y="134968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a:p>
        </p:txBody>
      </p:sp>
      <p:sp>
        <p:nvSpPr>
          <p:cNvPr id="6" name="Content Placeholder 3"/>
          <p:cNvSpPr>
            <a:spLocks noGrp="1"/>
          </p:cNvSpPr>
          <p:nvPr>
            <p:ph sz="half" idx="2"/>
          </p:nvPr>
        </p:nvSpPr>
        <p:spPr>
          <a:xfrm>
            <a:off x="4610622" y="134968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
        <p:nvSpPr>
          <p:cNvPr id="7" name="Title 1"/>
          <p:cNvSpPr>
            <a:spLocks noGrp="1"/>
          </p:cNvSpPr>
          <p:nvPr>
            <p:ph type="title"/>
          </p:nvPr>
        </p:nvSpPr>
        <p:spPr>
          <a:xfrm>
            <a:off x="152400" y="371475"/>
            <a:ext cx="8572500" cy="590921"/>
          </a:xfrm>
        </p:spPr>
        <p:txBody>
          <a:bodyPr rtlCol="0"/>
          <a:lstStyle/>
          <a:p>
            <a:pPr rtl="0"/>
            <a:r>
              <a:rPr lang="es-US"/>
              <a:t>Click to edit Master title style</a:t>
            </a:r>
            <a:endParaRPr lang="en-US" dirty="0"/>
          </a:p>
        </p:txBody>
      </p:sp>
    </p:spTree>
    <p:extLst>
      <p:ext uri="{BB962C8B-B14F-4D97-AF65-F5344CB8AC3E}">
        <p14:creationId xmlns:p14="http://schemas.microsoft.com/office/powerpoint/2010/main" val="290931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tx2"/>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rtlCol="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rtl="0"/>
            <a:r>
              <a:rPr lang="es-US"/>
              <a:t>Click to edit </a:t>
            </a:r>
            <a:br>
              <a:rPr lang="en-US" dirty="0"/>
            </a:br>
            <a:r>
              <a:rPr lang="es-US"/>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rtlCol="0">
            <a:spAutoFit/>
          </a:bodyPr>
          <a:lstStyle>
            <a:lvl1pPr>
              <a:defRPr lang="en-US" sz="3600" b="1" kern="800" spc="70" dirty="0" smtClean="0">
                <a:solidFill>
                  <a:schemeClr val="tx1"/>
                </a:solidFill>
                <a:latin typeface="+mn-lt"/>
              </a:defRPr>
            </a:lvl1pPr>
          </a:lstStyle>
          <a:p>
            <a:pPr marL="0" marR="0" lvl="0" indent="0" defTabSz="457153" rtl="0" fontAlgn="auto">
              <a:lnSpc>
                <a:spcPct val="100000"/>
              </a:lnSpc>
              <a:spcBef>
                <a:spcPts val="0"/>
              </a:spcBef>
              <a:spcAft>
                <a:spcPts val="0"/>
              </a:spcAft>
              <a:buClr>
                <a:schemeClr val="accent5"/>
              </a:buClr>
              <a:buSzTx/>
              <a:buFontTx/>
              <a:buNone/>
              <a:tabLst/>
            </a:pPr>
            <a:r>
              <a:rPr lang="es-US"/>
              <a:t>Click to edit Master title style</a:t>
            </a:r>
          </a:p>
        </p:txBody>
      </p:sp>
    </p:spTree>
    <p:extLst>
      <p:ext uri="{BB962C8B-B14F-4D97-AF65-F5344CB8AC3E}">
        <p14:creationId xmlns:p14="http://schemas.microsoft.com/office/powerpoint/2010/main" val="314917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bg2"/>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rtlCol="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rtl="0"/>
            <a:r>
              <a:rPr lang="es-US"/>
              <a:t>Click to edit </a:t>
            </a:r>
            <a:br>
              <a:rPr lang="en-US" dirty="0"/>
            </a:br>
            <a:r>
              <a:rPr lang="es-US"/>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rtlCol="0">
            <a:spAutoFit/>
          </a:bodyPr>
          <a:lstStyle>
            <a:lvl1pPr>
              <a:defRPr lang="en-US" sz="3600" b="1" kern="800" spc="70" dirty="0" smtClean="0">
                <a:solidFill>
                  <a:schemeClr val="tx1"/>
                </a:solidFill>
                <a:latin typeface="+mn-lt"/>
              </a:defRPr>
            </a:lvl1pPr>
          </a:lstStyle>
          <a:p>
            <a:pPr marL="0" marR="0" lvl="0" indent="0" defTabSz="457153" rtl="0" fontAlgn="auto">
              <a:lnSpc>
                <a:spcPct val="100000"/>
              </a:lnSpc>
              <a:spcBef>
                <a:spcPts val="0"/>
              </a:spcBef>
              <a:spcAft>
                <a:spcPts val="0"/>
              </a:spcAft>
              <a:buClr>
                <a:schemeClr val="accent5"/>
              </a:buClr>
              <a:buSzTx/>
              <a:buFontTx/>
              <a:buNone/>
              <a:tabLst/>
            </a:pPr>
            <a:r>
              <a:rPr lang="es-US"/>
              <a:t>Click to edit Master title style</a:t>
            </a:r>
          </a:p>
        </p:txBody>
      </p:sp>
    </p:spTree>
    <p:extLst>
      <p:ext uri="{BB962C8B-B14F-4D97-AF65-F5344CB8AC3E}">
        <p14:creationId xmlns:p14="http://schemas.microsoft.com/office/powerpoint/2010/main" val="161437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bg1"/>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rtlCol="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rtl="0"/>
            <a:r>
              <a:rPr lang="es-US"/>
              <a:t>Click to edit </a:t>
            </a:r>
            <a:br>
              <a:rPr lang="en-US" dirty="0"/>
            </a:br>
            <a:r>
              <a:rPr lang="es-US"/>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rtlCol="0">
            <a:spAutoFit/>
          </a:bodyPr>
          <a:lstStyle>
            <a:lvl1pPr>
              <a:defRPr lang="en-US" sz="3600" b="1" kern="800" spc="70" dirty="0" smtClean="0">
                <a:solidFill>
                  <a:schemeClr val="tx1"/>
                </a:solidFill>
                <a:latin typeface="+mn-lt"/>
              </a:defRPr>
            </a:lvl1pPr>
          </a:lstStyle>
          <a:p>
            <a:pPr marL="0" marR="0" lvl="0" indent="0" defTabSz="457153" rtl="0" fontAlgn="auto">
              <a:lnSpc>
                <a:spcPct val="100000"/>
              </a:lnSpc>
              <a:spcBef>
                <a:spcPts val="0"/>
              </a:spcBef>
              <a:spcAft>
                <a:spcPts val="0"/>
              </a:spcAft>
              <a:buClr>
                <a:schemeClr val="accent5"/>
              </a:buClr>
              <a:buSzTx/>
              <a:buFontTx/>
              <a:buNone/>
              <a:tabLst/>
            </a:pPr>
            <a:r>
              <a:rPr lang="es-US"/>
              <a:t>Click to edit Master title style</a:t>
            </a:r>
          </a:p>
        </p:txBody>
      </p:sp>
    </p:spTree>
    <p:extLst>
      <p:ext uri="{BB962C8B-B14F-4D97-AF65-F5344CB8AC3E}">
        <p14:creationId xmlns:p14="http://schemas.microsoft.com/office/powerpoint/2010/main" val="177627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7" name="Straight Connector 6"/>
          <p:cNvCxnSpPr/>
          <p:nvPr userDrawn="1"/>
        </p:nvCxnSpPr>
        <p:spPr>
          <a:xfrm>
            <a:off x="246185" y="967153"/>
            <a:ext cx="8610600" cy="0"/>
          </a:xfrm>
          <a:prstGeom prst="line">
            <a:avLst/>
          </a:prstGeom>
          <a:ln w="25400">
            <a:solidFill>
              <a:srgbClr val="D6D6D6"/>
            </a:solidFill>
          </a:ln>
          <a:effectLst>
            <a:outerShdw blurRad="40005" dist="20320" dir="5400000" algn="t" rotWithShape="0">
              <a:prstClr val="black">
                <a:alpha val="38000"/>
              </a:prstClr>
            </a:outerShdw>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152400" y="371475"/>
            <a:ext cx="8572500" cy="590921"/>
          </a:xfrm>
          <a:prstGeom prst="rect">
            <a:avLst/>
          </a:prstGeom>
        </p:spPr>
        <p:txBody>
          <a:bodyPr vert="horz" lIns="91430" tIns="45715" rIns="91430" bIns="45715" rtlCol="0">
            <a:spAutoFit/>
          </a:bodyPr>
          <a:lstStyle/>
          <a:p>
            <a:pPr lvl="0" defTabSz="457153" rtl="0"/>
            <a:r>
              <a:rPr lang="es-US"/>
              <a:t>Haga clic para editar estilos de títulos Master</a:t>
            </a:r>
            <a:endParaRPr lang="en-US" dirty="0"/>
          </a:p>
        </p:txBody>
      </p:sp>
      <p:sp>
        <p:nvSpPr>
          <p:cNvPr id="3" name="Text Placeholder 2"/>
          <p:cNvSpPr>
            <a:spLocks noGrp="1"/>
          </p:cNvSpPr>
          <p:nvPr>
            <p:ph type="body" idx="1"/>
          </p:nvPr>
        </p:nvSpPr>
        <p:spPr>
          <a:xfrm>
            <a:off x="381000" y="1371600"/>
            <a:ext cx="8343900" cy="4515202"/>
          </a:xfrm>
          <a:prstGeom prst="rect">
            <a:avLst/>
          </a:prstGeom>
        </p:spPr>
        <p:txBody>
          <a:bodyPr vert="horz" lIns="91440" tIns="45720" rIns="91440" bIns="45720" rtlCol="0">
            <a:normAutofit/>
          </a:bodyPr>
          <a:lstStyle/>
          <a:p>
            <a:pPr lvl="0" rtl="0"/>
            <a:r>
              <a:rPr lang="es-US"/>
              <a:t>Haga clic para editar estilos de texto Master</a:t>
            </a:r>
          </a:p>
          <a:p>
            <a:pPr lvl="1" rtl="0"/>
            <a:r>
              <a:rPr lang="es-US"/>
              <a:t>Segundo nivel</a:t>
            </a:r>
          </a:p>
          <a:p>
            <a:pPr lvl="2" rtl="0"/>
            <a:r>
              <a:rPr lang="es-US"/>
              <a:t>Tercer nivel</a:t>
            </a:r>
          </a:p>
        </p:txBody>
      </p:sp>
      <p:pic>
        <p:nvPicPr>
          <p:cNvPr id="8" name="Picture 7" descr="COG_Logo_RGB.png"/>
          <p:cNvPicPr>
            <a:picLocks noChangeAspect="1"/>
          </p:cNvPicPr>
          <p:nvPr userDrawn="1"/>
        </p:nvPicPr>
        <p:blipFill>
          <a:blip r:embed="rId8" cstate="print"/>
          <a:stretch>
            <a:fillRect/>
          </a:stretch>
        </p:blipFill>
        <p:spPr>
          <a:xfrm>
            <a:off x="304800" y="6096000"/>
            <a:ext cx="984250" cy="568678"/>
          </a:xfrm>
          <a:prstGeom prst="rect">
            <a:avLst/>
          </a:prstGeom>
        </p:spPr>
      </p:pic>
      <p:sp>
        <p:nvSpPr>
          <p:cNvPr id="10" name="Text Placeholder 13"/>
          <p:cNvSpPr txBox="1">
            <a:spLocks/>
          </p:cNvSpPr>
          <p:nvPr userDrawn="1"/>
        </p:nvSpPr>
        <p:spPr>
          <a:xfrm>
            <a:off x="8686800" y="6399312"/>
            <a:ext cx="156731" cy="153888"/>
          </a:xfrm>
          <a:prstGeom prst="rect">
            <a:avLst/>
          </a:prstGeom>
        </p:spPr>
        <p:txBody>
          <a:bodyPr vert="horz" wrap="none" lIns="0" tIns="0" rIns="0" bIns="0" rtlCol="0">
            <a:spAutoFit/>
          </a:bodyPr>
          <a:lstStyle>
            <a:lvl1pPr>
              <a:lnSpc>
                <a:spcPct val="100000"/>
              </a:lnSpc>
              <a:spcBef>
                <a:spcPts val="0"/>
              </a:spcBef>
              <a:defRPr sz="1000" b="0" i="0" spc="0">
                <a:solidFill>
                  <a:schemeClr val="tx1"/>
                </a:solidFill>
                <a:latin typeface="Arial"/>
                <a:cs typeface="Aria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marL="0" marR="0" lvl="0" indent="0" algn="l" defTabSz="457153" rtl="0" eaLnBrk="1" fontAlgn="auto" latinLnBrk="0" hangingPunct="1">
              <a:lnSpc>
                <a:spcPct val="100000"/>
              </a:lnSpc>
              <a:spcBef>
                <a:spcPts val="0"/>
              </a:spcBef>
              <a:spcAft>
                <a:spcPts val="0"/>
              </a:spcAft>
              <a:buClr>
                <a:schemeClr val="accent5"/>
              </a:buClr>
              <a:buSzTx/>
              <a:buFontTx/>
              <a:buNone/>
              <a:tabLst/>
              <a:defRPr/>
            </a:pPr>
            <a:fld id="{2EED0D42-5738-6642-BC13-08D50DCB792D}" type="slidenum">
              <a:rPr kumimoji="0" lang="en-US" sz="1000" b="0" i="0" u="none" strike="noStrike" kern="800" cap="none" spc="0" normalizeH="0" baseline="0" noProof="0" smtClean="0">
                <a:ln>
                  <a:noFill/>
                </a:ln>
                <a:solidFill>
                  <a:schemeClr val="tx1"/>
                </a:solidFill>
                <a:effectLst/>
                <a:uLnTx/>
                <a:uFillTx/>
                <a:latin typeface="+mn-lt"/>
                <a:ea typeface="+mn-ea"/>
                <a:cs typeface="Arial"/>
              </a:rPr>
              <a:pPr marL="0" marR="0" lvl="0" indent="0" algn="l" defTabSz="457153" rtl="0" eaLnBrk="1" fontAlgn="auto" latinLnBrk="0" hangingPunct="1">
                <a:lnSpc>
                  <a:spcPct val="100000"/>
                </a:lnSpc>
                <a:spcBef>
                  <a:spcPts val="0"/>
                </a:spcBef>
                <a:spcAft>
                  <a:spcPts val="0"/>
                </a:spcAft>
                <a:buClr>
                  <a:schemeClr val="accent5"/>
                </a:buClr>
                <a:buSzTx/>
                <a:buFontTx/>
                <a:buNone/>
                <a:tabLst/>
                <a:defRPr/>
              </a:pPr>
              <a:t>‹#›</a:t>
            </a:fld>
            <a:endParaRPr kumimoji="0" lang="en-US" sz="1000" b="0" i="0" u="none" strike="noStrike" kern="8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795564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9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52.xml"/><Relationship Id="rId3" Type="http://schemas.openxmlformats.org/officeDocument/2006/relationships/slide" Target="slide6.xml"/><Relationship Id="rId7" Type="http://schemas.openxmlformats.org/officeDocument/2006/relationships/slide" Target="slide25.xml"/><Relationship Id="rId12" Type="http://schemas.openxmlformats.org/officeDocument/2006/relationships/slide" Target="slide50.xml"/><Relationship Id="rId17" Type="http://schemas.openxmlformats.org/officeDocument/2006/relationships/slide" Target="slide26.xml"/><Relationship Id="rId2" Type="http://schemas.openxmlformats.org/officeDocument/2006/relationships/notesSlide" Target="../notesSlides/notesSlide4.xml"/><Relationship Id="rId16" Type="http://schemas.openxmlformats.org/officeDocument/2006/relationships/slide" Target="slide10.xml"/><Relationship Id="rId1" Type="http://schemas.openxmlformats.org/officeDocument/2006/relationships/slideLayout" Target="../slideLayouts/slideLayout6.xml"/><Relationship Id="rId6" Type="http://schemas.openxmlformats.org/officeDocument/2006/relationships/slide" Target="slide17.xml"/><Relationship Id="rId11" Type="http://schemas.openxmlformats.org/officeDocument/2006/relationships/slide" Target="slide43.xml"/><Relationship Id="rId5" Type="http://schemas.openxmlformats.org/officeDocument/2006/relationships/slide" Target="slide15.xml"/><Relationship Id="rId15" Type="http://schemas.openxmlformats.org/officeDocument/2006/relationships/slide" Target="slide9.xml"/><Relationship Id="rId10" Type="http://schemas.openxmlformats.org/officeDocument/2006/relationships/slide" Target="slide38.xml"/><Relationship Id="rId4" Type="http://schemas.openxmlformats.org/officeDocument/2006/relationships/slide" Target="slide7.xml"/><Relationship Id="rId9" Type="http://schemas.openxmlformats.org/officeDocument/2006/relationships/slide" Target="slide46.xml"/><Relationship Id="rId14" Type="http://schemas.openxmlformats.org/officeDocument/2006/relationships/slide" Target="slide8.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slide" Target="slide4.xml"/></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slide" Target="slide4.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slide" Target="slide57.xml"/></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slide" Target="slide57.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slide" Target="slide57.xml"/></Relationships>
</file>

<file path=ppt/slides/_rels/slide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childrensoncologygroup.org/index.php/cog-family-handbook"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0.png"/><Relationship Id="rId7"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rtlCol="0"/>
          <a:lstStyle/>
          <a:p>
            <a:pPr rtl="0"/>
            <a:endParaRPr lang="en-US"/>
          </a:p>
        </p:txBody>
      </p:sp>
      <p:grpSp>
        <p:nvGrpSpPr>
          <p:cNvPr id="10" name="Group 9"/>
          <p:cNvGrpSpPr/>
          <p:nvPr/>
        </p:nvGrpSpPr>
        <p:grpSpPr>
          <a:xfrm>
            <a:off x="175528" y="244540"/>
            <a:ext cx="8728945" cy="5451729"/>
            <a:chOff x="175528" y="244540"/>
            <a:chExt cx="8728945" cy="5451729"/>
          </a:xfrm>
        </p:grpSpPr>
        <p:grpSp>
          <p:nvGrpSpPr>
            <p:cNvPr id="11" name="Group 10"/>
            <p:cNvGrpSpPr/>
            <p:nvPr/>
          </p:nvGrpSpPr>
          <p:grpSpPr>
            <a:xfrm>
              <a:off x="175528" y="244540"/>
              <a:ext cx="8728945" cy="5445121"/>
              <a:chOff x="175528" y="244540"/>
              <a:chExt cx="8728945" cy="5445121"/>
            </a:xfrm>
          </p:grpSpPr>
          <p:pic>
            <p:nvPicPr>
              <p:cNvPr id="13" name="Picture 12"/>
              <p:cNvPicPr>
                <a:picLocks noChangeAspect="1"/>
              </p:cNvPicPr>
              <p:nvPr/>
            </p:nvPicPr>
            <p:blipFill rotWithShape="1">
              <a:blip r:embed="rId3" cstate="print"/>
              <a:srcRect l="-1" r="691"/>
              <a:stretch/>
            </p:blipFill>
            <p:spPr>
              <a:xfrm>
                <a:off x="175528" y="244540"/>
                <a:ext cx="8728945" cy="5445121"/>
              </a:xfrm>
              <a:prstGeom prst="rect">
                <a:avLst/>
              </a:prstGeom>
            </p:spPr>
          </p:pic>
          <p:pic>
            <p:nvPicPr>
              <p:cNvPr id="14" name="Picture 13"/>
              <p:cNvPicPr>
                <a:picLocks noChangeAspect="1"/>
              </p:cNvPicPr>
              <p:nvPr/>
            </p:nvPicPr>
            <p:blipFill>
              <a:blip r:embed="rId4"/>
              <a:stretch>
                <a:fillRect/>
              </a:stretch>
            </p:blipFill>
            <p:spPr>
              <a:xfrm>
                <a:off x="3678737" y="545542"/>
                <a:ext cx="5086350" cy="5144119"/>
              </a:xfrm>
              <a:prstGeom prst="rect">
                <a:avLst/>
              </a:prstGeom>
            </p:spPr>
          </p:pic>
          <p:pic>
            <p:nvPicPr>
              <p:cNvPr id="15" name="Picture 14"/>
              <p:cNvPicPr>
                <a:picLocks noChangeAspect="1"/>
              </p:cNvPicPr>
              <p:nvPr/>
            </p:nvPicPr>
            <p:blipFill rotWithShape="1">
              <a:blip r:embed="rId3" cstate="print"/>
              <a:srcRect l="36582" t="3555" r="35716" b="73213"/>
              <a:stretch/>
            </p:blipFill>
            <p:spPr>
              <a:xfrm>
                <a:off x="338218" y="375393"/>
                <a:ext cx="2434959" cy="1264991"/>
              </a:xfrm>
              <a:prstGeom prst="rect">
                <a:avLst/>
              </a:prstGeom>
            </p:spPr>
          </p:pic>
          <p:pic>
            <p:nvPicPr>
              <p:cNvPr id="16" name="Picture 15"/>
              <p:cNvPicPr>
                <a:picLocks noChangeAspect="1"/>
              </p:cNvPicPr>
              <p:nvPr/>
            </p:nvPicPr>
            <p:blipFill rotWithShape="1">
              <a:blip r:embed="rId3" cstate="print"/>
              <a:srcRect l="39616" t="43196" r="6635" b="1178"/>
              <a:stretch/>
            </p:blipFill>
            <p:spPr>
              <a:xfrm>
                <a:off x="2773177" y="426753"/>
                <a:ext cx="2776649" cy="1780190"/>
              </a:xfrm>
              <a:prstGeom prst="rect">
                <a:avLst/>
              </a:prstGeom>
            </p:spPr>
          </p:pic>
        </p:grpSp>
        <p:sp>
          <p:nvSpPr>
            <p:cNvPr id="12" name="TextBox 11"/>
            <p:cNvSpPr txBox="1"/>
            <p:nvPr/>
          </p:nvSpPr>
          <p:spPr>
            <a:xfrm>
              <a:off x="4104846" y="3110946"/>
              <a:ext cx="4531813" cy="2585323"/>
            </a:xfrm>
            <a:prstGeom prst="rect">
              <a:avLst/>
            </a:prstGeom>
            <a:noFill/>
          </p:spPr>
          <p:txBody>
            <a:bodyPr wrap="square" rtlCol="0">
              <a:spAutoFit/>
            </a:bodyPr>
            <a:lstStyle/>
            <a:p>
              <a:r>
                <a:rPr lang="es-ES" sz="5400" b="1" dirty="0">
                  <a:solidFill>
                    <a:schemeClr val="accent5"/>
                  </a:solidFill>
                </a:rPr>
                <a:t>Como Cuidar a Su Hijo en Casa</a:t>
              </a:r>
              <a:endParaRPr lang="en-US" sz="5400" b="1" dirty="0">
                <a:solidFill>
                  <a:schemeClr val="accent5"/>
                </a:solidFill>
              </a:endParaRPr>
            </a:p>
          </p:txBody>
        </p:sp>
      </p:grpSp>
      <p:sp>
        <p:nvSpPr>
          <p:cNvPr id="5" name="CuadroTexto 4">
            <a:extLst>
              <a:ext uri="{FF2B5EF4-FFF2-40B4-BE49-F238E27FC236}">
                <a16:creationId xmlns:a16="http://schemas.microsoft.com/office/drawing/2014/main" id="{01572A2A-3509-485A-A8F1-171E9E0FC45A}"/>
              </a:ext>
            </a:extLst>
          </p:cNvPr>
          <p:cNvSpPr txBox="1"/>
          <p:nvPr/>
        </p:nvSpPr>
        <p:spPr>
          <a:xfrm>
            <a:off x="2713279" y="403603"/>
            <a:ext cx="5991913" cy="1754326"/>
          </a:xfrm>
          <a:prstGeom prst="rect">
            <a:avLst/>
          </a:prstGeom>
          <a:solidFill>
            <a:srgbClr val="76CFE6"/>
          </a:solidFill>
        </p:spPr>
        <p:txBody>
          <a:bodyPr wrap="square" rtlCol="0">
            <a:spAutoFit/>
          </a:bodyPr>
          <a:lstStyle/>
          <a:p>
            <a:r>
              <a:rPr lang="es-AR" sz="3600" dirty="0">
                <a:solidFill>
                  <a:schemeClr val="accent5"/>
                </a:solidFill>
                <a:latin typeface="Bookman Old Style" panose="02050604050505020204" pitchFamily="18" charset="0"/>
                <a:cs typeface="Times New Roman" panose="02020603050405020304" pitchFamily="18" charset="0"/>
              </a:rPr>
              <a:t>Manual para Personas Recientemente Diagnosticadas</a:t>
            </a:r>
          </a:p>
        </p:txBody>
      </p:sp>
    </p:spTree>
    <p:extLst>
      <p:ext uri="{BB962C8B-B14F-4D97-AF65-F5344CB8AC3E}">
        <p14:creationId xmlns:p14="http://schemas.microsoft.com/office/powerpoint/2010/main" val="249151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es-US">
                <a:solidFill>
                  <a:schemeClr val="tx2">
                    <a:lumMod val="75000"/>
                  </a:schemeClr>
                </a:solidFill>
              </a:rPr>
              <a:t>Vías venosas centrales: Puerto</a:t>
            </a:r>
            <a:endParaRPr lang="en-US" dirty="0">
              <a:solidFill>
                <a:schemeClr val="tx2">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2547257" y="1481272"/>
            <a:ext cx="4426183" cy="4521369"/>
          </a:xfrm>
          <a:prstGeom prst="rect">
            <a:avLst/>
          </a:prstGeom>
        </p:spPr>
      </p:pic>
      <p:sp>
        <p:nvSpPr>
          <p:cNvPr id="7" name="TextBox 6">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9" name="TextBox 8">
            <a:hlinkClick r:id="rId4" action="ppaction://hlinksldjump"/>
          </p:cNvPr>
          <p:cNvSpPr txBox="1"/>
          <p:nvPr/>
        </p:nvSpPr>
        <p:spPr>
          <a:xfrm>
            <a:off x="7437120" y="1115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75373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78981" y="4283901"/>
            <a:ext cx="3565019" cy="2558626"/>
          </a:xfrm>
          <a:prstGeom prst="rect">
            <a:avLst/>
          </a:prstGeom>
        </p:spPr>
      </p:pic>
      <p:sp>
        <p:nvSpPr>
          <p:cNvPr id="5" name="Title 4"/>
          <p:cNvSpPr>
            <a:spLocks noGrp="1"/>
          </p:cNvSpPr>
          <p:nvPr>
            <p:ph type="title"/>
          </p:nvPr>
        </p:nvSpPr>
        <p:spPr/>
        <p:txBody>
          <a:bodyPr rtlCol="0">
            <a:normAutofit fontScale="90000"/>
          </a:bodyPr>
          <a:lstStyle/>
          <a:p>
            <a:pPr rtl="0"/>
            <a:r>
              <a:rPr lang="es-US" dirty="0">
                <a:solidFill>
                  <a:schemeClr val="tx2">
                    <a:lumMod val="75000"/>
                  </a:schemeClr>
                </a:solidFill>
              </a:rPr>
              <a:t>Cómo hablar con su hijo sobre el cáncer</a:t>
            </a:r>
            <a:endParaRPr lang="en-US" dirty="0">
              <a:solidFill>
                <a:schemeClr val="tx2">
                  <a:lumMod val="75000"/>
                </a:schemeClr>
              </a:solidFill>
            </a:endParaRPr>
          </a:p>
        </p:txBody>
      </p:sp>
      <p:sp>
        <p:nvSpPr>
          <p:cNvPr id="6" name="Content Placeholder 5"/>
          <p:cNvSpPr>
            <a:spLocks noGrp="1"/>
          </p:cNvSpPr>
          <p:nvPr>
            <p:ph idx="1"/>
          </p:nvPr>
        </p:nvSpPr>
        <p:spPr>
          <a:xfrm>
            <a:off x="381000" y="1202730"/>
            <a:ext cx="8343900" cy="1119363"/>
          </a:xfrm>
        </p:spPr>
        <p:txBody>
          <a:bodyPr rtlCol="0"/>
          <a:lstStyle/>
          <a:p>
            <a:pPr rtl="0"/>
            <a:r>
              <a:rPr lang="es-US" dirty="0"/>
              <a:t>Entender el cáncer y el tratamiento depende de la edad de su hijo y de otros factores.</a:t>
            </a:r>
          </a:p>
          <a:p>
            <a:pPr rtl="0"/>
            <a:endParaRPr lang="en-US" dirty="0"/>
          </a:p>
        </p:txBody>
      </p:sp>
      <p:sp>
        <p:nvSpPr>
          <p:cNvPr id="7" name="Content Placeholder 5"/>
          <p:cNvSpPr txBox="1">
            <a:spLocks/>
          </p:cNvSpPr>
          <p:nvPr/>
        </p:nvSpPr>
        <p:spPr>
          <a:xfrm>
            <a:off x="381000" y="2322093"/>
            <a:ext cx="5232991" cy="376098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spcAft>
                <a:spcPts val="1000"/>
              </a:spcAft>
            </a:pPr>
            <a:r>
              <a:rPr lang="es-US" dirty="0"/>
              <a:t>Es importante para su hijo saber cuál es el diagnóstico y el plan.</a:t>
            </a:r>
            <a:endParaRPr lang="en-US" dirty="0"/>
          </a:p>
          <a:p>
            <a:pPr rtl="0">
              <a:spcAft>
                <a:spcPts val="1000"/>
              </a:spcAft>
            </a:pPr>
            <a:r>
              <a:rPr lang="es-US" dirty="0"/>
              <a:t>Los miembros del equipo de atención médica pueden ayudar.</a:t>
            </a:r>
            <a:endParaRPr lang="en-US" dirty="0"/>
          </a:p>
          <a:p>
            <a:pPr rtl="0">
              <a:spcAft>
                <a:spcPts val="1000"/>
              </a:spcAft>
            </a:pPr>
            <a:r>
              <a:rPr lang="es-US" dirty="0"/>
              <a:t>Hable con su equipo de atención médica sobre sus necesidades.</a:t>
            </a:r>
          </a:p>
        </p:txBody>
      </p:sp>
      <p:sp>
        <p:nvSpPr>
          <p:cNvPr id="8" name="TextBox 7">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75998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es-US" dirty="0">
                <a:solidFill>
                  <a:schemeClr val="tx2">
                    <a:lumMod val="75000"/>
                  </a:schemeClr>
                </a:solidFill>
              </a:rPr>
              <a:t>Ensayos clínicos</a:t>
            </a:r>
            <a:endParaRPr lang="en-US" dirty="0">
              <a:solidFill>
                <a:schemeClr val="tx2">
                  <a:lumMod val="75000"/>
                </a:schemeClr>
              </a:solidFill>
            </a:endParaRPr>
          </a:p>
        </p:txBody>
      </p:sp>
      <p:sp>
        <p:nvSpPr>
          <p:cNvPr id="6" name="Content Placeholder 5"/>
          <p:cNvSpPr>
            <a:spLocks noGrp="1"/>
          </p:cNvSpPr>
          <p:nvPr>
            <p:ph idx="1"/>
          </p:nvPr>
        </p:nvSpPr>
        <p:spPr>
          <a:xfrm>
            <a:off x="381001" y="1371600"/>
            <a:ext cx="5527430" cy="4589585"/>
          </a:xfrm>
        </p:spPr>
        <p:txBody>
          <a:bodyPr rtlCol="0">
            <a:normAutofit fontScale="85000" lnSpcReduction="10000"/>
          </a:bodyPr>
          <a:lstStyle/>
          <a:p>
            <a:pPr rtl="0"/>
            <a:r>
              <a:rPr lang="es-US" dirty="0"/>
              <a:t>La mayoría de los niños con cáncer son tratados en ensayos clínicos.</a:t>
            </a:r>
          </a:p>
          <a:p>
            <a:pPr rtl="0"/>
            <a:r>
              <a:rPr lang="es-US" dirty="0"/>
              <a:t>El Grupo de Oncología Infantil realiza ensayos clínicos.</a:t>
            </a:r>
          </a:p>
          <a:p>
            <a:pPr rtl="0"/>
            <a:r>
              <a:rPr lang="es-US" dirty="0"/>
              <a:t>El objetivo es mejorar el tratamiento y el apoyo para los niños con cáncer.</a:t>
            </a:r>
          </a:p>
          <a:p>
            <a:pPr rtl="0"/>
            <a:r>
              <a:rPr lang="es-US" dirty="0"/>
              <a:t>El médico y el equipo de atención médica de su hijo le explicarán si hay un ensayo disponible para su hijo.</a:t>
            </a:r>
          </a:p>
          <a:p>
            <a:pPr rtl="0"/>
            <a:r>
              <a:rPr lang="es-US" dirty="0"/>
              <a:t>Puede elegir si quiere o no participar.</a:t>
            </a:r>
            <a:endParaRPr lang="en-US" dirty="0"/>
          </a:p>
        </p:txBody>
      </p:sp>
      <p:pic>
        <p:nvPicPr>
          <p:cNvPr id="3" name="Picture 2"/>
          <p:cNvPicPr>
            <a:picLocks noChangeAspect="1"/>
          </p:cNvPicPr>
          <p:nvPr/>
        </p:nvPicPr>
        <p:blipFill rotWithShape="1">
          <a:blip r:embed="rId3"/>
          <a:srcRect l="10563" r="3695"/>
          <a:stretch/>
        </p:blipFill>
        <p:spPr>
          <a:xfrm>
            <a:off x="5908431" y="1576021"/>
            <a:ext cx="3042138" cy="4385164"/>
          </a:xfrm>
          <a:prstGeom prst="rect">
            <a:avLst/>
          </a:prstGeom>
        </p:spPr>
      </p:pic>
      <p:sp>
        <p:nvSpPr>
          <p:cNvPr id="7" name="TextBox 6">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35146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es-US" dirty="0">
                <a:solidFill>
                  <a:schemeClr val="tx2">
                    <a:lumMod val="75000"/>
                  </a:schemeClr>
                </a:solidFill>
              </a:rPr>
              <a:t>Generalidades Sobre el Tratamiento</a:t>
            </a:r>
            <a:endParaRPr lang="en-US" dirty="0">
              <a:solidFill>
                <a:schemeClr val="tx2">
                  <a:lumMod val="75000"/>
                </a:schemeClr>
              </a:solidFill>
            </a:endParaRPr>
          </a:p>
        </p:txBody>
      </p:sp>
      <p:sp>
        <p:nvSpPr>
          <p:cNvPr id="6" name="Content Placeholder 5"/>
          <p:cNvSpPr>
            <a:spLocks noGrp="1"/>
          </p:cNvSpPr>
          <p:nvPr>
            <p:ph idx="1"/>
          </p:nvPr>
        </p:nvSpPr>
        <p:spPr>
          <a:xfrm>
            <a:off x="4763386" y="1202593"/>
            <a:ext cx="4152900" cy="5283932"/>
          </a:xfrm>
        </p:spPr>
        <p:txBody>
          <a:bodyPr rtlCol="0">
            <a:normAutofit fontScale="92500"/>
          </a:bodyPr>
          <a:lstStyle/>
          <a:p>
            <a:r>
              <a:rPr lang="es-ES" dirty="0"/>
              <a:t>Pídale a su equipo de atención médica que le ayude a completar la pagina de Generalidades Sobre el Tratamiento de su hijo. </a:t>
            </a:r>
            <a:endParaRPr lang="en-US" dirty="0"/>
          </a:p>
          <a:p>
            <a:pPr rtl="0"/>
            <a:r>
              <a:rPr lang="es-US" dirty="0"/>
              <a:t>Lleve esto con usted en todo momento.</a:t>
            </a:r>
            <a:endParaRPr lang="en-US" dirty="0"/>
          </a:p>
          <a:p>
            <a:pPr rtl="0"/>
            <a:r>
              <a:rPr lang="es-US" dirty="0"/>
              <a:t>Muéstrelo cuando sea necesario, como cuando visita la sala de emergencias.</a:t>
            </a:r>
            <a:endParaRPr lang="en-US" dirty="0">
              <a:solidFill>
                <a:srgbClr val="FF0000"/>
              </a:solidFill>
            </a:endParaRPr>
          </a:p>
        </p:txBody>
      </p:sp>
      <p:sp>
        <p:nvSpPr>
          <p:cNvPr id="7" name="TextBox 6">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p:blipFill>
        <p:spPr>
          <a:xfrm>
            <a:off x="643181" y="1205650"/>
            <a:ext cx="3629121" cy="4686201"/>
          </a:xfrm>
          <a:prstGeom prst="rect">
            <a:avLst/>
          </a:prstGeom>
          <a:ln w="28575">
            <a:solidFill>
              <a:schemeClr val="tx1"/>
            </a:solidFill>
          </a:ln>
        </p:spPr>
      </p:pic>
    </p:spTree>
    <p:extLst>
      <p:ext uri="{BB962C8B-B14F-4D97-AF65-F5344CB8AC3E}">
        <p14:creationId xmlns:p14="http://schemas.microsoft.com/office/powerpoint/2010/main" val="77336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EAA3D81-C059-864D-9E02-34A6CDF1B3B5}"/>
              </a:ext>
            </a:extLst>
          </p:cNvPr>
          <p:cNvSpPr>
            <a:spLocks noGrp="1"/>
          </p:cNvSpPr>
          <p:nvPr>
            <p:ph type="body" sz="quarter" idx="11"/>
          </p:nvPr>
        </p:nvSpPr>
        <p:spPr>
          <a:xfrm>
            <a:off x="1119187" y="2099405"/>
            <a:ext cx="6905625" cy="1329595"/>
          </a:xfrm>
        </p:spPr>
        <p:txBody>
          <a:bodyPr/>
          <a:lstStyle/>
          <a:p>
            <a:pPr marL="0" indent="0" algn="ctr">
              <a:buNone/>
            </a:pPr>
            <a:r>
              <a:rPr lang="es-US" sz="4800" dirty="0"/>
              <a:t>A quién llamar para pedir ayuda</a:t>
            </a:r>
            <a:endParaRPr lang="en-US" sz="4800" dirty="0"/>
          </a:p>
        </p:txBody>
      </p:sp>
      <p:sp>
        <p:nvSpPr>
          <p:cNvPr id="3" name="TextBox 2">
            <a:hlinkClick r:id="rId3" action="ppaction://hlinksldjump"/>
          </p:cNvPr>
          <p:cNvSpPr txBox="1"/>
          <p:nvPr/>
        </p:nvSpPr>
        <p:spPr>
          <a:xfrm>
            <a:off x="7437120" y="1115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911829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chemeClr val="bg2"/>
          </a:solidFill>
        </p:spPr>
        <p:txBody>
          <a:bodyPr rtlCol="0">
            <a:normAutofit/>
          </a:bodyPr>
          <a:lstStyle/>
          <a:p>
            <a:pPr rtl="0"/>
            <a:endParaRPr lang="en-US" dirty="0"/>
          </a:p>
          <a:p>
            <a:pPr>
              <a:buNone/>
            </a:pPr>
            <a:r>
              <a:rPr lang="es-US" sz="3200" b="1" dirty="0">
                <a:latin typeface="Calibri" pitchFamily="34" charset="0"/>
              </a:rPr>
              <a:t>Durante el día:</a:t>
            </a:r>
            <a:r>
              <a:rPr lang="es-US" sz="3200" dirty="0">
                <a:latin typeface="Calibri" pitchFamily="34" charset="0"/>
              </a:rPr>
              <a:t> ______________________</a:t>
            </a:r>
          </a:p>
          <a:p>
            <a:pPr marL="0" indent="0" rtl="0">
              <a:buNone/>
            </a:pPr>
            <a:endParaRPr lang="en-US" sz="3200" dirty="0">
              <a:latin typeface="Calibri" pitchFamily="34" charset="0"/>
            </a:endParaRPr>
          </a:p>
          <a:p>
            <a:pPr>
              <a:buNone/>
            </a:pPr>
            <a:r>
              <a:rPr lang="es-US" sz="3200" b="1" dirty="0">
                <a:latin typeface="Calibri" pitchFamily="34" charset="0"/>
              </a:rPr>
              <a:t>Después del horario habitual de trabajo:</a:t>
            </a:r>
            <a:r>
              <a:rPr lang="es-US" sz="3200" dirty="0">
                <a:latin typeface="Calibri" pitchFamily="34" charset="0"/>
              </a:rPr>
              <a:t> ____________________________________</a:t>
            </a:r>
          </a:p>
          <a:p>
            <a:pPr rtl="0"/>
            <a:endParaRPr lang="en-US" sz="3200" dirty="0">
              <a:latin typeface="Calibri" pitchFamily="34" charset="0"/>
            </a:endParaRPr>
          </a:p>
          <a:p>
            <a:pPr rtl="0">
              <a:buNone/>
            </a:pPr>
            <a:r>
              <a:rPr lang="es-US" sz="3200" b="1" dirty="0">
                <a:latin typeface="Calibri" pitchFamily="34" charset="0"/>
              </a:rPr>
              <a:t>Otro: </a:t>
            </a:r>
            <a:r>
              <a:rPr lang="es-US" sz="3200" dirty="0">
                <a:latin typeface="Calibri" pitchFamily="34" charset="0"/>
              </a:rPr>
              <a:t>________________________________</a:t>
            </a:r>
            <a:endParaRPr lang="en-US" sz="3200" dirty="0">
              <a:latin typeface="Calibri" pitchFamily="34" charset="0"/>
            </a:endParaRPr>
          </a:p>
        </p:txBody>
      </p:sp>
      <p:sp>
        <p:nvSpPr>
          <p:cNvPr id="7" name="Title 1"/>
          <p:cNvSpPr>
            <a:spLocks noGrp="1"/>
          </p:cNvSpPr>
          <p:nvPr>
            <p:ph type="title"/>
          </p:nvPr>
        </p:nvSpPr>
        <p:spPr>
          <a:xfrm>
            <a:off x="152400" y="0"/>
            <a:ext cx="8572500" cy="1089519"/>
          </a:xfrm>
        </p:spPr>
        <p:txBody>
          <a:bodyPr rtlCol="0"/>
          <a:lstStyle/>
          <a:p>
            <a:r>
              <a:rPr lang="es-ES" dirty="0">
                <a:solidFill>
                  <a:schemeClr val="tx2">
                    <a:lumMod val="75000"/>
                  </a:schemeClr>
                </a:solidFill>
              </a:rPr>
              <a:t>Cómo contactar con su equipo                de atención médica</a:t>
            </a:r>
            <a:endParaRPr lang="es-US" dirty="0">
              <a:solidFill>
                <a:schemeClr val="tx2">
                  <a:lumMod val="75000"/>
                </a:schemeClr>
              </a:solidFill>
            </a:endParaRPr>
          </a:p>
        </p:txBody>
      </p:sp>
      <p:sp>
        <p:nvSpPr>
          <p:cNvPr id="5" name="TextBox 4">
            <a:hlinkClick r:id="rId3"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89097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EAA3D81-C059-864D-9E02-34A6CDF1B3B5}"/>
              </a:ext>
            </a:extLst>
          </p:cNvPr>
          <p:cNvSpPr>
            <a:spLocks noGrp="1"/>
          </p:cNvSpPr>
          <p:nvPr>
            <p:ph type="body" sz="quarter" idx="11"/>
          </p:nvPr>
        </p:nvSpPr>
        <p:spPr>
          <a:xfrm>
            <a:off x="1119187" y="2099405"/>
            <a:ext cx="6905625" cy="1457835"/>
          </a:xfrm>
        </p:spPr>
        <p:txBody>
          <a:bodyPr/>
          <a:lstStyle/>
          <a:p>
            <a:pPr marL="0" indent="0" algn="ctr">
              <a:buNone/>
            </a:pPr>
            <a:r>
              <a:rPr lang="es-US" sz="4800" dirty="0"/>
              <a:t>Cuándo llamar</a:t>
            </a:r>
          </a:p>
          <a:p>
            <a:pPr marL="0" indent="0" algn="ctr">
              <a:buNone/>
            </a:pPr>
            <a:r>
              <a:rPr lang="es-US" sz="4800" dirty="0"/>
              <a:t>para pedir ayuda</a:t>
            </a:r>
          </a:p>
        </p:txBody>
      </p:sp>
      <p:sp>
        <p:nvSpPr>
          <p:cNvPr id="3" name="TextBox 2">
            <a:hlinkClick r:id="rId3" action="ppaction://hlinksldjump"/>
          </p:cNvPr>
          <p:cNvSpPr txBox="1"/>
          <p:nvPr/>
        </p:nvSpPr>
        <p:spPr>
          <a:xfrm>
            <a:off x="7437120" y="1115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85844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28976" y="2687037"/>
            <a:ext cx="8084298" cy="3499414"/>
          </a:xfrm>
        </p:spPr>
        <p:txBody>
          <a:bodyPr rtlCol="0">
            <a:normAutofit fontScale="92500"/>
          </a:bodyPr>
          <a:lstStyle/>
          <a:p>
            <a:pPr rtl="0">
              <a:lnSpc>
                <a:spcPct val="100000"/>
              </a:lnSpc>
            </a:pPr>
            <a:r>
              <a:rPr lang="es-US"/>
              <a:t>No respira o tiene una grave dificultad para respirar.</a:t>
            </a:r>
          </a:p>
          <a:p>
            <a:pPr rtl="0">
              <a:lnSpc>
                <a:spcPct val="100000"/>
              </a:lnSpc>
              <a:buNone/>
            </a:pPr>
            <a:endParaRPr lang="en-US" sz="1100" dirty="0"/>
          </a:p>
          <a:p>
            <a:pPr rtl="0">
              <a:lnSpc>
                <a:spcPct val="100000"/>
              </a:lnSpc>
            </a:pPr>
            <a:r>
              <a:rPr lang="es-US"/>
              <a:t>La piel o los labios se ven azules.</a:t>
            </a:r>
          </a:p>
          <a:p>
            <a:pPr rtl="0">
              <a:lnSpc>
                <a:spcPct val="100000"/>
              </a:lnSpc>
              <a:buNone/>
            </a:pPr>
            <a:endParaRPr lang="en-US" sz="1100" dirty="0"/>
          </a:p>
          <a:p>
            <a:pPr rtl="0">
              <a:lnSpc>
                <a:spcPct val="100000"/>
              </a:lnSpc>
            </a:pPr>
            <a:r>
              <a:rPr lang="es-US"/>
              <a:t>Tiene convulsiones. </a:t>
            </a:r>
            <a:endParaRPr lang="en-US" dirty="0"/>
          </a:p>
          <a:p>
            <a:pPr rtl="0">
              <a:lnSpc>
                <a:spcPct val="100000"/>
              </a:lnSpc>
              <a:buNone/>
            </a:pPr>
            <a:endParaRPr lang="en-US" sz="1100" dirty="0"/>
          </a:p>
          <a:p>
            <a:pPr rtl="0">
              <a:lnSpc>
                <a:spcPct val="100000"/>
              </a:lnSpc>
            </a:pPr>
            <a:r>
              <a:rPr lang="es-US"/>
              <a:t>No despierta después de que usted intentó hacerlo.</a:t>
            </a:r>
          </a:p>
        </p:txBody>
      </p:sp>
      <p:sp>
        <p:nvSpPr>
          <p:cNvPr id="12" name="Rectangle 11"/>
          <p:cNvSpPr/>
          <p:nvPr/>
        </p:nvSpPr>
        <p:spPr>
          <a:xfrm>
            <a:off x="1324792" y="1530083"/>
            <a:ext cx="7819208" cy="646331"/>
          </a:xfrm>
          <a:prstGeom prst="rect">
            <a:avLst/>
          </a:prstGeom>
        </p:spPr>
        <p:txBody>
          <a:bodyPr wrap="square" rtlCol="0">
            <a:spAutoFit/>
          </a:bodyPr>
          <a:lstStyle/>
          <a:p>
            <a:pPr rtl="0"/>
            <a:r>
              <a:rPr lang="es-US" sz="3600" b="1" dirty="0"/>
              <a:t>Llame al </a:t>
            </a:r>
            <a:r>
              <a:rPr lang="es-US" sz="3600" b="1" dirty="0">
                <a:solidFill>
                  <a:srgbClr val="FF0000"/>
                </a:solidFill>
              </a:rPr>
              <a:t>911</a:t>
            </a:r>
            <a:r>
              <a:rPr lang="es-US" sz="3600" b="1" dirty="0">
                <a:effectLst>
                  <a:outerShdw blurRad="38100" dist="38100" dir="2700000" algn="tl">
                    <a:srgbClr val="000000">
                      <a:alpha val="43137"/>
                    </a:srgbClr>
                  </a:outerShdw>
                </a:effectLst>
              </a:rPr>
              <a:t> </a:t>
            </a:r>
            <a:r>
              <a:rPr lang="es-US" sz="3600" b="1" dirty="0"/>
              <a:t>de inmediato si su hijo:</a:t>
            </a:r>
            <a:endParaRPr lang="en-US" sz="3600" b="1" dirty="0"/>
          </a:p>
        </p:txBody>
      </p:sp>
      <p:sp>
        <p:nvSpPr>
          <p:cNvPr id="15" name="Title 1"/>
          <p:cNvSpPr>
            <a:spLocks noGrp="1"/>
          </p:cNvSpPr>
          <p:nvPr>
            <p:ph type="title"/>
          </p:nvPr>
        </p:nvSpPr>
        <p:spPr>
          <a:xfrm>
            <a:off x="152400" y="371475"/>
            <a:ext cx="8572500" cy="590921"/>
          </a:xfrm>
        </p:spPr>
        <p:txBody>
          <a:bodyPr rtlCol="0"/>
          <a:lstStyle/>
          <a:p>
            <a:pPr rtl="0"/>
            <a:r>
              <a:rPr lang="es-US">
                <a:solidFill>
                  <a:srgbClr val="FF0000"/>
                </a:solidFill>
              </a:rPr>
              <a:t>Ayuda de emergencia</a:t>
            </a:r>
            <a:endParaRPr lang="en-US" dirty="0">
              <a:solidFill>
                <a:srgbClr val="FF0000"/>
              </a:solidFill>
            </a:endParaRPr>
          </a:p>
        </p:txBody>
      </p:sp>
      <p:sp>
        <p:nvSpPr>
          <p:cNvPr id="7" name="TextBox 6">
            <a:hlinkClick r:id="rId3" action="ppaction://hlinksldjump"/>
          </p:cNvPr>
          <p:cNvSpPr txBox="1"/>
          <p:nvPr/>
        </p:nvSpPr>
        <p:spPr>
          <a:xfrm>
            <a:off x="7437120" y="1170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pic>
        <p:nvPicPr>
          <p:cNvPr id="10" name="Picture 9" descr="1541552938.png"/>
          <p:cNvPicPr>
            <a:picLocks noChangeAspect="1"/>
          </p:cNvPicPr>
          <p:nvPr/>
        </p:nvPicPr>
        <p:blipFill>
          <a:blip r:embed="rId4" cstate="print"/>
          <a:stretch>
            <a:fillRect/>
          </a:stretch>
        </p:blipFill>
        <p:spPr>
          <a:xfrm>
            <a:off x="5919486" y="3297564"/>
            <a:ext cx="2349303" cy="1743508"/>
          </a:xfrm>
          <a:prstGeom prst="rect">
            <a:avLst/>
          </a:prstGeom>
        </p:spPr>
      </p:pic>
      <p:grpSp>
        <p:nvGrpSpPr>
          <p:cNvPr id="14" name="Group 13"/>
          <p:cNvGrpSpPr/>
          <p:nvPr/>
        </p:nvGrpSpPr>
        <p:grpSpPr>
          <a:xfrm rot="20967758">
            <a:off x="168829" y="1104738"/>
            <a:ext cx="980704" cy="1501484"/>
            <a:chOff x="168829" y="1104738"/>
            <a:chExt cx="980704" cy="1501484"/>
          </a:xfrm>
        </p:grpSpPr>
        <p:pic>
          <p:nvPicPr>
            <p:cNvPr id="16" name="Picture 15" descr="FX13_phone1.png"/>
            <p:cNvPicPr>
              <a:picLocks noChangeAspect="1"/>
            </p:cNvPicPr>
            <p:nvPr/>
          </p:nvPicPr>
          <p:blipFill>
            <a:blip r:embed="rId5" cstate="print"/>
            <a:stretch>
              <a:fillRect/>
            </a:stretch>
          </p:blipFill>
          <p:spPr>
            <a:xfrm>
              <a:off x="256599" y="1104738"/>
              <a:ext cx="814555" cy="1501484"/>
            </a:xfrm>
            <a:prstGeom prst="rect">
              <a:avLst/>
            </a:prstGeom>
          </p:spPr>
        </p:pic>
        <p:sp>
          <p:nvSpPr>
            <p:cNvPr id="17" name="TextBox 16"/>
            <p:cNvSpPr txBox="1"/>
            <p:nvPr/>
          </p:nvSpPr>
          <p:spPr>
            <a:xfrm>
              <a:off x="168829" y="1518546"/>
              <a:ext cx="980704" cy="584775"/>
            </a:xfrm>
            <a:prstGeom prst="rect">
              <a:avLst/>
            </a:prstGeom>
            <a:noFill/>
          </p:spPr>
          <p:txBody>
            <a:bodyPr wrap="square" rtlCol="0">
              <a:spAutoFit/>
            </a:bodyPr>
            <a:lstStyle/>
            <a:p>
              <a:pPr algn="ctr" rtl="0"/>
              <a:r>
                <a:rPr lang="es-US" sz="1600" b="1" i="1">
                  <a:solidFill>
                    <a:srgbClr val="FF0000"/>
                  </a:solidFill>
                </a:rPr>
                <a:t>Llame al </a:t>
              </a:r>
            </a:p>
            <a:p>
              <a:pPr algn="ctr" rtl="0"/>
              <a:r>
                <a:rPr lang="es-US" sz="1600" b="1" i="1">
                  <a:solidFill>
                    <a:srgbClr val="FF0000"/>
                  </a:solidFill>
                </a:rPr>
                <a:t>9-1-1</a:t>
              </a:r>
              <a:endParaRPr lang="en-US" sz="1600" b="1" i="1" dirty="0">
                <a:solidFill>
                  <a:srgbClr val="FF0000"/>
                </a:solidFill>
              </a:endParaRPr>
            </a:p>
          </p:txBody>
        </p:sp>
      </p:grpSp>
    </p:spTree>
    <p:extLst>
      <p:ext uri="{BB962C8B-B14F-4D97-AF65-F5344CB8AC3E}">
        <p14:creationId xmlns:p14="http://schemas.microsoft.com/office/powerpoint/2010/main" val="311114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8858250" cy="535521"/>
          </a:xfrm>
          <a:prstGeom prst="rect">
            <a:avLst/>
          </a:prstGeom>
        </p:spPr>
        <p:txBody>
          <a:bodyPr vert="horz" wrap="square"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sz="3200" dirty="0">
                <a:solidFill>
                  <a:schemeClr val="tx2">
                    <a:lumMod val="75000"/>
                  </a:schemeClr>
                </a:solidFill>
              </a:rPr>
              <a:t>Cuándo llamar para pedir ayuda </a:t>
            </a:r>
            <a:r>
              <a:rPr lang="es-US" sz="3200" dirty="0">
                <a:solidFill>
                  <a:srgbClr val="FF0000"/>
                </a:solidFill>
              </a:rPr>
              <a:t>inmediata</a:t>
            </a:r>
            <a:endParaRPr lang="en-US" sz="3200" dirty="0">
              <a:solidFill>
                <a:schemeClr val="tx2">
                  <a:lumMod val="75000"/>
                </a:schemeClr>
              </a:solidFill>
            </a:endParaRPr>
          </a:p>
        </p:txBody>
      </p:sp>
      <p:sp>
        <p:nvSpPr>
          <p:cNvPr id="15" name="Content Placeholder 14"/>
          <p:cNvSpPr>
            <a:spLocks noGrp="1"/>
          </p:cNvSpPr>
          <p:nvPr>
            <p:ph idx="1"/>
          </p:nvPr>
        </p:nvSpPr>
        <p:spPr>
          <a:xfrm>
            <a:off x="1834226" y="2078459"/>
            <a:ext cx="1735183" cy="735874"/>
          </a:xfrm>
        </p:spPr>
        <p:txBody>
          <a:bodyPr rtlCol="0">
            <a:normAutofit fontScale="85000" lnSpcReduction="10000"/>
          </a:bodyPr>
          <a:lstStyle/>
          <a:p>
            <a:pPr marL="0" indent="0" rtl="0">
              <a:buNone/>
            </a:pPr>
            <a:r>
              <a:rPr lang="es-US" sz="4000" b="1"/>
              <a:t>Fiebre:</a:t>
            </a:r>
          </a:p>
          <a:p>
            <a:pPr marL="0" indent="0" rtl="0">
              <a:buNone/>
            </a:pPr>
            <a:endParaRPr lang="en-US" dirty="0"/>
          </a:p>
        </p:txBody>
      </p:sp>
      <p:sp>
        <p:nvSpPr>
          <p:cNvPr id="12" name="Rectangle 11"/>
          <p:cNvSpPr/>
          <p:nvPr/>
        </p:nvSpPr>
        <p:spPr>
          <a:xfrm>
            <a:off x="0" y="1124211"/>
            <a:ext cx="9144000" cy="830997"/>
          </a:xfrm>
          <a:prstGeom prst="rect">
            <a:avLst/>
          </a:prstGeom>
          <a:solidFill>
            <a:schemeClr val="bg2"/>
          </a:solidFill>
        </p:spPr>
        <p:txBody>
          <a:bodyPr wrap="square" rtlCol="0">
            <a:spAutoFit/>
          </a:bodyPr>
          <a:lstStyle/>
          <a:p>
            <a:pPr algn="ctr" rtl="0"/>
            <a:r>
              <a:rPr lang="es-US" sz="2400" b="1" i="1" dirty="0">
                <a:solidFill>
                  <a:schemeClr val="accent6"/>
                </a:solidFill>
              </a:rPr>
              <a:t>Introduzca los números de teléfono </a:t>
            </a:r>
          </a:p>
          <a:p>
            <a:pPr algn="ctr" rtl="0"/>
            <a:r>
              <a:rPr lang="es-US" sz="2400" b="1" i="1" dirty="0">
                <a:solidFill>
                  <a:schemeClr val="accent6"/>
                </a:solidFill>
              </a:rPr>
              <a:t>de su hospital/clínica aquí:</a:t>
            </a:r>
          </a:p>
        </p:txBody>
      </p:sp>
      <p:sp>
        <p:nvSpPr>
          <p:cNvPr id="16" name="TextBox 15">
            <a:hlinkClick r:id="rId3" action="ppaction://hlinksldjump"/>
          </p:cNvPr>
          <p:cNvSpPr txBox="1"/>
          <p:nvPr/>
        </p:nvSpPr>
        <p:spPr>
          <a:xfrm>
            <a:off x="7418070" y="-10586"/>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8" name="TextBox 7"/>
          <p:cNvSpPr txBox="1"/>
          <p:nvPr/>
        </p:nvSpPr>
        <p:spPr>
          <a:xfrm>
            <a:off x="1125855" y="5410974"/>
            <a:ext cx="6854190" cy="523220"/>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rtl="0"/>
            <a:r>
              <a:rPr lang="es-US" sz="2800" b="1" dirty="0">
                <a:solidFill>
                  <a:schemeClr val="accent5"/>
                </a:solidFill>
              </a:rPr>
              <a:t>No espere hasta que la clínica abra.</a:t>
            </a:r>
            <a:endParaRPr lang="en-US" sz="2800" b="1" dirty="0">
              <a:solidFill>
                <a:schemeClr val="accent5"/>
              </a:solidFill>
            </a:endParaRPr>
          </a:p>
        </p:txBody>
      </p:sp>
      <p:pic>
        <p:nvPicPr>
          <p:cNvPr id="17" name="Picture 16" descr="FX13_phone1.png"/>
          <p:cNvPicPr>
            <a:picLocks noChangeAspect="1"/>
          </p:cNvPicPr>
          <p:nvPr/>
        </p:nvPicPr>
        <p:blipFill>
          <a:blip r:embed="rId4" cstate="print"/>
          <a:stretch>
            <a:fillRect/>
          </a:stretch>
        </p:blipFill>
        <p:spPr>
          <a:xfrm rot="20967758">
            <a:off x="445228" y="2745402"/>
            <a:ext cx="1091850" cy="2053130"/>
          </a:xfrm>
          <a:prstGeom prst="rect">
            <a:avLst/>
          </a:prstGeom>
        </p:spPr>
      </p:pic>
      <p:sp>
        <p:nvSpPr>
          <p:cNvPr id="22" name="TextBox 21"/>
          <p:cNvSpPr txBox="1"/>
          <p:nvPr/>
        </p:nvSpPr>
        <p:spPr>
          <a:xfrm rot="20967758">
            <a:off x="388609" y="3318803"/>
            <a:ext cx="1148125" cy="738664"/>
          </a:xfrm>
          <a:prstGeom prst="rect">
            <a:avLst/>
          </a:prstGeom>
          <a:noFill/>
        </p:spPr>
        <p:txBody>
          <a:bodyPr wrap="square" rtlCol="0">
            <a:spAutoFit/>
          </a:bodyPr>
          <a:lstStyle/>
          <a:p>
            <a:pPr algn="ctr" rtl="0"/>
            <a:r>
              <a:rPr lang="es-US" sz="1400" b="1" i="1" dirty="0">
                <a:solidFill>
                  <a:srgbClr val="FF0000"/>
                </a:solidFill>
              </a:rPr>
              <a:t>¡Llame </a:t>
            </a:r>
          </a:p>
          <a:p>
            <a:pPr algn="ctr" rtl="0"/>
            <a:r>
              <a:rPr lang="es-US" sz="1400" b="1" i="1" dirty="0">
                <a:solidFill>
                  <a:srgbClr val="FF0000"/>
                </a:solidFill>
              </a:rPr>
              <a:t>de inmediato!</a:t>
            </a:r>
            <a:endParaRPr lang="en-US" sz="1400" b="1" i="1" dirty="0">
              <a:solidFill>
                <a:srgbClr val="FF0000"/>
              </a:solidFill>
            </a:endParaRPr>
          </a:p>
        </p:txBody>
      </p:sp>
      <p:sp>
        <p:nvSpPr>
          <p:cNvPr id="18" name="Content Placeholder 14"/>
          <p:cNvSpPr txBox="1">
            <a:spLocks/>
          </p:cNvSpPr>
          <p:nvPr/>
        </p:nvSpPr>
        <p:spPr>
          <a:xfrm>
            <a:off x="1867784" y="4497622"/>
            <a:ext cx="4520824" cy="7358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Font typeface="Wingdings" panose="05000000000000000000" pitchFamily="2" charset="2"/>
              <a:buNone/>
            </a:pPr>
            <a:r>
              <a:rPr lang="es-US" sz="4000" b="1" dirty="0"/>
              <a:t>Escalofríos (tirita)</a:t>
            </a:r>
          </a:p>
          <a:p>
            <a:pPr marL="0" indent="0" rtl="0">
              <a:buFont typeface="Wingdings" panose="05000000000000000000" pitchFamily="2" charset="2"/>
              <a:buNone/>
            </a:pPr>
            <a:endParaRPr lang="en-US" sz="3200" dirty="0"/>
          </a:p>
        </p:txBody>
      </p:sp>
      <p:sp>
        <p:nvSpPr>
          <p:cNvPr id="19" name="TextBox 18"/>
          <p:cNvSpPr txBox="1"/>
          <p:nvPr/>
        </p:nvSpPr>
        <p:spPr>
          <a:xfrm>
            <a:off x="1880403" y="2794733"/>
            <a:ext cx="6370462" cy="1661993"/>
          </a:xfrm>
          <a:prstGeom prst="rect">
            <a:avLst/>
          </a:prstGeom>
          <a:solidFill>
            <a:schemeClr val="bg2"/>
          </a:solidFill>
        </p:spPr>
        <p:txBody>
          <a:bodyPr wrap="square" rtlCol="0">
            <a:spAutoFit/>
          </a:bodyPr>
          <a:lstStyle/>
          <a:p>
            <a:pPr algn="ctr" rtl="0">
              <a:buClr>
                <a:schemeClr val="accent2"/>
              </a:buClr>
            </a:pPr>
            <a:endParaRPr lang="en-US" sz="2800" dirty="0">
              <a:solidFill>
                <a:schemeClr val="accent6"/>
              </a:solidFill>
              <a:latin typeface="Calibri" pitchFamily="34" charset="0"/>
            </a:endParaRPr>
          </a:p>
          <a:p>
            <a:pPr algn="ctr" rtl="0">
              <a:buClr>
                <a:schemeClr val="accent2"/>
              </a:buClr>
            </a:pPr>
            <a:r>
              <a:rPr lang="es-US" sz="2800" b="1" i="1" dirty="0">
                <a:solidFill>
                  <a:schemeClr val="accent6"/>
                </a:solidFill>
                <a:latin typeface="Calibri" pitchFamily="34" charset="0"/>
              </a:rPr>
              <a:t>Introduzca las pautas para tratar la fiebre </a:t>
            </a:r>
          </a:p>
          <a:p>
            <a:pPr algn="ctr" rtl="0">
              <a:buClr>
                <a:schemeClr val="accent2"/>
              </a:buClr>
            </a:pPr>
            <a:r>
              <a:rPr lang="es-US" sz="2800" b="1" i="1" dirty="0">
                <a:solidFill>
                  <a:schemeClr val="accent6"/>
                </a:solidFill>
                <a:latin typeface="Calibri" pitchFamily="34" charset="0"/>
              </a:rPr>
              <a:t>de su hospital/clínica aquí:</a:t>
            </a:r>
            <a:endParaRPr lang="en-US" sz="2800" dirty="0">
              <a:solidFill>
                <a:schemeClr val="accent6"/>
              </a:solidFill>
              <a:latin typeface="Calibri" pitchFamily="34" charset="0"/>
            </a:endParaRPr>
          </a:p>
          <a:p>
            <a:pPr algn="ctr" rtl="0">
              <a:buClr>
                <a:schemeClr val="accent2">
                  <a:lumMod val="75000"/>
                </a:schemeClr>
              </a:buClr>
              <a:buFont typeface="Wingdings" pitchFamily="2" charset="2"/>
              <a:buChar char="§"/>
            </a:pPr>
            <a:endParaRPr lang="en-US" dirty="0">
              <a:latin typeface="Calibri" pitchFamily="34" charset="0"/>
            </a:endParaRPr>
          </a:p>
        </p:txBody>
      </p:sp>
    </p:spTree>
    <p:extLst>
      <p:ext uri="{BB962C8B-B14F-4D97-AF65-F5344CB8AC3E}">
        <p14:creationId xmlns:p14="http://schemas.microsoft.com/office/powerpoint/2010/main" val="390154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solidFill>
                  <a:schemeClr val="tx2">
                    <a:lumMod val="75000"/>
                  </a:schemeClr>
                </a:solidFill>
              </a:rPr>
              <a:t>Tomarle la temperatura a su hijo</a:t>
            </a:r>
            <a:endParaRPr lang="en-US" dirty="0">
              <a:solidFill>
                <a:schemeClr val="tx2">
                  <a:lumMod val="75000"/>
                </a:schemeClr>
              </a:solidFill>
            </a:endParaRPr>
          </a:p>
        </p:txBody>
      </p:sp>
      <p:sp>
        <p:nvSpPr>
          <p:cNvPr id="3" name="Content Placeholder 2"/>
          <p:cNvSpPr>
            <a:spLocks noGrp="1"/>
          </p:cNvSpPr>
          <p:nvPr>
            <p:ph idx="1"/>
          </p:nvPr>
        </p:nvSpPr>
        <p:spPr>
          <a:xfrm>
            <a:off x="381000" y="1371600"/>
            <a:ext cx="6700284" cy="4515202"/>
          </a:xfrm>
        </p:spPr>
        <p:txBody>
          <a:bodyPr rtlCol="0">
            <a:normAutofit fontScale="92500" lnSpcReduction="10000"/>
          </a:bodyPr>
          <a:lstStyle/>
          <a:p>
            <a:pPr rtl="0"/>
            <a:r>
              <a:rPr lang="es-US" dirty="0"/>
              <a:t>Tenga un termómetro que funcione.</a:t>
            </a:r>
          </a:p>
          <a:p>
            <a:pPr rtl="0"/>
            <a:endParaRPr lang="en-US" dirty="0"/>
          </a:p>
          <a:p>
            <a:pPr rtl="0"/>
            <a:r>
              <a:rPr lang="es-US" dirty="0"/>
              <a:t>Aprenda cómo tomar la temperatura</a:t>
            </a:r>
            <a:br>
              <a:rPr lang="es-US" dirty="0"/>
            </a:br>
            <a:r>
              <a:rPr lang="es-US" dirty="0"/>
              <a:t>de un niño.</a:t>
            </a:r>
          </a:p>
          <a:p>
            <a:pPr rtl="0"/>
            <a:endParaRPr lang="en-US" dirty="0"/>
          </a:p>
          <a:p>
            <a:pPr rtl="0"/>
            <a:r>
              <a:rPr lang="es-US" dirty="0"/>
              <a:t>Revise la temperatura de su hijo si </a:t>
            </a:r>
            <a:br>
              <a:rPr lang="es-US" dirty="0"/>
            </a:br>
            <a:r>
              <a:rPr lang="es-US" dirty="0"/>
              <a:t>este se siente acalorado o no se </a:t>
            </a:r>
            <a:br>
              <a:rPr lang="es-US" dirty="0"/>
            </a:br>
            <a:r>
              <a:rPr lang="es-US" dirty="0"/>
              <a:t>ve ni se siente bien.</a:t>
            </a:r>
          </a:p>
          <a:p>
            <a:pPr rtl="0"/>
            <a:endParaRPr lang="en-US" dirty="0"/>
          </a:p>
          <a:p>
            <a:pPr rtl="0"/>
            <a:r>
              <a:rPr lang="es-US" dirty="0"/>
              <a:t>No tome la temperatura rectal.</a:t>
            </a:r>
            <a:endParaRPr lang="en-US" dirty="0"/>
          </a:p>
        </p:txBody>
      </p:sp>
      <p:sp>
        <p:nvSpPr>
          <p:cNvPr id="7" name="TextBox 6">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pic>
        <p:nvPicPr>
          <p:cNvPr id="9" name="Picture 8"/>
          <p:cNvPicPr>
            <a:picLocks noChangeAspect="1"/>
          </p:cNvPicPr>
          <p:nvPr/>
        </p:nvPicPr>
        <p:blipFill>
          <a:blip r:embed="rId4"/>
          <a:stretch>
            <a:fillRect/>
          </a:stretch>
        </p:blipFill>
        <p:spPr>
          <a:xfrm>
            <a:off x="7304415" y="1216994"/>
            <a:ext cx="1274174" cy="5352752"/>
          </a:xfrm>
          <a:prstGeom prst="rect">
            <a:avLst/>
          </a:prstGeom>
        </p:spPr>
      </p:pic>
    </p:spTree>
    <p:extLst>
      <p:ext uri="{BB962C8B-B14F-4D97-AF65-F5344CB8AC3E}">
        <p14:creationId xmlns:p14="http://schemas.microsoft.com/office/powerpoint/2010/main" val="133167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1780" y="1214786"/>
            <a:ext cx="8024812" cy="4431983"/>
          </a:xfrm>
        </p:spPr>
        <p:txBody>
          <a:bodyPr rtlCol="0">
            <a:normAutofit fontScale="92500" lnSpcReduction="10000"/>
          </a:bodyPr>
          <a:lstStyle/>
          <a:p>
            <a:pPr marL="342900" lvl="0" indent="-342900" defTabSz="914400" rtl="0">
              <a:buClrTx/>
              <a:buAutoNum type="arabicPeriod"/>
              <a:defRPr/>
            </a:pPr>
            <a:r>
              <a:rPr lang="es-US" sz="1600" b="1" dirty="0">
                <a:solidFill>
                  <a:schemeClr val="accent6"/>
                </a:solidFill>
              </a:rPr>
              <a:t>Introduzca los números de teléfono de su hospital, guías sobre la fiebre y demás información que aparezca en las diapositivas en amarillo. </a:t>
            </a:r>
            <a:r>
              <a:rPr lang="es-US" sz="1600" i="1" dirty="0">
                <a:solidFill>
                  <a:schemeClr val="accent6"/>
                </a:solidFill>
              </a:rPr>
              <a:t>Puede quitar el fondo amarillo de la casilla de texto una vez que haya introducido la información de su hospital.</a:t>
            </a:r>
          </a:p>
          <a:p>
            <a:pPr marL="342900" lvl="0" indent="-342900" defTabSz="914400" rtl="0">
              <a:buClrTx/>
              <a:buAutoNum type="arabicPeriod"/>
              <a:defRPr/>
            </a:pPr>
            <a:endParaRPr lang="en-US" sz="1600" i="1" dirty="0">
              <a:solidFill>
                <a:schemeClr val="accent6"/>
              </a:solidFill>
            </a:endParaRPr>
          </a:p>
          <a:p>
            <a:pPr marL="342900" lvl="0" indent="-342900" defTabSz="914400" rtl="0">
              <a:buClrTx/>
              <a:buAutoNum type="arabicPeriod"/>
              <a:defRPr/>
            </a:pPr>
            <a:r>
              <a:rPr lang="es-US" sz="1600" b="1" dirty="0">
                <a:solidFill>
                  <a:schemeClr val="accent6"/>
                </a:solidFill>
              </a:rPr>
              <a:t>Agregue diapositivas adicionales según sea necesario para la información del hospital.</a:t>
            </a:r>
          </a:p>
          <a:p>
            <a:pPr marL="342900" lvl="0" indent="-342900" defTabSz="914400" rtl="0">
              <a:buClrTx/>
              <a:buAutoNum type="arabicPeriod"/>
              <a:defRPr/>
            </a:pPr>
            <a:endParaRPr lang="en-US" sz="1600" dirty="0">
              <a:solidFill>
                <a:schemeClr val="accent6"/>
              </a:solidFill>
            </a:endParaRPr>
          </a:p>
          <a:p>
            <a:pPr marL="342900" lvl="0" indent="-342900" defTabSz="914400" rtl="0">
              <a:buClrTx/>
              <a:buAutoNum type="arabicPeriod"/>
              <a:defRPr/>
            </a:pPr>
            <a:r>
              <a:rPr lang="es-US" sz="1600" b="1" dirty="0">
                <a:solidFill>
                  <a:schemeClr val="accent6"/>
                </a:solidFill>
              </a:rPr>
              <a:t>Las diapositivas de COG no se pueden editar, excepto para introducir información específica del hospital.</a:t>
            </a:r>
          </a:p>
          <a:p>
            <a:pPr marL="342900" lvl="0" indent="-342900" defTabSz="914400" rtl="0">
              <a:buClrTx/>
              <a:buAutoNum type="arabicPeriod"/>
              <a:defRPr/>
            </a:pPr>
            <a:endParaRPr lang="en-US" sz="1600" b="1" dirty="0">
              <a:solidFill>
                <a:schemeClr val="accent6"/>
              </a:solidFill>
            </a:endParaRPr>
          </a:p>
          <a:p>
            <a:pPr marL="342900" lvl="0" indent="-342900" defTabSz="914400" rtl="0">
              <a:buClrTx/>
              <a:buAutoNum type="arabicPeriod"/>
              <a:defRPr/>
            </a:pPr>
            <a:r>
              <a:rPr lang="es-US" sz="1600" b="1" dirty="0">
                <a:solidFill>
                  <a:schemeClr val="accent6"/>
                </a:solidFill>
              </a:rPr>
              <a:t>Puede imprimir cada diapositiva y utilizarlas como un rotafolio. </a:t>
            </a:r>
            <a:r>
              <a:rPr lang="es-US" sz="1600" i="1" dirty="0">
                <a:solidFill>
                  <a:schemeClr val="accent6"/>
                </a:solidFill>
              </a:rPr>
              <a:t>Imprima o muestre solo las diapositivas que sean apropiadas para el paciente/familia.</a:t>
            </a:r>
          </a:p>
          <a:p>
            <a:pPr marL="342900" lvl="0" indent="-342900" defTabSz="914400" rtl="0">
              <a:buClrTx/>
              <a:buAutoNum type="arabicPeriod"/>
              <a:defRPr/>
            </a:pPr>
            <a:endParaRPr lang="en-US" sz="1600" dirty="0">
              <a:solidFill>
                <a:schemeClr val="accent6"/>
              </a:solidFill>
            </a:endParaRPr>
          </a:p>
          <a:p>
            <a:pPr marL="342900" lvl="0" indent="-342900" defTabSz="914400">
              <a:buClrTx/>
              <a:buAutoNum type="arabicPeriod"/>
              <a:defRPr/>
            </a:pPr>
            <a:r>
              <a:rPr lang="es-US" sz="1600" b="1" dirty="0">
                <a:solidFill>
                  <a:schemeClr val="accent6"/>
                </a:solidFill>
              </a:rPr>
              <a:t>También lo puede ver como una presentación de diapositivas en una computadora de escritorio, computadora portátil o tableta y usar los enlaces de navegación.</a:t>
            </a:r>
            <a:r>
              <a:rPr lang="es-US" sz="1600" dirty="0">
                <a:solidFill>
                  <a:schemeClr val="accent6"/>
                </a:solidFill>
              </a:rPr>
              <a:t> </a:t>
            </a:r>
            <a:r>
              <a:rPr lang="es-US" sz="1600" i="1" dirty="0">
                <a:solidFill>
                  <a:schemeClr val="accent6"/>
                </a:solidFill>
              </a:rPr>
              <a:t>Cada bloque en la diapositiva del índice es un hipervínculo que lo lleva al contenido correspondiente. Si lo presenta en una computadora/tableta, use el botón "Índice" para ir de nuevo a la página del índice, de modo que pueda navegar hacia el contenido apropiado para el paciente/familia a quienes está enseñando (por ejemplo, elija el Puerto para revisar la información del puerto y omita las diapositivas en el PICC y CVL externo, ya que el paciente no tiene </a:t>
            </a:r>
            <a:r>
              <a:rPr lang="es-ES" sz="1600" i="1" dirty="0">
                <a:solidFill>
                  <a:schemeClr val="accent6"/>
                </a:solidFill>
              </a:rPr>
              <a:t>ese tipo de vías intravenosas.</a:t>
            </a:r>
          </a:p>
          <a:p>
            <a:pPr lvl="0" defTabSz="914400" rtl="0">
              <a:buClrTx/>
              <a:defRPr/>
            </a:pPr>
            <a:endParaRPr lang="es-US" sz="1600" i="1" dirty="0">
              <a:solidFill>
                <a:schemeClr val="accent6"/>
              </a:solidFill>
            </a:endParaRPr>
          </a:p>
        </p:txBody>
      </p:sp>
      <p:sp>
        <p:nvSpPr>
          <p:cNvPr id="3" name="Text Placeholder 2"/>
          <p:cNvSpPr>
            <a:spLocks noGrp="1"/>
          </p:cNvSpPr>
          <p:nvPr>
            <p:ph type="body" sz="quarter" idx="11"/>
          </p:nvPr>
        </p:nvSpPr>
        <p:spPr>
          <a:xfrm>
            <a:off x="1144552" y="568808"/>
            <a:ext cx="6905625" cy="498598"/>
          </a:xfrm>
        </p:spPr>
        <p:txBody>
          <a:bodyPr rtlCol="0">
            <a:normAutofit fontScale="70000" lnSpcReduction="20000"/>
          </a:bodyPr>
          <a:lstStyle/>
          <a:p>
            <a:pPr marL="0" indent="0" algn="ctr" rtl="0">
              <a:buNone/>
            </a:pPr>
            <a:r>
              <a:rPr lang="es-US" dirty="0"/>
              <a:t>Cómo usar este conjunto de diapositivas</a:t>
            </a:r>
            <a:endParaRPr lang="en-US" dirty="0"/>
          </a:p>
        </p:txBody>
      </p:sp>
    </p:spTree>
    <p:extLst>
      <p:ext uri="{BB962C8B-B14F-4D97-AF65-F5344CB8AC3E}">
        <p14:creationId xmlns:p14="http://schemas.microsoft.com/office/powerpoint/2010/main" val="22928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8572500" cy="5355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sz="3200" dirty="0">
                <a:solidFill>
                  <a:schemeClr val="tx2">
                    <a:lumMod val="75000"/>
                  </a:schemeClr>
                </a:solidFill>
              </a:rPr>
              <a:t>Cuándo llamar para pedir ayuda </a:t>
            </a:r>
            <a:r>
              <a:rPr lang="es-US" sz="3200" dirty="0">
                <a:solidFill>
                  <a:srgbClr val="FF0000"/>
                </a:solidFill>
              </a:rPr>
              <a:t>inmediata</a:t>
            </a:r>
            <a:endParaRPr lang="en-US" sz="3200" dirty="0">
              <a:solidFill>
                <a:schemeClr val="tx2">
                  <a:lumMod val="75000"/>
                </a:schemeClr>
              </a:solidFill>
            </a:endParaRPr>
          </a:p>
        </p:txBody>
      </p:sp>
      <p:sp>
        <p:nvSpPr>
          <p:cNvPr id="8" name="TextBox 7"/>
          <p:cNvSpPr txBox="1"/>
          <p:nvPr/>
        </p:nvSpPr>
        <p:spPr>
          <a:xfrm>
            <a:off x="1141353" y="5253257"/>
            <a:ext cx="6854190" cy="523220"/>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rtl="0"/>
            <a:r>
              <a:rPr lang="es-US" sz="2800" b="1" dirty="0">
                <a:solidFill>
                  <a:schemeClr val="accent5"/>
                </a:solidFill>
              </a:rPr>
              <a:t>No espere hasta que la clínica abra.</a:t>
            </a:r>
            <a:endParaRPr lang="en-US" sz="2800" b="1" dirty="0">
              <a:solidFill>
                <a:schemeClr val="accent5"/>
              </a:solidFill>
            </a:endParaRPr>
          </a:p>
        </p:txBody>
      </p:sp>
      <p:sp>
        <p:nvSpPr>
          <p:cNvPr id="15" name="Content Placeholder 14"/>
          <p:cNvSpPr>
            <a:spLocks noGrp="1"/>
          </p:cNvSpPr>
          <p:nvPr>
            <p:ph idx="1"/>
          </p:nvPr>
        </p:nvSpPr>
        <p:spPr>
          <a:xfrm>
            <a:off x="2236038" y="2435917"/>
            <a:ext cx="5531427" cy="2504189"/>
          </a:xfrm>
        </p:spPr>
        <p:txBody>
          <a:bodyPr rtlCol="0">
            <a:normAutofit fontScale="92500"/>
          </a:bodyPr>
          <a:lstStyle/>
          <a:p>
            <a:pPr marL="0" indent="0">
              <a:buNone/>
            </a:pPr>
            <a:r>
              <a:rPr lang="es-US" sz="3600" b="1" dirty="0"/>
              <a:t>Dificultad para respirar.</a:t>
            </a:r>
          </a:p>
          <a:p>
            <a:pPr marL="0" indent="0">
              <a:buNone/>
            </a:pPr>
            <a:endParaRPr lang="en-US" sz="3600" b="1" dirty="0"/>
          </a:p>
          <a:p>
            <a:pPr marL="0" indent="0" rtl="0">
              <a:buNone/>
            </a:pPr>
            <a:r>
              <a:rPr lang="es-US" sz="3600" b="1" dirty="0"/>
              <a:t>Hemorragia que no se detiene en 5 a 10 minutos.</a:t>
            </a:r>
          </a:p>
        </p:txBody>
      </p:sp>
      <p:sp>
        <p:nvSpPr>
          <p:cNvPr id="6" name="Rectangle 5"/>
          <p:cNvSpPr/>
          <p:nvPr/>
        </p:nvSpPr>
        <p:spPr>
          <a:xfrm>
            <a:off x="-19050" y="1159430"/>
            <a:ext cx="9144000" cy="830997"/>
          </a:xfrm>
          <a:prstGeom prst="rect">
            <a:avLst/>
          </a:prstGeom>
          <a:solidFill>
            <a:schemeClr val="bg2"/>
          </a:solidFill>
        </p:spPr>
        <p:txBody>
          <a:bodyPr wrap="square" rtlCol="0">
            <a:spAutoFit/>
          </a:bodyPr>
          <a:lstStyle/>
          <a:p>
            <a:pPr algn="ctr" rtl="0"/>
            <a:r>
              <a:rPr lang="es-US" sz="2400" b="1" i="1">
                <a:solidFill>
                  <a:schemeClr val="accent6"/>
                </a:solidFill>
              </a:rPr>
              <a:t>Introduzca los números de teléfono </a:t>
            </a:r>
          </a:p>
          <a:p>
            <a:pPr algn="ctr" rtl="0"/>
            <a:r>
              <a:rPr lang="es-US" sz="2400" b="1" i="1">
                <a:solidFill>
                  <a:schemeClr val="accent6"/>
                </a:solidFill>
              </a:rPr>
              <a:t>de su hospital/clínica aquí:</a:t>
            </a:r>
          </a:p>
        </p:txBody>
      </p:sp>
      <p:sp>
        <p:nvSpPr>
          <p:cNvPr id="11" name="TextBox 10">
            <a:hlinkClick r:id="rId3" action="ppaction://hlinksldjump"/>
          </p:cNvPr>
          <p:cNvSpPr txBox="1"/>
          <p:nvPr/>
        </p:nvSpPr>
        <p:spPr>
          <a:xfrm>
            <a:off x="7437120" y="1169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pic>
        <p:nvPicPr>
          <p:cNvPr id="10" name="Picture 9" descr="FX13_phone1.png"/>
          <p:cNvPicPr>
            <a:picLocks noChangeAspect="1"/>
          </p:cNvPicPr>
          <p:nvPr/>
        </p:nvPicPr>
        <p:blipFill>
          <a:blip r:embed="rId4" cstate="print"/>
          <a:stretch>
            <a:fillRect/>
          </a:stretch>
        </p:blipFill>
        <p:spPr>
          <a:xfrm rot="20967758">
            <a:off x="579930" y="2398309"/>
            <a:ext cx="1091850" cy="2053130"/>
          </a:xfrm>
          <a:prstGeom prst="rect">
            <a:avLst/>
          </a:prstGeom>
        </p:spPr>
      </p:pic>
      <p:sp>
        <p:nvSpPr>
          <p:cNvPr id="12" name="TextBox 11"/>
          <p:cNvSpPr txBox="1"/>
          <p:nvPr/>
        </p:nvSpPr>
        <p:spPr>
          <a:xfrm rot="20967758">
            <a:off x="523311" y="2971710"/>
            <a:ext cx="1148125" cy="738664"/>
          </a:xfrm>
          <a:prstGeom prst="rect">
            <a:avLst/>
          </a:prstGeom>
          <a:noFill/>
        </p:spPr>
        <p:txBody>
          <a:bodyPr wrap="square" rtlCol="0">
            <a:spAutoFit/>
          </a:bodyPr>
          <a:lstStyle/>
          <a:p>
            <a:pPr algn="ctr" rtl="0"/>
            <a:r>
              <a:rPr lang="es-US" sz="1400" b="1" i="1" dirty="0">
                <a:solidFill>
                  <a:srgbClr val="FF0000"/>
                </a:solidFill>
              </a:rPr>
              <a:t>¡Llame </a:t>
            </a:r>
          </a:p>
          <a:p>
            <a:pPr algn="ctr" rtl="0"/>
            <a:r>
              <a:rPr lang="es-US" sz="1400" b="1" i="1" dirty="0">
                <a:solidFill>
                  <a:srgbClr val="FF0000"/>
                </a:solidFill>
              </a:rPr>
              <a:t>de inmediato!</a:t>
            </a:r>
            <a:endParaRPr lang="en-US" sz="1400" b="1" i="1" dirty="0">
              <a:solidFill>
                <a:srgbClr val="FF0000"/>
              </a:solidFill>
            </a:endParaRPr>
          </a:p>
        </p:txBody>
      </p:sp>
    </p:spTree>
    <p:extLst>
      <p:ext uri="{BB962C8B-B14F-4D97-AF65-F5344CB8AC3E}">
        <p14:creationId xmlns:p14="http://schemas.microsoft.com/office/powerpoint/2010/main" val="2320318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2133600" y="2314666"/>
            <a:ext cx="6705600" cy="3339782"/>
          </a:xfrm>
        </p:spPr>
        <p:txBody>
          <a:bodyPr rtlCol="0">
            <a:normAutofit fontScale="92500"/>
          </a:bodyPr>
          <a:lstStyle/>
          <a:p>
            <a:pPr marL="0" indent="0" rtl="0">
              <a:buNone/>
            </a:pPr>
            <a:r>
              <a:rPr lang="es-US" sz="3600" b="1" dirty="0"/>
              <a:t>Cambios en el comportamiento. </a:t>
            </a:r>
            <a:endParaRPr lang="en-US" sz="3600" b="1" dirty="0"/>
          </a:p>
          <a:p>
            <a:pPr marL="0" indent="0" rtl="0">
              <a:buNone/>
            </a:pPr>
            <a:endParaRPr lang="en-US" sz="1800" b="1" dirty="0"/>
          </a:p>
          <a:p>
            <a:pPr marL="0" indent="0" rtl="0">
              <a:buNone/>
            </a:pPr>
            <a:r>
              <a:rPr lang="es-US" sz="3600" b="1" dirty="0"/>
              <a:t>Cambio repentino en la visión.</a:t>
            </a:r>
          </a:p>
          <a:p>
            <a:pPr marL="0" indent="0" rtl="0">
              <a:buNone/>
            </a:pPr>
            <a:endParaRPr lang="en-US" sz="1800" b="1" dirty="0"/>
          </a:p>
          <a:p>
            <a:pPr marL="0" indent="0">
              <a:buNone/>
            </a:pPr>
            <a:r>
              <a:rPr lang="es-US" sz="3600" b="1" dirty="0"/>
              <a:t>Dolores de cabeza graves o continuos.</a:t>
            </a:r>
            <a:endParaRPr lang="en-US" sz="3600" b="1" dirty="0"/>
          </a:p>
        </p:txBody>
      </p:sp>
      <p:sp>
        <p:nvSpPr>
          <p:cNvPr id="4" name="Title 4"/>
          <p:cNvSpPr txBox="1">
            <a:spLocks/>
          </p:cNvSpPr>
          <p:nvPr/>
        </p:nvSpPr>
        <p:spPr>
          <a:xfrm>
            <a:off x="266700" y="340995"/>
            <a:ext cx="8572500" cy="5355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sz="3200" dirty="0">
                <a:solidFill>
                  <a:schemeClr val="tx2">
                    <a:lumMod val="75000"/>
                  </a:schemeClr>
                </a:solidFill>
              </a:rPr>
              <a:t>Cuándo llamar para pedir ayuda </a:t>
            </a:r>
            <a:r>
              <a:rPr lang="es-US" sz="3200" dirty="0">
                <a:solidFill>
                  <a:srgbClr val="FF0000"/>
                </a:solidFill>
              </a:rPr>
              <a:t>inmediata</a:t>
            </a:r>
            <a:r>
              <a:rPr lang="es-US" sz="3200" dirty="0"/>
              <a:t> </a:t>
            </a:r>
            <a:endParaRPr lang="en-US" sz="3200" dirty="0">
              <a:solidFill>
                <a:schemeClr val="tx2">
                  <a:lumMod val="75000"/>
                </a:schemeClr>
              </a:solidFill>
            </a:endParaRPr>
          </a:p>
        </p:txBody>
      </p:sp>
      <p:sp>
        <p:nvSpPr>
          <p:cNvPr id="8" name="TextBox 7"/>
          <p:cNvSpPr txBox="1"/>
          <p:nvPr/>
        </p:nvSpPr>
        <p:spPr>
          <a:xfrm>
            <a:off x="1144905" y="5455467"/>
            <a:ext cx="6854190" cy="523220"/>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rtl="0"/>
            <a:r>
              <a:rPr lang="es-US" sz="2800" b="1" dirty="0">
                <a:solidFill>
                  <a:schemeClr val="accent5"/>
                </a:solidFill>
              </a:rPr>
              <a:t>No espere hasta que la clínica abra.</a:t>
            </a:r>
            <a:endParaRPr lang="en-US" sz="2800" b="1" dirty="0">
              <a:solidFill>
                <a:schemeClr val="accent5"/>
              </a:solidFill>
            </a:endParaRPr>
          </a:p>
        </p:txBody>
      </p:sp>
      <p:sp>
        <p:nvSpPr>
          <p:cNvPr id="6" name="Rectangle 5"/>
          <p:cNvSpPr/>
          <p:nvPr/>
        </p:nvSpPr>
        <p:spPr>
          <a:xfrm>
            <a:off x="-19050" y="1159430"/>
            <a:ext cx="9144000" cy="830997"/>
          </a:xfrm>
          <a:prstGeom prst="rect">
            <a:avLst/>
          </a:prstGeom>
          <a:solidFill>
            <a:schemeClr val="bg2"/>
          </a:solidFill>
        </p:spPr>
        <p:txBody>
          <a:bodyPr wrap="square" rtlCol="0">
            <a:spAutoFit/>
          </a:bodyPr>
          <a:lstStyle/>
          <a:p>
            <a:pPr algn="ctr" rtl="0"/>
            <a:r>
              <a:rPr lang="es-US" sz="2400" b="1" i="1">
                <a:solidFill>
                  <a:schemeClr val="accent6"/>
                </a:solidFill>
              </a:rPr>
              <a:t>Introduzca los números de teléfono </a:t>
            </a:r>
          </a:p>
          <a:p>
            <a:pPr algn="ctr" rtl="0"/>
            <a:r>
              <a:rPr lang="es-US" sz="2400" b="1" i="1">
                <a:solidFill>
                  <a:schemeClr val="accent6"/>
                </a:solidFill>
              </a:rPr>
              <a:t>de su hospital/clínica aquí:</a:t>
            </a:r>
            <a:endParaRPr lang="en-US" sz="2400" b="1" i="1" dirty="0">
              <a:solidFill>
                <a:schemeClr val="accent6"/>
              </a:solidFill>
            </a:endParaRPr>
          </a:p>
        </p:txBody>
      </p:sp>
      <p:sp>
        <p:nvSpPr>
          <p:cNvPr id="11" name="TextBox 10">
            <a:hlinkClick r:id="rId3" action="ppaction://hlinksldjump"/>
          </p:cNvPr>
          <p:cNvSpPr txBox="1"/>
          <p:nvPr/>
        </p:nvSpPr>
        <p:spPr>
          <a:xfrm>
            <a:off x="7418070" y="28998"/>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pic>
        <p:nvPicPr>
          <p:cNvPr id="10" name="Picture 9" descr="FX13_phone1.png"/>
          <p:cNvPicPr>
            <a:picLocks noChangeAspect="1"/>
          </p:cNvPicPr>
          <p:nvPr/>
        </p:nvPicPr>
        <p:blipFill>
          <a:blip r:embed="rId4" cstate="print"/>
          <a:stretch>
            <a:fillRect/>
          </a:stretch>
        </p:blipFill>
        <p:spPr>
          <a:xfrm rot="20967758">
            <a:off x="579931" y="2390822"/>
            <a:ext cx="1091850" cy="2053130"/>
          </a:xfrm>
          <a:prstGeom prst="rect">
            <a:avLst/>
          </a:prstGeom>
        </p:spPr>
      </p:pic>
      <p:sp>
        <p:nvSpPr>
          <p:cNvPr id="12" name="TextBox 11"/>
          <p:cNvSpPr txBox="1"/>
          <p:nvPr/>
        </p:nvSpPr>
        <p:spPr>
          <a:xfrm rot="20967758">
            <a:off x="523312" y="2964223"/>
            <a:ext cx="1148125" cy="738664"/>
          </a:xfrm>
          <a:prstGeom prst="rect">
            <a:avLst/>
          </a:prstGeom>
          <a:noFill/>
        </p:spPr>
        <p:txBody>
          <a:bodyPr wrap="square" rtlCol="0">
            <a:spAutoFit/>
          </a:bodyPr>
          <a:lstStyle/>
          <a:p>
            <a:pPr algn="ctr" rtl="0"/>
            <a:r>
              <a:rPr lang="es-US" sz="1400" b="1" i="1" dirty="0">
                <a:solidFill>
                  <a:srgbClr val="FF0000"/>
                </a:solidFill>
              </a:rPr>
              <a:t>¡Llame </a:t>
            </a:r>
          </a:p>
          <a:p>
            <a:pPr algn="ctr" rtl="0"/>
            <a:r>
              <a:rPr lang="es-US" sz="1400" b="1" i="1" dirty="0">
                <a:solidFill>
                  <a:srgbClr val="FF0000"/>
                </a:solidFill>
              </a:rPr>
              <a:t>de inmediato!</a:t>
            </a:r>
            <a:endParaRPr lang="en-US" sz="1400" b="1" i="1" dirty="0">
              <a:solidFill>
                <a:srgbClr val="FF0000"/>
              </a:solidFill>
            </a:endParaRPr>
          </a:p>
        </p:txBody>
      </p:sp>
    </p:spTree>
    <p:extLst>
      <p:ext uri="{BB962C8B-B14F-4D97-AF65-F5344CB8AC3E}">
        <p14:creationId xmlns:p14="http://schemas.microsoft.com/office/powerpoint/2010/main" val="2052980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8572500" cy="5355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sz="3200" dirty="0">
                <a:solidFill>
                  <a:schemeClr val="tx2">
                    <a:lumMod val="75000"/>
                  </a:schemeClr>
                </a:solidFill>
              </a:rPr>
              <a:t>Cuándo llamar para pedir ayuda </a:t>
            </a:r>
            <a:r>
              <a:rPr lang="es-US" sz="3200" dirty="0">
                <a:solidFill>
                  <a:srgbClr val="FF0000"/>
                </a:solidFill>
              </a:rPr>
              <a:t>inmediata</a:t>
            </a:r>
            <a:r>
              <a:rPr lang="es-US" sz="3200" dirty="0"/>
              <a:t> </a:t>
            </a:r>
            <a:endParaRPr lang="en-US" sz="3200" dirty="0">
              <a:solidFill>
                <a:schemeClr val="tx2">
                  <a:lumMod val="75000"/>
                </a:schemeClr>
              </a:solidFill>
            </a:endParaRPr>
          </a:p>
        </p:txBody>
      </p:sp>
      <p:sp>
        <p:nvSpPr>
          <p:cNvPr id="8" name="TextBox 7"/>
          <p:cNvSpPr txBox="1"/>
          <p:nvPr/>
        </p:nvSpPr>
        <p:spPr>
          <a:xfrm>
            <a:off x="1125855" y="5312782"/>
            <a:ext cx="6854190" cy="523220"/>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rtl="0"/>
            <a:r>
              <a:rPr lang="es-US" sz="2800" b="1" dirty="0">
                <a:solidFill>
                  <a:schemeClr val="accent5"/>
                </a:solidFill>
              </a:rPr>
              <a:t>No espere hasta que la clínica abra.</a:t>
            </a:r>
            <a:endParaRPr lang="en-US" sz="2800" b="1" dirty="0">
              <a:solidFill>
                <a:schemeClr val="accent5"/>
              </a:solidFill>
            </a:endParaRPr>
          </a:p>
        </p:txBody>
      </p:sp>
      <p:sp>
        <p:nvSpPr>
          <p:cNvPr id="15" name="Content Placeholder 14"/>
          <p:cNvSpPr>
            <a:spLocks noGrp="1"/>
          </p:cNvSpPr>
          <p:nvPr>
            <p:ph idx="1"/>
          </p:nvPr>
        </p:nvSpPr>
        <p:spPr>
          <a:xfrm>
            <a:off x="2080760" y="2296903"/>
            <a:ext cx="6758440" cy="3380909"/>
          </a:xfrm>
        </p:spPr>
        <p:txBody>
          <a:bodyPr rtlCol="0">
            <a:normAutofit/>
          </a:bodyPr>
          <a:lstStyle/>
          <a:p>
            <a:pPr marL="0" indent="0">
              <a:buNone/>
            </a:pPr>
            <a:r>
              <a:rPr lang="es-US" sz="3200" b="1" dirty="0"/>
              <a:t>Una debilidad nueva. </a:t>
            </a:r>
          </a:p>
          <a:p>
            <a:pPr marL="0" indent="0">
              <a:buNone/>
            </a:pPr>
            <a:endParaRPr lang="en-US" sz="1600" b="1" dirty="0"/>
          </a:p>
          <a:p>
            <a:pPr marL="0" indent="0" rtl="0">
              <a:buNone/>
            </a:pPr>
            <a:r>
              <a:rPr lang="es-US" sz="3200" b="1" dirty="0"/>
              <a:t>Dolor descontrolado. </a:t>
            </a:r>
            <a:endParaRPr lang="en-US" sz="3200" b="1" dirty="0"/>
          </a:p>
          <a:p>
            <a:pPr marL="0" indent="0" rtl="0">
              <a:buNone/>
            </a:pPr>
            <a:endParaRPr lang="en-US" sz="1600" b="1" dirty="0"/>
          </a:p>
          <a:p>
            <a:pPr marL="0" indent="0">
              <a:buNone/>
            </a:pPr>
            <a:r>
              <a:rPr lang="es-US" sz="3200" b="1" dirty="0"/>
              <a:t>Una rotura o fuga en la vía central.</a:t>
            </a:r>
            <a:endParaRPr lang="en-US" sz="3200" b="1" dirty="0"/>
          </a:p>
        </p:txBody>
      </p:sp>
      <p:sp>
        <p:nvSpPr>
          <p:cNvPr id="6" name="Rectangle 5"/>
          <p:cNvSpPr/>
          <p:nvPr/>
        </p:nvSpPr>
        <p:spPr>
          <a:xfrm>
            <a:off x="-19050" y="1159430"/>
            <a:ext cx="9144000" cy="830997"/>
          </a:xfrm>
          <a:prstGeom prst="rect">
            <a:avLst/>
          </a:prstGeom>
          <a:solidFill>
            <a:schemeClr val="bg2"/>
          </a:solidFill>
        </p:spPr>
        <p:txBody>
          <a:bodyPr wrap="square" rtlCol="0">
            <a:spAutoFit/>
          </a:bodyPr>
          <a:lstStyle/>
          <a:p>
            <a:pPr algn="ctr" rtl="0"/>
            <a:r>
              <a:rPr lang="es-US" sz="2400" b="1" i="1">
                <a:solidFill>
                  <a:schemeClr val="accent6"/>
                </a:solidFill>
              </a:rPr>
              <a:t>Introduzca los números de teléfono </a:t>
            </a:r>
          </a:p>
          <a:p>
            <a:pPr algn="ctr" rtl="0"/>
            <a:r>
              <a:rPr lang="es-US" sz="2400" b="1" i="1">
                <a:solidFill>
                  <a:schemeClr val="accent6"/>
                </a:solidFill>
              </a:rPr>
              <a:t>de su hospital/clínica aquí:</a:t>
            </a:r>
            <a:endParaRPr lang="en-US" sz="2400" b="1" i="1" dirty="0">
              <a:solidFill>
                <a:schemeClr val="accent6"/>
              </a:solidFill>
            </a:endParaRPr>
          </a:p>
        </p:txBody>
      </p:sp>
      <p:sp>
        <p:nvSpPr>
          <p:cNvPr id="11" name="TextBox 10">
            <a:hlinkClick r:id="rId3" action="ppaction://hlinksldjump"/>
          </p:cNvPr>
          <p:cNvSpPr txBox="1"/>
          <p:nvPr/>
        </p:nvSpPr>
        <p:spPr>
          <a:xfrm>
            <a:off x="7431405" y="-910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pic>
        <p:nvPicPr>
          <p:cNvPr id="10" name="Picture 9" descr="FX13_phone1.png"/>
          <p:cNvPicPr>
            <a:picLocks noChangeAspect="1"/>
          </p:cNvPicPr>
          <p:nvPr/>
        </p:nvPicPr>
        <p:blipFill>
          <a:blip r:embed="rId4" cstate="print"/>
          <a:stretch>
            <a:fillRect/>
          </a:stretch>
        </p:blipFill>
        <p:spPr>
          <a:xfrm rot="20967758">
            <a:off x="579930" y="2440374"/>
            <a:ext cx="1091850" cy="2053130"/>
          </a:xfrm>
          <a:prstGeom prst="rect">
            <a:avLst/>
          </a:prstGeom>
        </p:spPr>
      </p:pic>
      <p:sp>
        <p:nvSpPr>
          <p:cNvPr id="12" name="TextBox 11"/>
          <p:cNvSpPr txBox="1"/>
          <p:nvPr/>
        </p:nvSpPr>
        <p:spPr>
          <a:xfrm rot="20967758">
            <a:off x="523311" y="3013775"/>
            <a:ext cx="1148125" cy="738664"/>
          </a:xfrm>
          <a:prstGeom prst="rect">
            <a:avLst/>
          </a:prstGeom>
          <a:noFill/>
        </p:spPr>
        <p:txBody>
          <a:bodyPr wrap="square" rtlCol="0">
            <a:spAutoFit/>
          </a:bodyPr>
          <a:lstStyle/>
          <a:p>
            <a:pPr algn="ctr" rtl="0"/>
            <a:r>
              <a:rPr lang="es-US" sz="1400" b="1" i="1" dirty="0">
                <a:solidFill>
                  <a:srgbClr val="FF0000"/>
                </a:solidFill>
              </a:rPr>
              <a:t>¡Llame </a:t>
            </a:r>
          </a:p>
          <a:p>
            <a:pPr algn="ctr" rtl="0"/>
            <a:r>
              <a:rPr lang="es-US" sz="1400" b="1" i="1" dirty="0">
                <a:solidFill>
                  <a:srgbClr val="FF0000"/>
                </a:solidFill>
              </a:rPr>
              <a:t>de inmediato!</a:t>
            </a:r>
            <a:endParaRPr lang="en-US" sz="1400" b="1" i="1" dirty="0">
              <a:solidFill>
                <a:srgbClr val="FF0000"/>
              </a:solidFill>
            </a:endParaRPr>
          </a:p>
        </p:txBody>
      </p:sp>
    </p:spTree>
    <p:extLst>
      <p:ext uri="{BB962C8B-B14F-4D97-AF65-F5344CB8AC3E}">
        <p14:creationId xmlns:p14="http://schemas.microsoft.com/office/powerpoint/2010/main" val="1537206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8572500" cy="5355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sz="3200" dirty="0">
                <a:solidFill>
                  <a:schemeClr val="tx2">
                    <a:lumMod val="75000"/>
                  </a:schemeClr>
                </a:solidFill>
              </a:rPr>
              <a:t>Cuándo llamar para pedir ayuda </a:t>
            </a:r>
            <a:r>
              <a:rPr lang="es-US" sz="3200" dirty="0">
                <a:solidFill>
                  <a:srgbClr val="FF0000"/>
                </a:solidFill>
              </a:rPr>
              <a:t>inmediata</a:t>
            </a:r>
            <a:r>
              <a:rPr lang="es-US" sz="3200" dirty="0"/>
              <a:t> </a:t>
            </a:r>
            <a:endParaRPr lang="en-US" sz="3200" dirty="0">
              <a:solidFill>
                <a:schemeClr val="tx2">
                  <a:lumMod val="75000"/>
                </a:schemeClr>
              </a:solidFill>
            </a:endParaRPr>
          </a:p>
        </p:txBody>
      </p:sp>
      <p:sp>
        <p:nvSpPr>
          <p:cNvPr id="8" name="TextBox 7"/>
          <p:cNvSpPr txBox="1"/>
          <p:nvPr/>
        </p:nvSpPr>
        <p:spPr>
          <a:xfrm>
            <a:off x="1125855" y="5422578"/>
            <a:ext cx="6854190" cy="523220"/>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rtl="0"/>
            <a:r>
              <a:rPr lang="es-US" sz="2800" b="1" dirty="0">
                <a:solidFill>
                  <a:schemeClr val="accent5"/>
                </a:solidFill>
              </a:rPr>
              <a:t>No espere hasta que la clínica abra.</a:t>
            </a:r>
            <a:endParaRPr lang="en-US" sz="2800" b="1" dirty="0">
              <a:solidFill>
                <a:schemeClr val="accent5"/>
              </a:solidFill>
            </a:endParaRPr>
          </a:p>
        </p:txBody>
      </p:sp>
      <p:sp>
        <p:nvSpPr>
          <p:cNvPr id="15" name="Content Placeholder 14"/>
          <p:cNvSpPr>
            <a:spLocks noGrp="1"/>
          </p:cNvSpPr>
          <p:nvPr>
            <p:ph idx="1"/>
          </p:nvPr>
        </p:nvSpPr>
        <p:spPr>
          <a:xfrm>
            <a:off x="1779655" y="2070064"/>
            <a:ext cx="7538728" cy="3380909"/>
          </a:xfrm>
        </p:spPr>
        <p:txBody>
          <a:bodyPr rtlCol="0">
            <a:noAutofit/>
          </a:bodyPr>
          <a:lstStyle/>
          <a:p>
            <a:pPr marL="0" indent="0" rtl="0">
              <a:lnSpc>
                <a:spcPct val="150000"/>
              </a:lnSpc>
              <a:buNone/>
            </a:pPr>
            <a:r>
              <a:rPr lang="es-US" sz="3200" b="1" dirty="0"/>
              <a:t>Vómitos o diarrea continuos.</a:t>
            </a:r>
          </a:p>
          <a:p>
            <a:pPr marL="0" indent="0" rtl="0">
              <a:lnSpc>
                <a:spcPct val="150000"/>
              </a:lnSpc>
              <a:buNone/>
            </a:pPr>
            <a:r>
              <a:rPr lang="es-US" sz="3200" b="1" dirty="0"/>
              <a:t>No puede beber líquidos.</a:t>
            </a:r>
          </a:p>
          <a:p>
            <a:pPr marL="0" indent="0" rtl="0">
              <a:lnSpc>
                <a:spcPct val="150000"/>
              </a:lnSpc>
              <a:buNone/>
            </a:pPr>
            <a:r>
              <a:rPr lang="es-US" sz="3200" b="1" dirty="0"/>
              <a:t>Estuvo expuesto a la varicela o herpes zóster.</a:t>
            </a:r>
            <a:endParaRPr lang="en-US" sz="3200" b="1" dirty="0"/>
          </a:p>
        </p:txBody>
      </p:sp>
      <p:sp>
        <p:nvSpPr>
          <p:cNvPr id="6" name="Rectangle 5"/>
          <p:cNvSpPr/>
          <p:nvPr/>
        </p:nvSpPr>
        <p:spPr>
          <a:xfrm>
            <a:off x="-19050" y="1159430"/>
            <a:ext cx="9144000" cy="830997"/>
          </a:xfrm>
          <a:prstGeom prst="rect">
            <a:avLst/>
          </a:prstGeom>
          <a:solidFill>
            <a:schemeClr val="bg2"/>
          </a:solidFill>
        </p:spPr>
        <p:txBody>
          <a:bodyPr wrap="square" rtlCol="0">
            <a:spAutoFit/>
          </a:bodyPr>
          <a:lstStyle/>
          <a:p>
            <a:pPr algn="ctr" rtl="0"/>
            <a:r>
              <a:rPr lang="es-US" sz="2400" b="1" i="1">
                <a:solidFill>
                  <a:schemeClr val="accent6"/>
                </a:solidFill>
              </a:rPr>
              <a:t>Introduzca los números de teléfono </a:t>
            </a:r>
          </a:p>
          <a:p>
            <a:pPr algn="ctr" rtl="0"/>
            <a:r>
              <a:rPr lang="es-US" sz="2400" b="1" i="1">
                <a:solidFill>
                  <a:schemeClr val="accent6"/>
                </a:solidFill>
              </a:rPr>
              <a:t>de su hospital/clínica aquí:</a:t>
            </a:r>
            <a:endParaRPr lang="en-US" sz="2400" b="1" i="1" dirty="0">
              <a:solidFill>
                <a:schemeClr val="accent6"/>
              </a:solidFill>
            </a:endParaRPr>
          </a:p>
        </p:txBody>
      </p:sp>
      <p:sp>
        <p:nvSpPr>
          <p:cNvPr id="11" name="TextBox 10">
            <a:hlinkClick r:id="rId3" action="ppaction://hlinksldjump"/>
          </p:cNvPr>
          <p:cNvSpPr txBox="1"/>
          <p:nvPr/>
        </p:nvSpPr>
        <p:spPr>
          <a:xfrm>
            <a:off x="7431405" y="-910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pic>
        <p:nvPicPr>
          <p:cNvPr id="10" name="Picture 9" descr="FX13_phone1.png"/>
          <p:cNvPicPr>
            <a:picLocks noChangeAspect="1"/>
          </p:cNvPicPr>
          <p:nvPr/>
        </p:nvPicPr>
        <p:blipFill>
          <a:blip r:embed="rId4" cstate="print"/>
          <a:stretch>
            <a:fillRect/>
          </a:stretch>
        </p:blipFill>
        <p:spPr>
          <a:xfrm rot="20967758">
            <a:off x="445228" y="2607232"/>
            <a:ext cx="1091850" cy="2053130"/>
          </a:xfrm>
          <a:prstGeom prst="rect">
            <a:avLst/>
          </a:prstGeom>
        </p:spPr>
      </p:pic>
      <p:sp>
        <p:nvSpPr>
          <p:cNvPr id="12" name="TextBox 11"/>
          <p:cNvSpPr txBox="1"/>
          <p:nvPr/>
        </p:nvSpPr>
        <p:spPr>
          <a:xfrm rot="20967758">
            <a:off x="388609" y="3180633"/>
            <a:ext cx="1148125" cy="738664"/>
          </a:xfrm>
          <a:prstGeom prst="rect">
            <a:avLst/>
          </a:prstGeom>
          <a:noFill/>
        </p:spPr>
        <p:txBody>
          <a:bodyPr wrap="square" rtlCol="0">
            <a:spAutoFit/>
          </a:bodyPr>
          <a:lstStyle/>
          <a:p>
            <a:pPr algn="ctr" rtl="0"/>
            <a:r>
              <a:rPr lang="es-US" sz="1400" b="1" i="1" dirty="0">
                <a:solidFill>
                  <a:srgbClr val="FF0000"/>
                </a:solidFill>
              </a:rPr>
              <a:t>¡Llame </a:t>
            </a:r>
          </a:p>
          <a:p>
            <a:pPr algn="ctr" rtl="0"/>
            <a:r>
              <a:rPr lang="es-US" sz="1400" b="1" i="1" dirty="0">
                <a:solidFill>
                  <a:srgbClr val="FF0000"/>
                </a:solidFill>
              </a:rPr>
              <a:t>de inmediato!</a:t>
            </a:r>
            <a:endParaRPr lang="en-US" sz="1400" b="1" i="1" dirty="0">
              <a:solidFill>
                <a:srgbClr val="FF0000"/>
              </a:solidFill>
            </a:endParaRPr>
          </a:p>
        </p:txBody>
      </p:sp>
    </p:spTree>
    <p:extLst>
      <p:ext uri="{BB962C8B-B14F-4D97-AF65-F5344CB8AC3E}">
        <p14:creationId xmlns:p14="http://schemas.microsoft.com/office/powerpoint/2010/main" val="4268072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Cuándo llamar para pedir ayuda</a:t>
            </a:r>
            <a:endParaRPr lang="en-US" dirty="0">
              <a:solidFill>
                <a:schemeClr val="tx2">
                  <a:lumMod val="75000"/>
                </a:schemeClr>
              </a:solidFill>
            </a:endParaRPr>
          </a:p>
        </p:txBody>
      </p:sp>
      <p:sp>
        <p:nvSpPr>
          <p:cNvPr id="6" name="Rectangle 5"/>
          <p:cNvSpPr/>
          <p:nvPr/>
        </p:nvSpPr>
        <p:spPr>
          <a:xfrm>
            <a:off x="-19050" y="1159430"/>
            <a:ext cx="9144000" cy="830997"/>
          </a:xfrm>
          <a:prstGeom prst="rect">
            <a:avLst/>
          </a:prstGeom>
          <a:solidFill>
            <a:schemeClr val="bg2"/>
          </a:solidFill>
        </p:spPr>
        <p:txBody>
          <a:bodyPr wrap="square" rtlCol="0">
            <a:spAutoFit/>
          </a:bodyPr>
          <a:lstStyle/>
          <a:p>
            <a:pPr algn="ctr" rtl="0"/>
            <a:r>
              <a:rPr lang="es-US" sz="2400" b="1" i="1">
                <a:solidFill>
                  <a:schemeClr val="accent6"/>
                </a:solidFill>
              </a:rPr>
              <a:t>Introduzca los números de teléfono </a:t>
            </a:r>
          </a:p>
          <a:p>
            <a:pPr algn="ctr" rtl="0"/>
            <a:r>
              <a:rPr lang="es-US" sz="2400" b="1" i="1">
                <a:solidFill>
                  <a:schemeClr val="accent6"/>
                </a:solidFill>
              </a:rPr>
              <a:t>de su hospital/clínica aquí:</a:t>
            </a:r>
            <a:endParaRPr lang="en-US" sz="2400" b="1" i="1" dirty="0">
              <a:solidFill>
                <a:schemeClr val="accent6"/>
              </a:solidFill>
            </a:endParaRPr>
          </a:p>
        </p:txBody>
      </p:sp>
      <p:sp>
        <p:nvSpPr>
          <p:cNvPr id="11" name="TextBox 10">
            <a:hlinkClick r:id="rId3" action="ppaction://hlinksldjump"/>
          </p:cNvPr>
          <p:cNvSpPr txBox="1"/>
          <p:nvPr/>
        </p:nvSpPr>
        <p:spPr>
          <a:xfrm>
            <a:off x="7459032"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pic>
        <p:nvPicPr>
          <p:cNvPr id="10" name="Picture 9" descr="FX13_phone1.png"/>
          <p:cNvPicPr>
            <a:picLocks noChangeAspect="1"/>
          </p:cNvPicPr>
          <p:nvPr/>
        </p:nvPicPr>
        <p:blipFill>
          <a:blip r:embed="rId4" cstate="print"/>
          <a:stretch>
            <a:fillRect/>
          </a:stretch>
        </p:blipFill>
        <p:spPr>
          <a:xfrm rot="20967758">
            <a:off x="347692" y="2829766"/>
            <a:ext cx="1091850" cy="2053130"/>
          </a:xfrm>
          <a:prstGeom prst="rect">
            <a:avLst/>
          </a:prstGeom>
        </p:spPr>
      </p:pic>
      <p:sp>
        <p:nvSpPr>
          <p:cNvPr id="12" name="TextBox 11"/>
          <p:cNvSpPr txBox="1"/>
          <p:nvPr/>
        </p:nvSpPr>
        <p:spPr>
          <a:xfrm rot="20967758">
            <a:off x="291073" y="3310834"/>
            <a:ext cx="1148125" cy="923330"/>
          </a:xfrm>
          <a:prstGeom prst="rect">
            <a:avLst/>
          </a:prstGeom>
          <a:noFill/>
        </p:spPr>
        <p:txBody>
          <a:bodyPr wrap="square" rtlCol="0">
            <a:spAutoFit/>
          </a:bodyPr>
          <a:lstStyle/>
          <a:p>
            <a:pPr algn="ctr" rtl="0"/>
            <a:r>
              <a:rPr lang="es-US" b="1" i="1" dirty="0">
                <a:solidFill>
                  <a:srgbClr val="FF0000"/>
                </a:solidFill>
              </a:rPr>
              <a:t>Llame al </a:t>
            </a:r>
          </a:p>
          <a:p>
            <a:pPr algn="ctr" rtl="0"/>
            <a:r>
              <a:rPr lang="es-US" b="1" i="1" dirty="0">
                <a:solidFill>
                  <a:srgbClr val="FF0000"/>
                </a:solidFill>
              </a:rPr>
              <a:t>Llame al</a:t>
            </a:r>
          </a:p>
          <a:p>
            <a:pPr algn="ctr" rtl="0"/>
            <a:r>
              <a:rPr lang="es-US" b="1" i="1" dirty="0">
                <a:solidFill>
                  <a:srgbClr val="FF0000"/>
                </a:solidFill>
              </a:rPr>
              <a:t>Llame al</a:t>
            </a:r>
            <a:endParaRPr lang="en-US" b="1" i="1" dirty="0">
              <a:solidFill>
                <a:srgbClr val="FF0000"/>
              </a:solidFill>
            </a:endParaRPr>
          </a:p>
        </p:txBody>
      </p:sp>
      <p:sp>
        <p:nvSpPr>
          <p:cNvPr id="13" name="Text Placeholder 2"/>
          <p:cNvSpPr txBox="1">
            <a:spLocks/>
          </p:cNvSpPr>
          <p:nvPr/>
        </p:nvSpPr>
        <p:spPr>
          <a:xfrm>
            <a:off x="2041322" y="2456644"/>
            <a:ext cx="7083628" cy="3238286"/>
          </a:xfrm>
          <a:prstGeom prst="rect">
            <a:avLst/>
          </a:prstGeom>
        </p:spPr>
        <p:txBody>
          <a:bodyPr rtlCol="0"/>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9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Font typeface="Wingdings" panose="05000000000000000000" pitchFamily="2" charset="2"/>
              <a:buNone/>
            </a:pPr>
            <a:r>
              <a:rPr lang="es-US" sz="4800" b="1" dirty="0">
                <a:solidFill>
                  <a:schemeClr val="accent4"/>
                </a:solidFill>
              </a:rPr>
              <a:t>Si no está seguro o si se siente intranquilo por </a:t>
            </a:r>
            <a:r>
              <a:rPr lang="es-US" sz="4800" b="1" i="1" dirty="0">
                <a:solidFill>
                  <a:schemeClr val="accent4"/>
                </a:solidFill>
              </a:rPr>
              <a:t>cualquier cosa</a:t>
            </a:r>
            <a:r>
              <a:rPr lang="es-US" sz="4800" b="1" dirty="0">
                <a:solidFill>
                  <a:schemeClr val="accent4"/>
                </a:solidFill>
              </a:rPr>
              <a:t>, siempre es mejor llamar que no hacerlo.</a:t>
            </a:r>
            <a:endParaRPr lang="en-US" sz="4800" b="1" dirty="0">
              <a:solidFill>
                <a:schemeClr val="accent4"/>
              </a:solidFill>
            </a:endParaRPr>
          </a:p>
        </p:txBody>
      </p:sp>
    </p:spTree>
    <p:extLst>
      <p:ext uri="{BB962C8B-B14F-4D97-AF65-F5344CB8AC3E}">
        <p14:creationId xmlns:p14="http://schemas.microsoft.com/office/powerpoint/2010/main" val="1757407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3" action="ppaction://hlinksldjump"/>
          </p:cNvPr>
          <p:cNvSpPr txBox="1"/>
          <p:nvPr/>
        </p:nvSpPr>
        <p:spPr>
          <a:xfrm>
            <a:off x="7437120" y="1460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4" name="Content Placeholder 3"/>
          <p:cNvSpPr>
            <a:spLocks noGrp="1"/>
          </p:cNvSpPr>
          <p:nvPr>
            <p:ph idx="1"/>
          </p:nvPr>
        </p:nvSpPr>
        <p:spPr>
          <a:xfrm>
            <a:off x="381000" y="1249680"/>
            <a:ext cx="8343900" cy="745375"/>
          </a:xfrm>
        </p:spPr>
        <p:txBody>
          <a:bodyPr rtlCol="0">
            <a:normAutofit fontScale="77500" lnSpcReduction="20000"/>
          </a:bodyPr>
          <a:lstStyle/>
          <a:p>
            <a:pPr rtl="0">
              <a:buNone/>
            </a:pPr>
            <a:r>
              <a:rPr lang="es-US" sz="3200" b="1"/>
              <a:t>Informe al personal de la sala de emergencias sobre su hijo, incluso el:</a:t>
            </a:r>
          </a:p>
        </p:txBody>
      </p:sp>
      <p:sp>
        <p:nvSpPr>
          <p:cNvPr id="6" name="Content Placeholder 3"/>
          <p:cNvSpPr txBox="1">
            <a:spLocks/>
          </p:cNvSpPr>
          <p:nvPr/>
        </p:nvSpPr>
        <p:spPr>
          <a:xfrm>
            <a:off x="381000" y="1992053"/>
            <a:ext cx="5667103" cy="386423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rtl="0">
              <a:buClr>
                <a:schemeClr val="accent2"/>
              </a:buClr>
              <a:buSzPct val="115000"/>
              <a:buFont typeface="Wingdings" pitchFamily="2" charset="2"/>
              <a:buChar char="§"/>
            </a:pPr>
            <a:r>
              <a:rPr lang="es-US" sz="2000" dirty="0">
                <a:solidFill>
                  <a:srgbClr val="006579"/>
                </a:solidFill>
              </a:rPr>
              <a:t>Tipo de cáncer</a:t>
            </a:r>
          </a:p>
          <a:p>
            <a:pPr lvl="1" rtl="0">
              <a:buClr>
                <a:schemeClr val="accent2"/>
              </a:buClr>
              <a:buSzPct val="115000"/>
              <a:buNone/>
            </a:pPr>
            <a:endParaRPr lang="en-US" sz="700" dirty="0">
              <a:solidFill>
                <a:srgbClr val="006579"/>
              </a:solidFill>
            </a:endParaRPr>
          </a:p>
          <a:p>
            <a:pPr lvl="1" rtl="0">
              <a:buClr>
                <a:schemeClr val="accent2"/>
              </a:buClr>
              <a:buSzPct val="115000"/>
              <a:buFont typeface="Wingdings" pitchFamily="2" charset="2"/>
              <a:buChar char="§"/>
            </a:pPr>
            <a:r>
              <a:rPr lang="es-US" sz="2000" dirty="0">
                <a:solidFill>
                  <a:srgbClr val="006579"/>
                </a:solidFill>
              </a:rPr>
              <a:t>Último tratamiento</a:t>
            </a:r>
          </a:p>
          <a:p>
            <a:pPr lvl="1" rtl="0">
              <a:buClr>
                <a:schemeClr val="accent2"/>
              </a:buClr>
              <a:buSzPct val="115000"/>
              <a:buNone/>
            </a:pPr>
            <a:endParaRPr lang="en-US" sz="700" dirty="0">
              <a:solidFill>
                <a:srgbClr val="006579"/>
              </a:solidFill>
            </a:endParaRPr>
          </a:p>
          <a:p>
            <a:pPr lvl="1" rtl="0">
              <a:buClr>
                <a:schemeClr val="accent2"/>
              </a:buClr>
              <a:buSzPct val="115000"/>
              <a:buFont typeface="Wingdings" pitchFamily="2" charset="2"/>
              <a:buChar char="§"/>
            </a:pPr>
            <a:r>
              <a:rPr lang="es-US" sz="2000" dirty="0">
                <a:solidFill>
                  <a:srgbClr val="006579"/>
                </a:solidFill>
              </a:rPr>
              <a:t>La fiebre requiere de atención inmediata,</a:t>
            </a:r>
          </a:p>
          <a:p>
            <a:pPr marL="285750" lvl="1" indent="0" rtl="0">
              <a:buClr>
                <a:schemeClr val="accent2"/>
              </a:buClr>
              <a:buSzPct val="115000"/>
              <a:buNone/>
            </a:pPr>
            <a:r>
              <a:rPr lang="es-US" sz="2000" dirty="0">
                <a:solidFill>
                  <a:srgbClr val="006579"/>
                </a:solidFill>
              </a:rPr>
              <a:t>   lo que a menudo incluye antibióticos.</a:t>
            </a:r>
          </a:p>
          <a:p>
            <a:pPr marL="285750" lvl="1" indent="0" rtl="0">
              <a:buClr>
                <a:schemeClr val="accent2"/>
              </a:buClr>
              <a:buSzPct val="115000"/>
              <a:buNone/>
            </a:pPr>
            <a:endParaRPr lang="en-US" sz="700" dirty="0">
              <a:solidFill>
                <a:srgbClr val="006579"/>
              </a:solidFill>
            </a:endParaRPr>
          </a:p>
          <a:p>
            <a:pPr lvl="1" rtl="0">
              <a:buClr>
                <a:schemeClr val="accent2"/>
              </a:buClr>
              <a:buSzPct val="115000"/>
              <a:buFont typeface="Wingdings" pitchFamily="2" charset="2"/>
              <a:buChar char="§"/>
            </a:pPr>
            <a:r>
              <a:rPr lang="es-US" sz="2000" dirty="0">
                <a:solidFill>
                  <a:srgbClr val="006579"/>
                </a:solidFill>
              </a:rPr>
              <a:t>No se quede en salas de espera con otras personas que puedan estar enfermas. </a:t>
            </a:r>
            <a:endParaRPr lang="en-US" sz="2000" dirty="0">
              <a:solidFill>
                <a:srgbClr val="006579"/>
              </a:solidFill>
            </a:endParaRPr>
          </a:p>
          <a:p>
            <a:pPr lvl="1" rtl="0">
              <a:buClr>
                <a:schemeClr val="accent2"/>
              </a:buClr>
              <a:buSzPct val="115000"/>
              <a:buNone/>
            </a:pPr>
            <a:endParaRPr lang="en-US" sz="800" dirty="0">
              <a:solidFill>
                <a:srgbClr val="006579"/>
              </a:solidFill>
            </a:endParaRPr>
          </a:p>
          <a:p>
            <a:pPr lvl="1" rtl="0">
              <a:buClr>
                <a:schemeClr val="accent2"/>
              </a:buClr>
              <a:buSzPct val="115000"/>
              <a:buFont typeface="Wingdings" pitchFamily="2" charset="2"/>
              <a:buChar char="§"/>
            </a:pPr>
            <a:r>
              <a:rPr lang="es-US" sz="2000" dirty="0">
                <a:solidFill>
                  <a:srgbClr val="006579"/>
                </a:solidFill>
              </a:rPr>
              <a:t>No le tome la temperatura de forma rectal ni coloque medicamentos por esta vía.</a:t>
            </a:r>
            <a:endParaRPr lang="en-US" sz="2000" dirty="0">
              <a:solidFill>
                <a:srgbClr val="006579"/>
              </a:solidFill>
            </a:endParaRPr>
          </a:p>
        </p:txBody>
      </p:sp>
      <p:sp>
        <p:nvSpPr>
          <p:cNvPr id="8" name="Title 1"/>
          <p:cNvSpPr txBox="1">
            <a:spLocks/>
          </p:cNvSpPr>
          <p:nvPr/>
        </p:nvSpPr>
        <p:spPr>
          <a:xfrm>
            <a:off x="266700" y="326600"/>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Visita a la sala de emergencias (ER)</a:t>
            </a:r>
            <a:endParaRPr lang="en-US" dirty="0">
              <a:solidFill>
                <a:schemeClr val="tx2">
                  <a:lumMod val="75000"/>
                </a:schemeClr>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82848" y="2194627"/>
            <a:ext cx="2442052" cy="3153366"/>
          </a:xfrm>
          <a:prstGeom prst="rect">
            <a:avLst/>
          </a:prstGeom>
          <a:ln w="28575">
            <a:solidFill>
              <a:schemeClr val="tx1"/>
            </a:solidFill>
          </a:ln>
        </p:spPr>
      </p:pic>
    </p:spTree>
    <p:extLst>
      <p:ext uri="{BB962C8B-B14F-4D97-AF65-F5344CB8AC3E}">
        <p14:creationId xmlns:p14="http://schemas.microsoft.com/office/powerpoint/2010/main" val="3855085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664797"/>
          </a:xfrm>
        </p:spPr>
        <p:txBody>
          <a:bodyPr rtlCol="0"/>
          <a:lstStyle/>
          <a:p>
            <a:pPr marL="0" indent="0" algn="ctr" rtl="0">
              <a:buNone/>
            </a:pPr>
            <a:r>
              <a:rPr lang="es-US" sz="4800" dirty="0"/>
              <a:t>Manejo de los síntomas</a:t>
            </a:r>
            <a:endParaRPr lang="en-US" sz="4800" dirty="0"/>
          </a:p>
        </p:txBody>
      </p:sp>
    </p:spTree>
    <p:extLst>
      <p:ext uri="{BB962C8B-B14F-4D97-AF65-F5344CB8AC3E}">
        <p14:creationId xmlns:p14="http://schemas.microsoft.com/office/powerpoint/2010/main" val="2003542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Hemorragia y cansancio extremo</a:t>
            </a:r>
            <a:endParaRPr lang="en-US" dirty="0">
              <a:solidFill>
                <a:schemeClr val="tx2">
                  <a:lumMod val="75000"/>
                </a:schemeClr>
              </a:solidFill>
            </a:endParaRPr>
          </a:p>
        </p:txBody>
      </p:sp>
      <p:sp>
        <p:nvSpPr>
          <p:cNvPr id="6" name="TextBox 5">
            <a:hlinkClick r:id="rId3"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2" name="Content Placeholder 1"/>
          <p:cNvSpPr>
            <a:spLocks noGrp="1"/>
          </p:cNvSpPr>
          <p:nvPr>
            <p:ph sz="half" idx="1"/>
          </p:nvPr>
        </p:nvSpPr>
        <p:spPr>
          <a:xfrm>
            <a:off x="274266" y="1106824"/>
            <a:ext cx="8470206" cy="4978403"/>
          </a:xfrm>
        </p:spPr>
        <p:txBody>
          <a:bodyPr rtlCol="0">
            <a:normAutofit fontScale="92500" lnSpcReduction="20000"/>
          </a:bodyPr>
          <a:lstStyle/>
          <a:p>
            <a:pPr marL="0" indent="0" rtl="0">
              <a:lnSpc>
                <a:spcPct val="100000"/>
              </a:lnSpc>
              <a:spcBef>
                <a:spcPts val="0"/>
              </a:spcBef>
              <a:buClrTx/>
              <a:buNone/>
              <a:defRPr/>
            </a:pPr>
            <a:r>
              <a:rPr lang="es-US" b="1" dirty="0"/>
              <a:t>Llame si su hijo tiene alguno de los siguientes síntomas:</a:t>
            </a:r>
            <a:endParaRPr lang="en-US" sz="3200" b="1" dirty="0"/>
          </a:p>
          <a:p>
            <a:pPr lvl="1" rtl="0">
              <a:lnSpc>
                <a:spcPct val="110000"/>
              </a:lnSpc>
              <a:spcBef>
                <a:spcPts val="200"/>
              </a:spcBef>
              <a:buClrTx/>
              <a:buFont typeface="Arial" panose="020B0604020202020204" pitchFamily="34" charset="0"/>
              <a:buChar char="•"/>
              <a:defRPr/>
            </a:pPr>
            <a:r>
              <a:rPr lang="es-US" sz="2800" dirty="0"/>
              <a:t>Está muy cansado </a:t>
            </a:r>
          </a:p>
          <a:p>
            <a:pPr lvl="1" rtl="0">
              <a:lnSpc>
                <a:spcPct val="110000"/>
              </a:lnSpc>
              <a:spcBef>
                <a:spcPts val="200"/>
              </a:spcBef>
              <a:buClrTx/>
              <a:buFont typeface="Arial" panose="020B0604020202020204" pitchFamily="34" charset="0"/>
              <a:buChar char="•"/>
              <a:defRPr/>
            </a:pPr>
            <a:r>
              <a:rPr lang="es-US" sz="2800" dirty="0"/>
              <a:t>Está pálido</a:t>
            </a:r>
          </a:p>
          <a:p>
            <a:pPr lvl="1" rtl="0">
              <a:lnSpc>
                <a:spcPct val="110000"/>
              </a:lnSpc>
              <a:spcBef>
                <a:spcPts val="200"/>
              </a:spcBef>
              <a:buClrTx/>
              <a:buFont typeface="Arial" panose="020B0604020202020204" pitchFamily="34" charset="0"/>
              <a:buChar char="•"/>
              <a:defRPr/>
            </a:pPr>
            <a:r>
              <a:rPr lang="es-US" sz="2800" dirty="0"/>
              <a:t>Está mareado</a:t>
            </a:r>
          </a:p>
          <a:p>
            <a:pPr lvl="1" rtl="0">
              <a:lnSpc>
                <a:spcPct val="110000"/>
              </a:lnSpc>
              <a:spcBef>
                <a:spcPts val="200"/>
              </a:spcBef>
              <a:buClrTx/>
              <a:buFont typeface="Arial" panose="020B0604020202020204" pitchFamily="34" charset="0"/>
              <a:buChar char="•"/>
              <a:defRPr/>
            </a:pPr>
            <a:r>
              <a:rPr lang="es-US" sz="2800" dirty="0"/>
              <a:t>Tiene un fuerte dolor de cabeza</a:t>
            </a:r>
          </a:p>
          <a:p>
            <a:pPr lvl="1" rtl="0">
              <a:lnSpc>
                <a:spcPct val="110000"/>
              </a:lnSpc>
              <a:spcBef>
                <a:spcPts val="200"/>
              </a:spcBef>
              <a:buClrTx/>
              <a:buFont typeface="Arial" panose="020B0604020202020204" pitchFamily="34" charset="0"/>
              <a:buChar char="•"/>
              <a:defRPr/>
            </a:pPr>
            <a:r>
              <a:rPr lang="es-US" sz="2800" dirty="0"/>
              <a:t>Tiene hematomas </a:t>
            </a:r>
          </a:p>
          <a:p>
            <a:pPr lvl="1" rtl="0">
              <a:lnSpc>
                <a:spcPct val="110000"/>
              </a:lnSpc>
              <a:spcBef>
                <a:spcPts val="200"/>
              </a:spcBef>
              <a:buClrTx/>
              <a:buFont typeface="Arial" panose="020B0604020202020204" pitchFamily="34" charset="0"/>
              <a:buChar char="•"/>
              <a:defRPr/>
            </a:pPr>
            <a:r>
              <a:rPr lang="es-US" sz="2800" dirty="0"/>
              <a:t>Tiene puntos rojos pequeños en la piel </a:t>
            </a:r>
          </a:p>
          <a:p>
            <a:pPr lvl="1" rtl="0">
              <a:lnSpc>
                <a:spcPct val="110000"/>
              </a:lnSpc>
              <a:spcBef>
                <a:spcPts val="200"/>
              </a:spcBef>
              <a:buClrTx/>
              <a:buFont typeface="Arial" panose="020B0604020202020204" pitchFamily="34" charset="0"/>
              <a:buChar char="•"/>
              <a:defRPr/>
            </a:pPr>
            <a:r>
              <a:rPr lang="es-US" sz="2800" dirty="0"/>
              <a:t>Sangra por la nariz, las encías </a:t>
            </a:r>
            <a:br>
              <a:rPr lang="en-US" sz="2800" dirty="0"/>
            </a:br>
            <a:r>
              <a:rPr lang="es-US" sz="2800" dirty="0"/>
              <a:t>o alrededor de la vía venosa central. </a:t>
            </a:r>
            <a:endParaRPr lang="en-US" sz="2800" dirty="0"/>
          </a:p>
          <a:p>
            <a:pPr marL="285750" lvl="1" indent="0" rtl="0">
              <a:lnSpc>
                <a:spcPct val="100000"/>
              </a:lnSpc>
              <a:spcBef>
                <a:spcPts val="0"/>
              </a:spcBef>
              <a:buClrTx/>
              <a:buNone/>
              <a:defRPr/>
            </a:pPr>
            <a:endParaRPr lang="en-US" sz="1500" dirty="0"/>
          </a:p>
          <a:p>
            <a:pPr marL="0" indent="0" rtl="0">
              <a:buNone/>
            </a:pPr>
            <a:r>
              <a:rPr lang="es-US" sz="3000" b="1" dirty="0"/>
              <a:t>Llame </a:t>
            </a:r>
            <a:r>
              <a:rPr lang="es-US" sz="3000" b="1" dirty="0">
                <a:solidFill>
                  <a:srgbClr val="FF0000"/>
                </a:solidFill>
              </a:rPr>
              <a:t>inmediatamente </a:t>
            </a:r>
            <a:r>
              <a:rPr lang="es-US" sz="3000" b="1" dirty="0"/>
              <a:t>si el sangrado no se detiene en 5 a 10 minutos.</a:t>
            </a:r>
          </a:p>
          <a:p>
            <a:pPr rtl="0"/>
            <a:endParaRPr lang="en-US" dirty="0"/>
          </a:p>
        </p:txBody>
      </p:sp>
      <p:pic>
        <p:nvPicPr>
          <p:cNvPr id="3" name="Picture 2"/>
          <p:cNvPicPr>
            <a:picLocks noChangeAspect="1"/>
          </p:cNvPicPr>
          <p:nvPr/>
        </p:nvPicPr>
        <p:blipFill>
          <a:blip r:embed="rId4"/>
          <a:stretch>
            <a:fillRect/>
          </a:stretch>
        </p:blipFill>
        <p:spPr>
          <a:xfrm>
            <a:off x="6692306" y="1816273"/>
            <a:ext cx="2052166" cy="2413781"/>
          </a:xfrm>
          <a:prstGeom prst="rect">
            <a:avLst/>
          </a:prstGeom>
        </p:spPr>
      </p:pic>
    </p:spTree>
    <p:extLst>
      <p:ext uri="{BB962C8B-B14F-4D97-AF65-F5344CB8AC3E}">
        <p14:creationId xmlns:p14="http://schemas.microsoft.com/office/powerpoint/2010/main" val="2685860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59701" y="4247208"/>
            <a:ext cx="3268644" cy="2045539"/>
          </a:xfrm>
          <a:prstGeom prst="rect">
            <a:avLst/>
          </a:prstGeom>
        </p:spPr>
      </p:pic>
      <p:sp>
        <p:nvSpPr>
          <p:cNvPr id="13" name="Title 1"/>
          <p:cNvSpPr txBox="1">
            <a:spLocks/>
          </p:cNvSpPr>
          <p:nvPr/>
        </p:nvSpPr>
        <p:spPr>
          <a:xfrm>
            <a:off x="171972" y="2647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dirty="0">
                <a:solidFill>
                  <a:schemeClr val="tx2">
                    <a:lumMod val="75000"/>
                  </a:schemeClr>
                </a:solidFill>
              </a:rPr>
              <a:t>Para evitar el sangrado:</a:t>
            </a:r>
            <a:endParaRPr lang="en-US" dirty="0">
              <a:solidFill>
                <a:schemeClr val="tx2">
                  <a:lumMod val="75000"/>
                </a:schemeClr>
              </a:solidFill>
            </a:endParaRPr>
          </a:p>
        </p:txBody>
      </p:sp>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2" name="Content Placeholder 1"/>
          <p:cNvSpPr>
            <a:spLocks noGrp="1"/>
          </p:cNvSpPr>
          <p:nvPr>
            <p:ph sz="half" idx="1"/>
          </p:nvPr>
        </p:nvSpPr>
        <p:spPr>
          <a:xfrm>
            <a:off x="490653" y="1618698"/>
            <a:ext cx="6946467" cy="4525963"/>
          </a:xfrm>
        </p:spPr>
        <p:txBody>
          <a:bodyPr rtlCol="0">
            <a:normAutofit/>
          </a:bodyPr>
          <a:lstStyle/>
          <a:p>
            <a:pPr>
              <a:lnSpc>
                <a:spcPct val="100000"/>
              </a:lnSpc>
              <a:spcBef>
                <a:spcPts val="0"/>
              </a:spcBef>
              <a:buClrTx/>
              <a:buFont typeface="Arial" panose="020B0604020202020204" pitchFamily="34" charset="0"/>
              <a:buChar char="•"/>
              <a:defRPr/>
            </a:pPr>
            <a:r>
              <a:rPr lang="es-ES" sz="3200" dirty="0"/>
              <a:t>Evite jugar en manera violenta y los deportes de contacto. </a:t>
            </a:r>
          </a:p>
          <a:p>
            <a:pPr>
              <a:lnSpc>
                <a:spcPct val="100000"/>
              </a:lnSpc>
              <a:spcBef>
                <a:spcPts val="0"/>
              </a:spcBef>
              <a:buClrTx/>
              <a:buFont typeface="Arial" panose="020B0604020202020204" pitchFamily="34" charset="0"/>
              <a:buChar char="•"/>
              <a:defRPr/>
            </a:pPr>
            <a:endParaRPr lang="en-US" sz="3200" dirty="0"/>
          </a:p>
          <a:p>
            <a:pPr rtl="0">
              <a:lnSpc>
                <a:spcPct val="100000"/>
              </a:lnSpc>
              <a:spcBef>
                <a:spcPts val="0"/>
              </a:spcBef>
              <a:buClrTx/>
              <a:buFont typeface="Arial" panose="020B0604020202020204" pitchFamily="34" charset="0"/>
              <a:buChar char="•"/>
              <a:defRPr/>
            </a:pPr>
            <a:r>
              <a:rPr lang="es-US" sz="3200" dirty="0"/>
              <a:t>Use un cepillo de dientes suave. </a:t>
            </a:r>
            <a:endParaRPr lang="en-US" sz="3200" dirty="0"/>
          </a:p>
          <a:p>
            <a:pPr rtl="0">
              <a:lnSpc>
                <a:spcPct val="100000"/>
              </a:lnSpc>
              <a:spcBef>
                <a:spcPts val="0"/>
              </a:spcBef>
              <a:buClrTx/>
              <a:buFont typeface="Arial" panose="020B0604020202020204" pitchFamily="34" charset="0"/>
              <a:buChar char="•"/>
              <a:defRPr/>
            </a:pPr>
            <a:endParaRPr lang="en-US" sz="3200" dirty="0"/>
          </a:p>
          <a:p>
            <a:pPr rtl="0">
              <a:lnSpc>
                <a:spcPct val="100000"/>
              </a:lnSpc>
              <a:spcBef>
                <a:spcPts val="0"/>
              </a:spcBef>
              <a:buClrTx/>
              <a:buFont typeface="Arial" panose="020B0604020202020204" pitchFamily="34" charset="0"/>
              <a:buChar char="•"/>
              <a:defRPr/>
            </a:pPr>
            <a:r>
              <a:rPr lang="es-US" sz="3200" dirty="0"/>
              <a:t>Evite darle aspirina o ibuprofeno.</a:t>
            </a:r>
            <a:endParaRPr lang="en-US" dirty="0"/>
          </a:p>
        </p:txBody>
      </p:sp>
    </p:spTree>
    <p:extLst>
      <p:ext uri="{BB962C8B-B14F-4D97-AF65-F5344CB8AC3E}">
        <p14:creationId xmlns:p14="http://schemas.microsoft.com/office/powerpoint/2010/main" val="1159683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3333" r="11471" b="9851"/>
          <a:stretch/>
        </p:blipFill>
        <p:spPr>
          <a:xfrm>
            <a:off x="6736895" y="2343031"/>
            <a:ext cx="2074985" cy="3151327"/>
          </a:xfrm>
          <a:prstGeom prst="rect">
            <a:avLst/>
          </a:prstGeom>
        </p:spPr>
      </p:pic>
      <p:sp>
        <p:nvSpPr>
          <p:cNvPr id="13" name="Title 1"/>
          <p:cNvSpPr txBox="1">
            <a:spLocks/>
          </p:cNvSpPr>
          <p:nvPr/>
        </p:nvSpPr>
        <p:spPr>
          <a:xfrm>
            <a:off x="171972" y="2647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Dolor</a:t>
            </a:r>
            <a:endParaRPr lang="en-US" dirty="0">
              <a:solidFill>
                <a:schemeClr val="tx2">
                  <a:lumMod val="75000"/>
                </a:schemeClr>
              </a:solidFill>
            </a:endParaRPr>
          </a:p>
        </p:txBody>
      </p:sp>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2" name="Content Placeholder 1"/>
          <p:cNvSpPr>
            <a:spLocks noGrp="1"/>
          </p:cNvSpPr>
          <p:nvPr>
            <p:ph idx="1"/>
          </p:nvPr>
        </p:nvSpPr>
        <p:spPr>
          <a:xfrm>
            <a:off x="400572" y="1384259"/>
            <a:ext cx="6838428" cy="4515202"/>
          </a:xfrm>
        </p:spPr>
        <p:txBody>
          <a:bodyPr rtlCol="0">
            <a:normAutofit/>
          </a:bodyPr>
          <a:lstStyle/>
          <a:p>
            <a:pPr marL="0" indent="0" rtl="0">
              <a:lnSpc>
                <a:spcPct val="100000"/>
              </a:lnSpc>
              <a:spcBef>
                <a:spcPts val="0"/>
              </a:spcBef>
              <a:buClrTx/>
              <a:buNone/>
              <a:defRPr/>
            </a:pPr>
            <a:r>
              <a:rPr lang="es-US" sz="3200" b="1" dirty="0"/>
              <a:t>Llame si su hijo tiene:</a:t>
            </a:r>
          </a:p>
          <a:p>
            <a:pPr marL="457200" lvl="1" indent="-171450" rtl="0">
              <a:lnSpc>
                <a:spcPct val="100000"/>
              </a:lnSpc>
              <a:spcBef>
                <a:spcPts val="0"/>
              </a:spcBef>
              <a:buClrTx/>
              <a:buFont typeface="Arial" panose="020B0604020202020204" pitchFamily="34" charset="0"/>
              <a:buChar char="•"/>
              <a:defRPr/>
            </a:pPr>
            <a:endParaRPr lang="en-US" sz="2800" dirty="0"/>
          </a:p>
          <a:p>
            <a:pPr lvl="1" rtl="0">
              <a:lnSpc>
                <a:spcPct val="100000"/>
              </a:lnSpc>
              <a:spcBef>
                <a:spcPts val="0"/>
              </a:spcBef>
              <a:buClrTx/>
              <a:buFont typeface="Arial" panose="020B0604020202020204" pitchFamily="34" charset="0"/>
              <a:buChar char="•"/>
              <a:defRPr/>
            </a:pPr>
            <a:r>
              <a:rPr lang="es-US" sz="3200" dirty="0"/>
              <a:t>Un dolor nuevo o en aumento. </a:t>
            </a:r>
          </a:p>
          <a:p>
            <a:pPr lvl="1" rtl="0">
              <a:lnSpc>
                <a:spcPct val="100000"/>
              </a:lnSpc>
              <a:spcBef>
                <a:spcPts val="0"/>
              </a:spcBef>
              <a:buClrTx/>
              <a:buFont typeface="Arial" panose="020B0604020202020204" pitchFamily="34" charset="0"/>
              <a:buChar char="•"/>
              <a:defRPr/>
            </a:pPr>
            <a:endParaRPr lang="en-US" sz="3200" dirty="0"/>
          </a:p>
          <a:p>
            <a:pPr lvl="1" rtl="0">
              <a:lnSpc>
                <a:spcPct val="100000"/>
              </a:lnSpc>
              <a:spcBef>
                <a:spcPts val="0"/>
              </a:spcBef>
              <a:buClrTx/>
              <a:buFont typeface="Arial" panose="020B0604020202020204" pitchFamily="34" charset="0"/>
              <a:buChar char="•"/>
              <a:defRPr/>
            </a:pPr>
            <a:r>
              <a:rPr lang="es-US" sz="3200" dirty="0">
                <a:solidFill>
                  <a:schemeClr val="accent6"/>
                </a:solidFill>
              </a:rPr>
              <a:t>Un dolor que no cede con </a:t>
            </a:r>
            <a:br>
              <a:rPr lang="es-US" sz="3200" dirty="0">
                <a:solidFill>
                  <a:schemeClr val="accent6"/>
                </a:solidFill>
              </a:rPr>
            </a:br>
            <a:r>
              <a:rPr lang="es-US" sz="3200" dirty="0">
                <a:solidFill>
                  <a:schemeClr val="accent6"/>
                </a:solidFill>
              </a:rPr>
              <a:t>los medicamentos que le </a:t>
            </a:r>
            <a:br>
              <a:rPr lang="es-US" sz="3200" dirty="0">
                <a:solidFill>
                  <a:schemeClr val="accent6"/>
                </a:solidFill>
              </a:rPr>
            </a:br>
            <a:r>
              <a:rPr lang="es-US" sz="3200" dirty="0">
                <a:solidFill>
                  <a:schemeClr val="accent6"/>
                </a:solidFill>
              </a:rPr>
              <a:t>han dado para usar en casa. </a:t>
            </a:r>
          </a:p>
          <a:p>
            <a:pPr lvl="1" rtl="0">
              <a:lnSpc>
                <a:spcPct val="100000"/>
              </a:lnSpc>
              <a:spcBef>
                <a:spcPts val="0"/>
              </a:spcBef>
              <a:buClrTx/>
              <a:buFont typeface="Arial" panose="020B0604020202020204" pitchFamily="34" charset="0"/>
              <a:buChar char="•"/>
              <a:defRPr/>
            </a:pPr>
            <a:endParaRPr lang="en-US" sz="2800" dirty="0"/>
          </a:p>
          <a:p>
            <a:pPr marL="285750" lvl="1" indent="0" rtl="0">
              <a:lnSpc>
                <a:spcPct val="100000"/>
              </a:lnSpc>
              <a:spcBef>
                <a:spcPts val="0"/>
              </a:spcBef>
              <a:buClrTx/>
              <a:buNone/>
              <a:defRPr/>
            </a:pPr>
            <a:endParaRPr lang="en-US" dirty="0"/>
          </a:p>
          <a:p>
            <a:pPr marL="0" indent="0" rtl="0">
              <a:buNone/>
            </a:pPr>
            <a:endParaRPr lang="en-US" dirty="0"/>
          </a:p>
        </p:txBody>
      </p:sp>
    </p:spTree>
    <p:extLst>
      <p:ext uri="{BB962C8B-B14F-4D97-AF65-F5344CB8AC3E}">
        <p14:creationId xmlns:p14="http://schemas.microsoft.com/office/powerpoint/2010/main" val="103416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qr code with a black rectangular sign with white text and a logo&#10;&#10;Description automatically generated">
            <a:extLst>
              <a:ext uri="{FF2B5EF4-FFF2-40B4-BE49-F238E27FC236}">
                <a16:creationId xmlns:a16="http://schemas.microsoft.com/office/drawing/2014/main" id="{6C29BC62-6CB6-4DE9-7A6D-08F7C2D9C6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1582"/>
          <a:stretch/>
        </p:blipFill>
        <p:spPr>
          <a:xfrm>
            <a:off x="6947734" y="2454656"/>
            <a:ext cx="1737360" cy="1730349"/>
          </a:xfrm>
          <a:prstGeom prst="rect">
            <a:avLst/>
          </a:prstGeom>
        </p:spPr>
      </p:pic>
      <p:sp>
        <p:nvSpPr>
          <p:cNvPr id="6" name="Content Placeholder 3"/>
          <p:cNvSpPr txBox="1">
            <a:spLocks/>
          </p:cNvSpPr>
          <p:nvPr/>
        </p:nvSpPr>
        <p:spPr>
          <a:xfrm>
            <a:off x="0" y="1281735"/>
            <a:ext cx="8572500" cy="7514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2"/>
              </a:buClr>
              <a:buSzPct val="115000"/>
              <a:buFont typeface="Wingdings" pitchFamily="2" charset="2"/>
              <a:buChar char="§"/>
            </a:pPr>
            <a:r>
              <a:rPr lang="en-US" sz="2400" dirty="0" err="1">
                <a:solidFill>
                  <a:srgbClr val="006579"/>
                </a:solidFill>
              </a:rPr>
              <a:t>Descargue</a:t>
            </a:r>
            <a:r>
              <a:rPr lang="en-US" sz="2400" dirty="0">
                <a:solidFill>
                  <a:srgbClr val="006579"/>
                </a:solidFill>
              </a:rPr>
              <a:t> la </a:t>
            </a:r>
            <a:r>
              <a:rPr lang="en-US" sz="2400" dirty="0" err="1">
                <a:solidFill>
                  <a:srgbClr val="006579"/>
                </a:solidFill>
              </a:rPr>
              <a:t>aplicación</a:t>
            </a:r>
            <a:r>
              <a:rPr lang="en-US" sz="2400" dirty="0">
                <a:solidFill>
                  <a:srgbClr val="006579"/>
                </a:solidFill>
              </a:rPr>
              <a:t> </a:t>
            </a:r>
            <a:r>
              <a:rPr lang="en-US" sz="2400" i="1" dirty="0">
                <a:solidFill>
                  <a:srgbClr val="006579"/>
                </a:solidFill>
              </a:rPr>
              <a:t>COG KidsCare</a:t>
            </a:r>
            <a:r>
              <a:rPr lang="en-US" sz="2400" dirty="0">
                <a:solidFill>
                  <a:srgbClr val="006579"/>
                </a:solidFill>
              </a:rPr>
              <a:t> del Apple Store (para </a:t>
            </a:r>
            <a:r>
              <a:rPr lang="en-US" sz="2400" dirty="0" err="1">
                <a:solidFill>
                  <a:srgbClr val="006579"/>
                </a:solidFill>
              </a:rPr>
              <a:t>iphone</a:t>
            </a:r>
            <a:r>
              <a:rPr lang="en-US" sz="2400" dirty="0">
                <a:solidFill>
                  <a:srgbClr val="006579"/>
                </a:solidFill>
              </a:rPr>
              <a:t>) o de Google Play (para Android)</a:t>
            </a:r>
          </a:p>
        </p:txBody>
      </p:sp>
      <p:sp>
        <p:nvSpPr>
          <p:cNvPr id="8" name="Title 1"/>
          <p:cNvSpPr txBox="1">
            <a:spLocks/>
          </p:cNvSpPr>
          <p:nvPr/>
        </p:nvSpPr>
        <p:spPr>
          <a:xfrm>
            <a:off x="266700" y="326600"/>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err="1">
                <a:solidFill>
                  <a:schemeClr val="tx2">
                    <a:lumMod val="75000"/>
                  </a:schemeClr>
                </a:solidFill>
              </a:rPr>
              <a:t>Recursos</a:t>
            </a:r>
            <a:r>
              <a:rPr lang="en-US" dirty="0">
                <a:solidFill>
                  <a:schemeClr val="tx2">
                    <a:lumMod val="75000"/>
                  </a:schemeClr>
                </a:solidFill>
              </a:rPr>
              <a:t>: </a:t>
            </a:r>
            <a:r>
              <a:rPr lang="en-US" dirty="0" err="1">
                <a:solidFill>
                  <a:schemeClr val="tx2">
                    <a:lumMod val="75000"/>
                  </a:schemeClr>
                </a:solidFill>
              </a:rPr>
              <a:t>Aplicación</a:t>
            </a:r>
            <a:r>
              <a:rPr lang="en-US" dirty="0">
                <a:solidFill>
                  <a:schemeClr val="tx2">
                    <a:lumMod val="75000"/>
                  </a:schemeClr>
                </a:solidFill>
              </a:rPr>
              <a:t> </a:t>
            </a:r>
            <a:r>
              <a:rPr lang="en-US" i="1" dirty="0">
                <a:solidFill>
                  <a:schemeClr val="tx2">
                    <a:lumMod val="75000"/>
                  </a:schemeClr>
                </a:solidFill>
              </a:rPr>
              <a:t>COG KidsCare</a:t>
            </a:r>
            <a:r>
              <a:rPr lang="en-US" dirty="0">
                <a:solidFill>
                  <a:schemeClr val="tx2">
                    <a:lumMod val="75000"/>
                  </a:schemeClr>
                </a:solidFill>
              </a:rPr>
              <a:t> </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582" b="582"/>
          <a:stretch/>
        </p:blipFill>
        <p:spPr>
          <a:xfrm>
            <a:off x="550221" y="2281044"/>
            <a:ext cx="1802633" cy="3657600"/>
          </a:xfrm>
          <a:prstGeom prst="rect">
            <a:avLst/>
          </a:prstGeom>
        </p:spPr>
      </p:pic>
      <p:pic>
        <p:nvPicPr>
          <p:cNvPr id="10" name="Picture 9">
            <a:extLst>
              <a:ext uri="{FF2B5EF4-FFF2-40B4-BE49-F238E27FC236}">
                <a16:creationId xmlns:a16="http://schemas.microsoft.com/office/drawing/2014/main" id="{E1025488-EF69-668C-02C5-285BD46A32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21" r="-3319"/>
          <a:stretch/>
        </p:blipFill>
        <p:spPr>
          <a:xfrm>
            <a:off x="2650223" y="2281044"/>
            <a:ext cx="1899953" cy="3657600"/>
          </a:xfrm>
          <a:prstGeom prst="rect">
            <a:avLst/>
          </a:prstGeom>
        </p:spPr>
      </p:pic>
      <p:pic>
        <p:nvPicPr>
          <p:cNvPr id="9" name="Picture 8">
            <a:extLst>
              <a:ext uri="{FF2B5EF4-FFF2-40B4-BE49-F238E27FC236}">
                <a16:creationId xmlns:a16="http://schemas.microsoft.com/office/drawing/2014/main" id="{F02042BB-2AC1-A1EF-DA6D-9FD3B887628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185" t="-516" b="-1187"/>
          <a:stretch/>
        </p:blipFill>
        <p:spPr>
          <a:xfrm>
            <a:off x="6947734" y="4503174"/>
            <a:ext cx="1737360" cy="1101039"/>
          </a:xfrm>
          <a:prstGeom prst="rect">
            <a:avLst/>
          </a:prstGeom>
        </p:spPr>
      </p:pic>
      <p:pic>
        <p:nvPicPr>
          <p:cNvPr id="12" name="Picture 11">
            <a:extLst>
              <a:ext uri="{FF2B5EF4-FFF2-40B4-BE49-F238E27FC236}">
                <a16:creationId xmlns:a16="http://schemas.microsoft.com/office/drawing/2014/main" id="{FCDF7285-D969-0987-F79E-FA4600B2CF3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95" r="-1573" b="1629"/>
          <a:stretch/>
        </p:blipFill>
        <p:spPr>
          <a:xfrm>
            <a:off x="4844173" y="2281044"/>
            <a:ext cx="1809563" cy="3657600"/>
          </a:xfrm>
          <a:prstGeom prst="rect">
            <a:avLst/>
          </a:prstGeom>
        </p:spPr>
      </p:pic>
    </p:spTree>
    <p:extLst>
      <p:ext uri="{BB962C8B-B14F-4D97-AF65-F5344CB8AC3E}">
        <p14:creationId xmlns:p14="http://schemas.microsoft.com/office/powerpoint/2010/main" val="3587509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Náuseas, vómitos y diarrea</a:t>
            </a:r>
            <a:endParaRPr lang="en-US" dirty="0">
              <a:solidFill>
                <a:schemeClr val="tx2">
                  <a:lumMod val="75000"/>
                </a:schemeClr>
              </a:solidFill>
            </a:endParaRPr>
          </a:p>
        </p:txBody>
      </p:sp>
      <p:sp>
        <p:nvSpPr>
          <p:cNvPr id="6" name="TextBox 5">
            <a:hlinkClick r:id="rId3"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26" name="Content Placeholder 25"/>
          <p:cNvSpPr>
            <a:spLocks noGrp="1"/>
          </p:cNvSpPr>
          <p:nvPr>
            <p:ph idx="1"/>
          </p:nvPr>
        </p:nvSpPr>
        <p:spPr>
          <a:xfrm>
            <a:off x="381000" y="1371599"/>
            <a:ext cx="6004302" cy="4765729"/>
          </a:xfrm>
        </p:spPr>
        <p:txBody>
          <a:bodyPr rtlCol="0">
            <a:normAutofit fontScale="92500"/>
          </a:bodyPr>
          <a:lstStyle/>
          <a:p>
            <a:pPr marL="171450" lvl="0" indent="-171450" rtl="0">
              <a:spcBef>
                <a:spcPts val="0"/>
              </a:spcBef>
              <a:buClrTx/>
              <a:buFont typeface="Arial" panose="020B0604020202020204" pitchFamily="34" charset="0"/>
              <a:buChar char="•"/>
              <a:defRPr/>
            </a:pPr>
            <a:r>
              <a:rPr lang="es-US" sz="3200" dirty="0"/>
              <a:t>Use los medicamentos que le dio su equipo de atención médica.</a:t>
            </a:r>
            <a:r>
              <a:rPr lang="es-US" sz="3200" dirty="0">
                <a:solidFill>
                  <a:schemeClr val="tx1"/>
                </a:solidFill>
              </a:rPr>
              <a:t> </a:t>
            </a:r>
          </a:p>
          <a:p>
            <a:pPr marL="171450" lvl="0" indent="-171450" rtl="0">
              <a:spcBef>
                <a:spcPts val="1200"/>
              </a:spcBef>
              <a:buClrTx/>
              <a:buFont typeface="Arial" panose="020B0604020202020204" pitchFamily="34" charset="0"/>
              <a:buChar char="•"/>
              <a:defRPr/>
            </a:pPr>
            <a:r>
              <a:rPr lang="es-US" sz="3200" dirty="0">
                <a:solidFill>
                  <a:schemeClr val="tx1"/>
                </a:solidFill>
              </a:rPr>
              <a:t>Dele pequeños sorbos de líquidos claros y frescos.</a:t>
            </a:r>
          </a:p>
          <a:p>
            <a:pPr marL="171450" lvl="0" indent="-171450" rtl="0">
              <a:spcBef>
                <a:spcPts val="1200"/>
              </a:spcBef>
              <a:buClrTx/>
              <a:buFont typeface="Arial" panose="020B0604020202020204" pitchFamily="34" charset="0"/>
              <a:buChar char="•"/>
              <a:defRPr/>
            </a:pPr>
            <a:r>
              <a:rPr lang="es-US" sz="3200" dirty="0">
                <a:solidFill>
                  <a:schemeClr val="tx1"/>
                </a:solidFill>
              </a:rPr>
              <a:t>Ofrézcale pequeños bocados de alimentos que sean fáciles de digerir, como:</a:t>
            </a:r>
          </a:p>
          <a:p>
            <a:pPr marL="457200" lvl="1" indent="-171450">
              <a:spcBef>
                <a:spcPts val="600"/>
              </a:spcBef>
              <a:buClrTx/>
              <a:buFont typeface="Arial" panose="020B0604020202020204" pitchFamily="34" charset="0"/>
              <a:buChar char="•"/>
              <a:defRPr/>
            </a:pPr>
            <a:r>
              <a:rPr lang="es-US" sz="3200" dirty="0">
                <a:solidFill>
                  <a:schemeClr val="tx1"/>
                </a:solidFill>
              </a:rPr>
              <a:t>Galletitas saladas</a:t>
            </a:r>
          </a:p>
          <a:p>
            <a:pPr marL="457200" lvl="1" indent="-171450">
              <a:spcBef>
                <a:spcPts val="600"/>
              </a:spcBef>
              <a:buClrTx/>
              <a:buFont typeface="Arial" panose="020B0604020202020204" pitchFamily="34" charset="0"/>
              <a:buChar char="•"/>
              <a:defRPr/>
            </a:pPr>
            <a:r>
              <a:rPr lang="es-US" sz="3200" dirty="0">
                <a:solidFill>
                  <a:schemeClr val="tx1"/>
                </a:solidFill>
              </a:rPr>
              <a:t>Arroz</a:t>
            </a:r>
          </a:p>
          <a:p>
            <a:pPr marL="171450" lvl="0" indent="-171450" rtl="0">
              <a:spcBef>
                <a:spcPts val="0"/>
              </a:spcBef>
              <a:buClrTx/>
              <a:buFont typeface="Arial" panose="020B0604020202020204" pitchFamily="34" charset="0"/>
              <a:buChar char="•"/>
              <a:defRPr/>
            </a:pPr>
            <a:endParaRPr lang="en-US" dirty="0">
              <a:solidFill>
                <a:schemeClr val="tx1"/>
              </a:solidFill>
            </a:endParaRPr>
          </a:p>
          <a:p>
            <a:pPr rtl="0"/>
            <a:endParaRPr lang="en-US" dirty="0"/>
          </a:p>
        </p:txBody>
      </p:sp>
      <p:pic>
        <p:nvPicPr>
          <p:cNvPr id="2" name="Picture 1"/>
          <p:cNvPicPr>
            <a:picLocks noChangeAspect="1"/>
          </p:cNvPicPr>
          <p:nvPr/>
        </p:nvPicPr>
        <p:blipFill>
          <a:blip r:embed="rId4"/>
          <a:stretch>
            <a:fillRect/>
          </a:stretch>
        </p:blipFill>
        <p:spPr>
          <a:xfrm>
            <a:off x="6385302" y="1840153"/>
            <a:ext cx="2517866" cy="3828620"/>
          </a:xfrm>
          <a:prstGeom prst="rect">
            <a:avLst/>
          </a:prstGeom>
        </p:spPr>
      </p:pic>
    </p:spTree>
    <p:extLst>
      <p:ext uri="{BB962C8B-B14F-4D97-AF65-F5344CB8AC3E}">
        <p14:creationId xmlns:p14="http://schemas.microsoft.com/office/powerpoint/2010/main" val="3961092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Deshidratación</a:t>
            </a:r>
            <a:endParaRPr lang="en-US" dirty="0">
              <a:solidFill>
                <a:schemeClr val="tx2">
                  <a:lumMod val="75000"/>
                </a:schemeClr>
              </a:solidFill>
            </a:endParaRPr>
          </a:p>
        </p:txBody>
      </p:sp>
      <p:sp>
        <p:nvSpPr>
          <p:cNvPr id="6" name="TextBox 5">
            <a:hlinkClick r:id="rId3"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26" name="Content Placeholder 25"/>
          <p:cNvSpPr>
            <a:spLocks noGrp="1"/>
          </p:cNvSpPr>
          <p:nvPr>
            <p:ph idx="1"/>
          </p:nvPr>
        </p:nvSpPr>
        <p:spPr>
          <a:xfrm>
            <a:off x="381000" y="1278612"/>
            <a:ext cx="8343900" cy="4853854"/>
          </a:xfrm>
        </p:spPr>
        <p:txBody>
          <a:bodyPr rtlCol="0">
            <a:normAutofit/>
          </a:bodyPr>
          <a:lstStyle/>
          <a:p>
            <a:pPr rtl="0"/>
            <a:r>
              <a:rPr lang="es-US" b="1" dirty="0"/>
              <a:t>Llame </a:t>
            </a:r>
            <a:r>
              <a:rPr lang="es-US" b="1" dirty="0">
                <a:solidFill>
                  <a:srgbClr val="FF0000"/>
                </a:solidFill>
              </a:rPr>
              <a:t>inmediatamente </a:t>
            </a:r>
            <a:r>
              <a:rPr lang="es-US" b="1" dirty="0"/>
              <a:t>si su hijo: </a:t>
            </a:r>
            <a:endParaRPr lang="en-US" b="1" dirty="0"/>
          </a:p>
          <a:p>
            <a:pPr lvl="1">
              <a:lnSpc>
                <a:spcPct val="110000"/>
              </a:lnSpc>
              <a:spcAft>
                <a:spcPts val="800"/>
              </a:spcAft>
            </a:pPr>
            <a:r>
              <a:rPr lang="es-ES" sz="2800" dirty="0"/>
              <a:t>Tiene la boca o los labios secos</a:t>
            </a:r>
          </a:p>
          <a:p>
            <a:pPr lvl="1">
              <a:lnSpc>
                <a:spcPct val="110000"/>
              </a:lnSpc>
              <a:spcAft>
                <a:spcPts val="800"/>
              </a:spcAft>
            </a:pPr>
            <a:r>
              <a:rPr lang="es-US" sz="2800" dirty="0"/>
              <a:t>No tiene lágrimas cuando llora</a:t>
            </a:r>
          </a:p>
          <a:p>
            <a:pPr lvl="1" rtl="0">
              <a:lnSpc>
                <a:spcPct val="110000"/>
              </a:lnSpc>
              <a:spcAft>
                <a:spcPts val="800"/>
              </a:spcAft>
            </a:pPr>
            <a:r>
              <a:rPr lang="es-US" sz="2800" dirty="0"/>
              <a:t>Orina menos de lo normal </a:t>
            </a:r>
          </a:p>
          <a:p>
            <a:pPr lvl="1" rtl="0">
              <a:lnSpc>
                <a:spcPct val="110000"/>
              </a:lnSpc>
              <a:spcAft>
                <a:spcPts val="800"/>
              </a:spcAft>
            </a:pPr>
            <a:r>
              <a:rPr lang="es-US" sz="2800" dirty="0"/>
              <a:t>Tiene la orina oscura</a:t>
            </a:r>
          </a:p>
          <a:p>
            <a:pPr lvl="1">
              <a:lnSpc>
                <a:spcPct val="110000"/>
              </a:lnSpc>
              <a:spcAft>
                <a:spcPts val="800"/>
              </a:spcAft>
            </a:pPr>
            <a:r>
              <a:rPr lang="es-US" sz="2800" dirty="0"/>
              <a:t>Tiene </a:t>
            </a:r>
            <a:r>
              <a:rPr lang="es-US" sz="2800" dirty="0" err="1"/>
              <a:t>vomitos</a:t>
            </a:r>
            <a:r>
              <a:rPr lang="es-US" sz="2800" dirty="0"/>
              <a:t> o diarrea continuos</a:t>
            </a:r>
          </a:p>
          <a:p>
            <a:pPr lvl="1" rtl="0">
              <a:lnSpc>
                <a:spcPct val="110000"/>
              </a:lnSpc>
              <a:spcAft>
                <a:spcPts val="800"/>
              </a:spcAft>
            </a:pPr>
            <a:r>
              <a:rPr lang="es-US" sz="2800" dirty="0"/>
              <a:t>No puede beber líquidos</a:t>
            </a:r>
          </a:p>
          <a:p>
            <a:pPr rtl="0"/>
            <a:endParaRPr lang="en-US" dirty="0"/>
          </a:p>
        </p:txBody>
      </p:sp>
      <p:pic>
        <p:nvPicPr>
          <p:cNvPr id="3" name="Picture 2"/>
          <p:cNvPicPr>
            <a:picLocks noChangeAspect="1"/>
          </p:cNvPicPr>
          <p:nvPr/>
        </p:nvPicPr>
        <p:blipFill>
          <a:blip r:embed="rId4"/>
          <a:stretch>
            <a:fillRect/>
          </a:stretch>
        </p:blipFill>
        <p:spPr>
          <a:xfrm>
            <a:off x="6484582" y="1844799"/>
            <a:ext cx="2359634" cy="3340977"/>
          </a:xfrm>
          <a:prstGeom prst="rect">
            <a:avLst/>
          </a:prstGeom>
        </p:spPr>
      </p:pic>
    </p:spTree>
    <p:extLst>
      <p:ext uri="{BB962C8B-B14F-4D97-AF65-F5344CB8AC3E}">
        <p14:creationId xmlns:p14="http://schemas.microsoft.com/office/powerpoint/2010/main" val="835698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Estreñimiento</a:t>
            </a:r>
            <a:endParaRPr lang="en-US" dirty="0">
              <a:solidFill>
                <a:schemeClr val="tx2">
                  <a:lumMod val="75000"/>
                </a:schemeClr>
              </a:solidFill>
            </a:endParaRPr>
          </a:p>
        </p:txBody>
      </p:sp>
      <p:sp>
        <p:nvSpPr>
          <p:cNvPr id="6" name="TextBox 5">
            <a:hlinkClick r:id="rId3"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15" name="Content Placeholder 14"/>
          <p:cNvSpPr>
            <a:spLocks noGrp="1"/>
          </p:cNvSpPr>
          <p:nvPr>
            <p:ph sz="half" idx="2"/>
          </p:nvPr>
        </p:nvSpPr>
        <p:spPr>
          <a:xfrm>
            <a:off x="330929" y="1349681"/>
            <a:ext cx="7386607" cy="4525963"/>
          </a:xfrm>
        </p:spPr>
        <p:txBody>
          <a:bodyPr rtlCol="0">
            <a:normAutofit lnSpcReduction="10000"/>
          </a:bodyPr>
          <a:lstStyle/>
          <a:p>
            <a:pPr rtl="0">
              <a:spcBef>
                <a:spcPts val="1800"/>
              </a:spcBef>
            </a:pPr>
            <a:r>
              <a:rPr lang="es-US" b="1" dirty="0"/>
              <a:t>Llame si su hijo tiene: </a:t>
            </a:r>
          </a:p>
          <a:p>
            <a:pPr lvl="1">
              <a:lnSpc>
                <a:spcPct val="100000"/>
              </a:lnSpc>
              <a:spcBef>
                <a:spcPts val="1200"/>
              </a:spcBef>
            </a:pPr>
            <a:r>
              <a:rPr lang="es-ES" sz="2800" dirty="0"/>
              <a:t>Un cambio en su ritmo intestinal normal (no tan frecuente, no tanta cantidad). </a:t>
            </a:r>
          </a:p>
          <a:p>
            <a:pPr lvl="1">
              <a:lnSpc>
                <a:spcPct val="100000"/>
              </a:lnSpc>
              <a:spcBef>
                <a:spcPts val="1200"/>
              </a:spcBef>
            </a:pPr>
            <a:endParaRPr lang="en-US" sz="2800" dirty="0"/>
          </a:p>
          <a:p>
            <a:pPr lvl="1" rtl="0">
              <a:lnSpc>
                <a:spcPct val="100000"/>
              </a:lnSpc>
              <a:spcBef>
                <a:spcPts val="1200"/>
              </a:spcBef>
            </a:pPr>
            <a:r>
              <a:rPr lang="es-US" sz="2800" dirty="0"/>
              <a:t>Dolor cuando tiene una evacuación intestinal. </a:t>
            </a:r>
            <a:endParaRPr lang="en-US" sz="2800" dirty="0"/>
          </a:p>
          <a:p>
            <a:pPr marL="285750" lvl="1" indent="0" rtl="0">
              <a:lnSpc>
                <a:spcPct val="100000"/>
              </a:lnSpc>
              <a:spcBef>
                <a:spcPts val="1200"/>
              </a:spcBef>
              <a:buNone/>
            </a:pPr>
            <a:endParaRPr lang="en-US" sz="2800" dirty="0"/>
          </a:p>
          <a:p>
            <a:pPr lvl="1" rtl="0">
              <a:lnSpc>
                <a:spcPct val="100000"/>
              </a:lnSpc>
              <a:spcBef>
                <a:spcPts val="1200"/>
              </a:spcBef>
            </a:pPr>
            <a:r>
              <a:rPr lang="es-US" sz="2800" dirty="0"/>
              <a:t>Heces duras incluso después de tomar el medicamento para el estreñimiento.</a:t>
            </a:r>
          </a:p>
        </p:txBody>
      </p:sp>
      <p:pic>
        <p:nvPicPr>
          <p:cNvPr id="2" name="Picture 1"/>
          <p:cNvPicPr>
            <a:picLocks noChangeAspect="1"/>
          </p:cNvPicPr>
          <p:nvPr/>
        </p:nvPicPr>
        <p:blipFill>
          <a:blip r:embed="rId4"/>
          <a:stretch>
            <a:fillRect/>
          </a:stretch>
        </p:blipFill>
        <p:spPr>
          <a:xfrm>
            <a:off x="7287698" y="1540701"/>
            <a:ext cx="1856302" cy="2837926"/>
          </a:xfrm>
          <a:prstGeom prst="rect">
            <a:avLst/>
          </a:prstGeom>
        </p:spPr>
      </p:pic>
    </p:spTree>
    <p:extLst>
      <p:ext uri="{BB962C8B-B14F-4D97-AF65-F5344CB8AC3E}">
        <p14:creationId xmlns:p14="http://schemas.microsoft.com/office/powerpoint/2010/main" val="2596180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4286"/>
          <a:stretch/>
        </p:blipFill>
        <p:spPr>
          <a:xfrm>
            <a:off x="5637309" y="4131296"/>
            <a:ext cx="3087591" cy="2726704"/>
          </a:xfrm>
          <a:prstGeom prst="rect">
            <a:avLst/>
          </a:prstGeom>
        </p:spPr>
      </p:pic>
      <p:sp>
        <p:nvSpPr>
          <p:cNvPr id="13" name="Title 1"/>
          <p:cNvSpPr txBox="1">
            <a:spLocks/>
          </p:cNvSpPr>
          <p:nvPr/>
        </p:nvSpPr>
        <p:spPr>
          <a:xfrm>
            <a:off x="171972" y="325684"/>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Pérdida de cabello</a:t>
            </a:r>
            <a:endParaRPr lang="en-US" dirty="0">
              <a:solidFill>
                <a:schemeClr val="tx2">
                  <a:lumMod val="75000"/>
                </a:schemeClr>
              </a:solidFill>
            </a:endParaRPr>
          </a:p>
        </p:txBody>
      </p:sp>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4" name="Content Placeholder 3"/>
          <p:cNvSpPr>
            <a:spLocks noGrp="1"/>
          </p:cNvSpPr>
          <p:nvPr>
            <p:ph idx="1"/>
          </p:nvPr>
        </p:nvSpPr>
        <p:spPr>
          <a:xfrm>
            <a:off x="381000" y="1228603"/>
            <a:ext cx="8343900" cy="5002076"/>
          </a:xfrm>
        </p:spPr>
        <p:txBody>
          <a:bodyPr rtlCol="0">
            <a:normAutofit/>
          </a:bodyPr>
          <a:lstStyle/>
          <a:p>
            <a:pPr marL="171450" lvl="0" indent="-171450" rtl="0">
              <a:spcBef>
                <a:spcPts val="0"/>
              </a:spcBef>
              <a:spcAft>
                <a:spcPts val="1200"/>
              </a:spcAft>
              <a:buClrTx/>
              <a:buFont typeface="Arial" panose="020B0604020202020204" pitchFamily="34" charset="0"/>
              <a:buChar char="•"/>
              <a:defRPr/>
            </a:pPr>
            <a:r>
              <a:rPr lang="es-US" sz="2700" dirty="0"/>
              <a:t>Se puede ver afectado el vello en todas las partes de cuerpo. </a:t>
            </a:r>
            <a:endParaRPr lang="en-US" sz="2700" dirty="0"/>
          </a:p>
          <a:p>
            <a:pPr marL="171450" lvl="0" indent="-171450" rtl="0">
              <a:spcBef>
                <a:spcPts val="0"/>
              </a:spcBef>
              <a:spcAft>
                <a:spcPts val="1200"/>
              </a:spcAft>
              <a:buClrTx/>
              <a:buFont typeface="Arial" panose="020B0604020202020204" pitchFamily="34" charset="0"/>
              <a:buChar char="•"/>
              <a:defRPr/>
            </a:pPr>
            <a:r>
              <a:rPr lang="es-US" sz="2700" dirty="0"/>
              <a:t>Puede ayudar si corta el cabello lo más corto posible.</a:t>
            </a:r>
            <a:endParaRPr lang="en-US" sz="2700" dirty="0"/>
          </a:p>
          <a:p>
            <a:pPr marL="171450" lvl="0" indent="-171450" rtl="0">
              <a:spcBef>
                <a:spcPts val="0"/>
              </a:spcBef>
              <a:spcAft>
                <a:spcPts val="1200"/>
              </a:spcAft>
              <a:buClrTx/>
              <a:buFont typeface="Arial" panose="020B0604020202020204" pitchFamily="34" charset="0"/>
              <a:buChar char="•"/>
              <a:defRPr/>
            </a:pPr>
            <a:r>
              <a:rPr lang="es-US" sz="2700" dirty="0"/>
              <a:t>El cabello, por lo general, vuelve a crecer cuando:</a:t>
            </a:r>
          </a:p>
          <a:p>
            <a:pPr marL="457200" lvl="1" indent="-171450" rtl="0">
              <a:spcBef>
                <a:spcPts val="0"/>
              </a:spcBef>
              <a:spcAft>
                <a:spcPts val="1200"/>
              </a:spcAft>
              <a:buClrTx/>
              <a:buFont typeface="Arial" panose="020B0604020202020204" pitchFamily="34" charset="0"/>
              <a:buChar char="•"/>
              <a:defRPr/>
            </a:pPr>
            <a:r>
              <a:rPr lang="es-US" sz="2700" dirty="0">
                <a:solidFill>
                  <a:srgbClr val="006579"/>
                </a:solidFill>
              </a:rPr>
              <a:t>El tratamiento es más suave, </a:t>
            </a:r>
            <a:r>
              <a:rPr lang="es-US" sz="2700" u="sng" dirty="0">
                <a:solidFill>
                  <a:srgbClr val="006579"/>
                </a:solidFill>
              </a:rPr>
              <a:t>o</a:t>
            </a:r>
          </a:p>
          <a:p>
            <a:pPr marL="457200" lvl="1" indent="-171450" rtl="0">
              <a:spcBef>
                <a:spcPts val="0"/>
              </a:spcBef>
              <a:spcAft>
                <a:spcPts val="1200"/>
              </a:spcAft>
              <a:buClrTx/>
              <a:buFont typeface="Arial" panose="020B0604020202020204" pitchFamily="34" charset="0"/>
              <a:buChar char="•"/>
              <a:defRPr/>
            </a:pPr>
            <a:r>
              <a:rPr lang="es-US" sz="2700" dirty="0">
                <a:solidFill>
                  <a:srgbClr val="006579"/>
                </a:solidFill>
              </a:rPr>
              <a:t>Después de terminar el tratamiento</a:t>
            </a:r>
            <a:endParaRPr lang="en-US" sz="2700" dirty="0">
              <a:solidFill>
                <a:srgbClr val="006579"/>
              </a:solidFill>
            </a:endParaRPr>
          </a:p>
        </p:txBody>
      </p:sp>
    </p:spTree>
    <p:extLst>
      <p:ext uri="{BB962C8B-B14F-4D97-AF65-F5344CB8AC3E}">
        <p14:creationId xmlns:p14="http://schemas.microsoft.com/office/powerpoint/2010/main" val="2691204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664797"/>
          </a:xfrm>
        </p:spPr>
        <p:txBody>
          <a:bodyPr/>
          <a:lstStyle/>
          <a:p>
            <a:pPr marL="0" indent="0" algn="ctr">
              <a:buNone/>
            </a:pPr>
            <a:r>
              <a:rPr lang="en-US" sz="4800" dirty="0" err="1"/>
              <a:t>Fatiga</a:t>
            </a:r>
            <a:endParaRPr lang="en-US" sz="4800" dirty="0"/>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3134098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solidFill>
                  <a:srgbClr val="00B0F0"/>
                </a:solidFill>
              </a:rPr>
              <a:t>Fatiga</a:t>
            </a:r>
            <a:endParaRPr lang="en-US" dirty="0"/>
          </a:p>
        </p:txBody>
      </p:sp>
      <p:sp>
        <p:nvSpPr>
          <p:cNvPr id="8" name="Content Placeholder 7"/>
          <p:cNvSpPr>
            <a:spLocks noGrp="1"/>
          </p:cNvSpPr>
          <p:nvPr>
            <p:ph idx="1"/>
          </p:nvPr>
        </p:nvSpPr>
        <p:spPr>
          <a:xfrm>
            <a:off x="381000" y="1165609"/>
            <a:ext cx="8343900" cy="5014127"/>
          </a:xfrm>
        </p:spPr>
        <p:txBody>
          <a:bodyPr>
            <a:normAutofit/>
          </a:bodyPr>
          <a:lstStyle/>
          <a:p>
            <a:pPr>
              <a:spcAft>
                <a:spcPts val="1800"/>
              </a:spcAft>
            </a:pPr>
            <a:r>
              <a:rPr lang="es-ES" dirty="0"/>
              <a:t>Hay muchos factores que pueden causar la fatiga</a:t>
            </a:r>
            <a:endParaRPr lang="en-US" sz="2000" dirty="0"/>
          </a:p>
        </p:txBody>
      </p:sp>
      <p:pic>
        <p:nvPicPr>
          <p:cNvPr id="3" name="Picture 2" descr="A cartoon of a child with braids&#10;&#10;Description automatically generated">
            <a:extLst>
              <a:ext uri="{FF2B5EF4-FFF2-40B4-BE49-F238E27FC236}">
                <a16:creationId xmlns:a16="http://schemas.microsoft.com/office/drawing/2014/main" id="{24A94B49-36B6-E3E1-43C2-B0B6424D0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983" y="3744636"/>
            <a:ext cx="2935458" cy="3113364"/>
          </a:xfrm>
          <a:prstGeom prst="rect">
            <a:avLst/>
          </a:prstGeom>
        </p:spPr>
      </p:pic>
      <p:sp>
        <p:nvSpPr>
          <p:cNvPr id="5" name="TextBox 4">
            <a:hlinkClick r:id="rId4" action="ppaction://hlinksldjump"/>
            <a:extLst>
              <a:ext uri="{FF2B5EF4-FFF2-40B4-BE49-F238E27FC236}">
                <a16:creationId xmlns:a16="http://schemas.microsoft.com/office/drawing/2014/main" id="{1E2E7C74-270B-C7C1-A801-CF2523530217}"/>
              </a:ext>
            </a:extLst>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9" name="Content Placeholder 7">
            <a:extLst>
              <a:ext uri="{FF2B5EF4-FFF2-40B4-BE49-F238E27FC236}">
                <a16:creationId xmlns:a16="http://schemas.microsoft.com/office/drawing/2014/main" id="{8AA2CA9D-F68E-8E13-3282-9BBE24694BA9}"/>
              </a:ext>
            </a:extLst>
          </p:cNvPr>
          <p:cNvSpPr txBox="1">
            <a:spLocks/>
          </p:cNvSpPr>
          <p:nvPr/>
        </p:nvSpPr>
        <p:spPr>
          <a:xfrm>
            <a:off x="381000" y="1765005"/>
            <a:ext cx="8343900" cy="4211252"/>
          </a:xfrm>
          <a:prstGeom prst="rect">
            <a:avLst/>
          </a:prstGeom>
        </p:spPr>
        <p:txBody>
          <a:bodyPr vert="horz" lIns="91440" tIns="45720" rIns="91440" bIns="45720" numCol="2"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spcAft>
                <a:spcPts val="1000"/>
              </a:spcAft>
            </a:pPr>
            <a:r>
              <a:rPr lang="es-ES" sz="2200" dirty="0"/>
              <a:t>El tratamiento del cáncer</a:t>
            </a:r>
          </a:p>
          <a:p>
            <a:pPr lvl="1">
              <a:spcBef>
                <a:spcPts val="0"/>
              </a:spcBef>
              <a:spcAft>
                <a:spcPts val="1000"/>
              </a:spcAft>
            </a:pPr>
            <a:r>
              <a:rPr lang="es-ES" sz="2200" dirty="0"/>
              <a:t>Recuentos sanguíneos bajos</a:t>
            </a:r>
          </a:p>
          <a:p>
            <a:pPr lvl="1">
              <a:spcBef>
                <a:spcPts val="0"/>
              </a:spcBef>
              <a:spcAft>
                <a:spcPts val="1000"/>
              </a:spcAft>
            </a:pPr>
            <a:r>
              <a:rPr lang="es-ES" sz="2200" dirty="0"/>
              <a:t>Mala nutrición</a:t>
            </a:r>
          </a:p>
          <a:p>
            <a:pPr lvl="1">
              <a:spcBef>
                <a:spcPts val="0"/>
              </a:spcBef>
              <a:spcAft>
                <a:spcPts val="1000"/>
              </a:spcAft>
            </a:pPr>
            <a:r>
              <a:rPr lang="es-ES" sz="2200" dirty="0"/>
              <a:t>Fiebre</a:t>
            </a:r>
          </a:p>
          <a:p>
            <a:pPr lvl="1">
              <a:spcBef>
                <a:spcPts val="0"/>
              </a:spcBef>
              <a:spcAft>
                <a:spcPts val="1000"/>
              </a:spcAft>
            </a:pPr>
            <a:r>
              <a:rPr lang="es-ES" sz="2200" dirty="0"/>
              <a:t>Dolor</a:t>
            </a:r>
          </a:p>
          <a:p>
            <a:pPr lvl="1">
              <a:spcBef>
                <a:spcPts val="0"/>
              </a:spcBef>
              <a:spcAft>
                <a:spcPts val="1000"/>
              </a:spcAft>
            </a:pPr>
            <a:r>
              <a:rPr lang="es-ES" sz="2200" dirty="0"/>
              <a:t>No dormir lo suficiente</a:t>
            </a:r>
          </a:p>
          <a:p>
            <a:pPr lvl="1">
              <a:spcBef>
                <a:spcPts val="0"/>
              </a:spcBef>
              <a:spcAft>
                <a:spcPts val="1000"/>
              </a:spcAft>
            </a:pPr>
            <a:r>
              <a:rPr lang="es-ES" sz="2200" dirty="0"/>
              <a:t>Mala calidad de sueño</a:t>
            </a:r>
          </a:p>
          <a:p>
            <a:pPr lvl="1">
              <a:spcBef>
                <a:spcPts val="0"/>
              </a:spcBef>
              <a:spcAft>
                <a:spcPts val="1000"/>
              </a:spcAft>
            </a:pPr>
            <a:r>
              <a:rPr lang="es-ES" sz="2200" dirty="0"/>
              <a:t>Medicamentos</a:t>
            </a:r>
          </a:p>
          <a:p>
            <a:pPr lvl="1">
              <a:spcBef>
                <a:spcPts val="0"/>
              </a:spcBef>
              <a:spcAft>
                <a:spcPts val="1000"/>
              </a:spcAft>
            </a:pPr>
            <a:r>
              <a:rPr lang="es-ES" sz="2200" dirty="0"/>
              <a:t>Preocupación o depresión</a:t>
            </a:r>
          </a:p>
          <a:p>
            <a:pPr lvl="1">
              <a:spcBef>
                <a:spcPts val="0"/>
              </a:spcBef>
              <a:spcAft>
                <a:spcPts val="1000"/>
              </a:spcAft>
            </a:pPr>
            <a:r>
              <a:rPr lang="es-ES" sz="2200" dirty="0"/>
              <a:t>Intentar hacer demasiadas cosas</a:t>
            </a:r>
          </a:p>
          <a:p>
            <a:pPr lvl="1">
              <a:spcBef>
                <a:spcPts val="0"/>
              </a:spcBef>
              <a:spcAft>
                <a:spcPts val="1000"/>
              </a:spcAft>
            </a:pPr>
            <a:r>
              <a:rPr lang="es-ES" sz="2200" dirty="0"/>
              <a:t>Falta de actividad física</a:t>
            </a:r>
          </a:p>
          <a:p>
            <a:pPr marL="227013" lvl="1" indent="-227013">
              <a:spcBef>
                <a:spcPts val="0"/>
              </a:spcBef>
              <a:spcAft>
                <a:spcPts val="1000"/>
              </a:spcAft>
            </a:pPr>
            <a:endParaRPr lang="en-US" sz="2200" dirty="0"/>
          </a:p>
          <a:p>
            <a:pPr>
              <a:spcAft>
                <a:spcPts val="1000"/>
              </a:spcAft>
            </a:pPr>
            <a:endParaRPr lang="en-US" sz="2200" dirty="0"/>
          </a:p>
        </p:txBody>
      </p:sp>
    </p:spTree>
    <p:extLst>
      <p:ext uri="{BB962C8B-B14F-4D97-AF65-F5344CB8AC3E}">
        <p14:creationId xmlns:p14="http://schemas.microsoft.com/office/powerpoint/2010/main" val="142518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C6AEDD-915D-4D2A-AE8F-D2D052BA915D}"/>
              </a:ext>
            </a:extLst>
          </p:cNvPr>
          <p:cNvSpPr>
            <a:spLocks noGrp="1"/>
          </p:cNvSpPr>
          <p:nvPr>
            <p:ph type="title"/>
          </p:nvPr>
        </p:nvSpPr>
        <p:spPr/>
        <p:txBody>
          <a:bodyPr/>
          <a:lstStyle/>
          <a:p>
            <a:r>
              <a:rPr lang="en-US" dirty="0" err="1">
                <a:solidFill>
                  <a:srgbClr val="00B0F0"/>
                </a:solidFill>
              </a:rPr>
              <a:t>Cómo</a:t>
            </a:r>
            <a:r>
              <a:rPr lang="en-US" dirty="0">
                <a:solidFill>
                  <a:srgbClr val="00B0F0"/>
                </a:solidFill>
              </a:rPr>
              <a:t> </a:t>
            </a:r>
            <a:r>
              <a:rPr lang="en-US" dirty="0" err="1">
                <a:solidFill>
                  <a:srgbClr val="00B0F0"/>
                </a:solidFill>
              </a:rPr>
              <a:t>controlar</a:t>
            </a:r>
            <a:r>
              <a:rPr lang="en-US" dirty="0">
                <a:solidFill>
                  <a:srgbClr val="00B0F0"/>
                </a:solidFill>
              </a:rPr>
              <a:t> la </a:t>
            </a:r>
            <a:r>
              <a:rPr lang="en-US" dirty="0" err="1">
                <a:solidFill>
                  <a:srgbClr val="00B0F0"/>
                </a:solidFill>
              </a:rPr>
              <a:t>fatiga</a:t>
            </a:r>
            <a:endParaRPr lang="en-US" dirty="0"/>
          </a:p>
        </p:txBody>
      </p:sp>
      <p:sp>
        <p:nvSpPr>
          <p:cNvPr id="2" name="Content Placeholder 1"/>
          <p:cNvSpPr>
            <a:spLocks noGrp="1"/>
          </p:cNvSpPr>
          <p:nvPr>
            <p:ph idx="1"/>
          </p:nvPr>
        </p:nvSpPr>
        <p:spPr>
          <a:xfrm>
            <a:off x="381000" y="1371599"/>
            <a:ext cx="8343900" cy="4774019"/>
          </a:xfrm>
        </p:spPr>
        <p:txBody>
          <a:bodyPr>
            <a:normAutofit/>
          </a:bodyPr>
          <a:lstStyle/>
          <a:p>
            <a:pPr>
              <a:spcBef>
                <a:spcPts val="0"/>
              </a:spcBef>
              <a:spcAft>
                <a:spcPts val="1800"/>
              </a:spcAft>
            </a:pPr>
            <a:r>
              <a:rPr lang="es-ES" dirty="0"/>
              <a:t>Hay muchas cosas que puede hacer para ayudar a su hijo:</a:t>
            </a:r>
            <a:endParaRPr lang="en-US" dirty="0"/>
          </a:p>
          <a:p>
            <a:pPr lvl="1">
              <a:spcBef>
                <a:spcPts val="0"/>
              </a:spcBef>
              <a:spcAft>
                <a:spcPts val="800"/>
              </a:spcAft>
            </a:pPr>
            <a:r>
              <a:rPr lang="es-ES" dirty="0"/>
              <a:t>Estimular la actividad física diaria</a:t>
            </a:r>
          </a:p>
          <a:p>
            <a:pPr lvl="1">
              <a:spcBef>
                <a:spcPts val="0"/>
              </a:spcBef>
              <a:spcAft>
                <a:spcPts val="800"/>
              </a:spcAft>
            </a:pPr>
            <a:r>
              <a:rPr lang="es-ES" dirty="0"/>
              <a:t>Si tiene poco apetito, ofrecer comidas </a:t>
            </a:r>
            <a:br>
              <a:rPr lang="es-ES" dirty="0"/>
            </a:br>
            <a:r>
              <a:rPr lang="es-ES" dirty="0"/>
              <a:t>saludables cada dos o tres horas </a:t>
            </a:r>
            <a:br>
              <a:rPr lang="es-ES" dirty="0"/>
            </a:br>
            <a:r>
              <a:rPr lang="es-ES" dirty="0"/>
              <a:t>mientras esté despierto</a:t>
            </a:r>
          </a:p>
          <a:p>
            <a:pPr lvl="1">
              <a:spcBef>
                <a:spcPts val="0"/>
              </a:spcBef>
              <a:spcAft>
                <a:spcPts val="800"/>
              </a:spcAft>
            </a:pPr>
            <a:r>
              <a:rPr lang="es-ES" dirty="0"/>
              <a:t>Los refrigerios deben ser lo </a:t>
            </a:r>
            <a:br>
              <a:rPr lang="es-ES" dirty="0"/>
            </a:br>
            <a:r>
              <a:rPr lang="es-ES" dirty="0"/>
              <a:t>más nutritivos posible</a:t>
            </a:r>
          </a:p>
          <a:p>
            <a:pPr lvl="1">
              <a:spcBef>
                <a:spcPts val="0"/>
              </a:spcBef>
              <a:spcAft>
                <a:spcPts val="800"/>
              </a:spcAft>
            </a:pPr>
            <a:r>
              <a:rPr lang="es-ES" dirty="0"/>
              <a:t>Evitar la cafeína</a:t>
            </a:r>
          </a:p>
          <a:p>
            <a:pPr lvl="1">
              <a:spcBef>
                <a:spcPts val="0"/>
              </a:spcBef>
              <a:spcAft>
                <a:spcPts val="800"/>
              </a:spcAft>
            </a:pPr>
            <a:r>
              <a:rPr lang="es-ES" dirty="0"/>
              <a:t>Tener una rutina de descanso regular</a:t>
            </a:r>
            <a:endParaRPr lang="en-US" dirty="0"/>
          </a:p>
        </p:txBody>
      </p:sp>
      <p:sp>
        <p:nvSpPr>
          <p:cNvPr id="3" name="TextBox 2">
            <a:hlinkClick r:id="rId3" action="ppaction://hlinksldjump"/>
            <a:extLst>
              <a:ext uri="{FF2B5EF4-FFF2-40B4-BE49-F238E27FC236}">
                <a16:creationId xmlns:a16="http://schemas.microsoft.com/office/drawing/2014/main" id="{725406D6-FB6E-119D-76DD-897BF16EABDA}"/>
              </a:ext>
            </a:extLst>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pic>
        <p:nvPicPr>
          <p:cNvPr id="8" name="Picture 7" descr="A sandwich and a milk carton&#10;&#10;Description automatically generated">
            <a:extLst>
              <a:ext uri="{FF2B5EF4-FFF2-40B4-BE49-F238E27FC236}">
                <a16:creationId xmlns:a16="http://schemas.microsoft.com/office/drawing/2014/main" id="{A18C7660-6CCF-C65B-BFE8-F4EB3DDB9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9962" y="3278424"/>
            <a:ext cx="2815949" cy="2497729"/>
          </a:xfrm>
          <a:prstGeom prst="rect">
            <a:avLst/>
          </a:prstGeom>
        </p:spPr>
      </p:pic>
    </p:spTree>
    <p:extLst>
      <p:ext uri="{BB962C8B-B14F-4D97-AF65-F5344CB8AC3E}">
        <p14:creationId xmlns:p14="http://schemas.microsoft.com/office/powerpoint/2010/main" val="2135179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kids playing football&#10;&#10;Description automatically generated">
            <a:extLst>
              <a:ext uri="{FF2B5EF4-FFF2-40B4-BE49-F238E27FC236}">
                <a16:creationId xmlns:a16="http://schemas.microsoft.com/office/drawing/2014/main" id="{B26E59B8-EAC1-40C4-ECE8-38C4A2E7B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34165">
            <a:off x="5012197" y="2175899"/>
            <a:ext cx="3496615" cy="3137599"/>
          </a:xfrm>
          <a:prstGeom prst="rect">
            <a:avLst/>
          </a:prstGeom>
        </p:spPr>
      </p:pic>
      <p:sp>
        <p:nvSpPr>
          <p:cNvPr id="2" name="Title 1">
            <a:extLst>
              <a:ext uri="{FF2B5EF4-FFF2-40B4-BE49-F238E27FC236}">
                <a16:creationId xmlns:a16="http://schemas.microsoft.com/office/drawing/2014/main" id="{AAAF2594-04B5-4738-AD55-44D226EF9C95}"/>
              </a:ext>
            </a:extLst>
          </p:cNvPr>
          <p:cNvSpPr>
            <a:spLocks noGrp="1"/>
          </p:cNvSpPr>
          <p:nvPr>
            <p:ph type="title"/>
          </p:nvPr>
        </p:nvSpPr>
        <p:spPr/>
        <p:txBody>
          <a:bodyPr/>
          <a:lstStyle/>
          <a:p>
            <a:r>
              <a:rPr lang="en-US" dirty="0" err="1">
                <a:solidFill>
                  <a:srgbClr val="00B0F0"/>
                </a:solidFill>
              </a:rPr>
              <a:t>Cómo</a:t>
            </a:r>
            <a:r>
              <a:rPr lang="en-US" dirty="0">
                <a:solidFill>
                  <a:srgbClr val="00B0F0"/>
                </a:solidFill>
              </a:rPr>
              <a:t> </a:t>
            </a:r>
            <a:r>
              <a:rPr lang="en-US" dirty="0" err="1">
                <a:solidFill>
                  <a:srgbClr val="00B0F0"/>
                </a:solidFill>
              </a:rPr>
              <a:t>controlar</a:t>
            </a:r>
            <a:r>
              <a:rPr lang="en-US" dirty="0">
                <a:solidFill>
                  <a:srgbClr val="00B0F0"/>
                </a:solidFill>
              </a:rPr>
              <a:t> la </a:t>
            </a:r>
            <a:r>
              <a:rPr lang="en-US" dirty="0" err="1">
                <a:solidFill>
                  <a:srgbClr val="00B0F0"/>
                </a:solidFill>
              </a:rPr>
              <a:t>fatiga</a:t>
            </a:r>
            <a:endParaRPr lang="en-US" dirty="0"/>
          </a:p>
        </p:txBody>
      </p:sp>
      <p:sp>
        <p:nvSpPr>
          <p:cNvPr id="3" name="Content Placeholder 2">
            <a:extLst>
              <a:ext uri="{FF2B5EF4-FFF2-40B4-BE49-F238E27FC236}">
                <a16:creationId xmlns:a16="http://schemas.microsoft.com/office/drawing/2014/main" id="{69C6A513-F476-485C-97F1-E5D49C830CA9}"/>
              </a:ext>
            </a:extLst>
          </p:cNvPr>
          <p:cNvSpPr>
            <a:spLocks noGrp="1"/>
          </p:cNvSpPr>
          <p:nvPr>
            <p:ph idx="1"/>
          </p:nvPr>
        </p:nvSpPr>
        <p:spPr>
          <a:xfrm>
            <a:off x="381000" y="1212112"/>
            <a:ext cx="8343900" cy="4887237"/>
          </a:xfrm>
        </p:spPr>
        <p:txBody>
          <a:bodyPr>
            <a:normAutofit fontScale="77500" lnSpcReduction="20000"/>
          </a:bodyPr>
          <a:lstStyle/>
          <a:p>
            <a:pPr>
              <a:spcBef>
                <a:spcPts val="0"/>
              </a:spcBef>
              <a:spcAft>
                <a:spcPts val="1800"/>
              </a:spcAft>
            </a:pPr>
            <a:r>
              <a:rPr lang="en-US" sz="3000" dirty="0" err="1"/>
              <a:t>Actividad</a:t>
            </a:r>
            <a:r>
              <a:rPr lang="en-US" sz="3000" dirty="0"/>
              <a:t> </a:t>
            </a:r>
            <a:r>
              <a:rPr lang="en-US" sz="3000" dirty="0" err="1"/>
              <a:t>física</a:t>
            </a:r>
            <a:endParaRPr lang="en-US" sz="3000" dirty="0"/>
          </a:p>
          <a:p>
            <a:pPr lvl="1">
              <a:lnSpc>
                <a:spcPct val="110000"/>
              </a:lnSpc>
              <a:spcBef>
                <a:spcPts val="0"/>
              </a:spcBef>
              <a:spcAft>
                <a:spcPts val="1200"/>
              </a:spcAft>
            </a:pPr>
            <a:r>
              <a:rPr lang="es-ES" dirty="0"/>
              <a:t>Movimientos sencillos que los niños ya suelen hacer</a:t>
            </a:r>
          </a:p>
          <a:p>
            <a:pPr lvl="2">
              <a:lnSpc>
                <a:spcPct val="110000"/>
              </a:lnSpc>
              <a:spcBef>
                <a:spcPts val="0"/>
              </a:spcBef>
              <a:spcAft>
                <a:spcPts val="1200"/>
              </a:spcAft>
            </a:pPr>
            <a:r>
              <a:rPr lang="es-ES" sz="2100" dirty="0"/>
              <a:t>Caminar</a:t>
            </a:r>
          </a:p>
          <a:p>
            <a:pPr lvl="2">
              <a:lnSpc>
                <a:spcPct val="110000"/>
              </a:lnSpc>
              <a:spcBef>
                <a:spcPts val="0"/>
              </a:spcBef>
              <a:spcAft>
                <a:spcPts val="1200"/>
              </a:spcAft>
            </a:pPr>
            <a:r>
              <a:rPr lang="es-ES" sz="2100" dirty="0"/>
              <a:t>Jugar</a:t>
            </a:r>
          </a:p>
          <a:p>
            <a:pPr lvl="2">
              <a:lnSpc>
                <a:spcPct val="110000"/>
              </a:lnSpc>
              <a:spcBef>
                <a:spcPts val="0"/>
              </a:spcBef>
              <a:spcAft>
                <a:spcPts val="1200"/>
              </a:spcAft>
            </a:pPr>
            <a:r>
              <a:rPr lang="es-ES" sz="2100" dirty="0"/>
              <a:t>Bailar</a:t>
            </a:r>
          </a:p>
          <a:p>
            <a:pPr lvl="1">
              <a:lnSpc>
                <a:spcPct val="110000"/>
              </a:lnSpc>
              <a:spcBef>
                <a:spcPts val="0"/>
              </a:spcBef>
              <a:spcAft>
                <a:spcPts val="1200"/>
              </a:spcAft>
            </a:pPr>
            <a:r>
              <a:rPr lang="es-ES" dirty="0"/>
              <a:t>Puede ayudar a mejorar el </a:t>
            </a:r>
            <a:br>
              <a:rPr lang="es-ES" dirty="0"/>
            </a:br>
            <a:r>
              <a:rPr lang="es-ES" dirty="0"/>
              <a:t>estado de ánimo</a:t>
            </a:r>
          </a:p>
          <a:p>
            <a:pPr lvl="1">
              <a:lnSpc>
                <a:spcPct val="110000"/>
              </a:lnSpc>
              <a:spcBef>
                <a:spcPts val="0"/>
              </a:spcBef>
              <a:spcAft>
                <a:spcPts val="1200"/>
              </a:spcAft>
            </a:pPr>
            <a:r>
              <a:rPr lang="es-ES" dirty="0"/>
              <a:t>Puede ayudar a que se sienta </a:t>
            </a:r>
            <a:br>
              <a:rPr lang="es-ES" dirty="0"/>
            </a:br>
            <a:r>
              <a:rPr lang="es-ES" dirty="0"/>
              <a:t>menos cansado</a:t>
            </a:r>
          </a:p>
          <a:p>
            <a:pPr lvl="1">
              <a:lnSpc>
                <a:spcPct val="110000"/>
              </a:lnSpc>
              <a:spcBef>
                <a:spcPts val="0"/>
              </a:spcBef>
              <a:spcAft>
                <a:spcPts val="1200"/>
              </a:spcAft>
            </a:pPr>
            <a:r>
              <a:rPr lang="es-ES" dirty="0"/>
              <a:t>Buena manera de conectarse con </a:t>
            </a:r>
            <a:br>
              <a:rPr lang="es-ES" dirty="0"/>
            </a:br>
            <a:r>
              <a:rPr lang="es-ES" dirty="0"/>
              <a:t>amigos y familiares</a:t>
            </a:r>
          </a:p>
          <a:p>
            <a:pPr lvl="1">
              <a:lnSpc>
                <a:spcPct val="110000"/>
              </a:lnSpc>
              <a:spcBef>
                <a:spcPts val="0"/>
              </a:spcBef>
              <a:spcAft>
                <a:spcPts val="1200"/>
              </a:spcAft>
            </a:pPr>
            <a:r>
              <a:rPr lang="es-ES" dirty="0"/>
              <a:t>Algunas actividades podrán limitarse </a:t>
            </a:r>
            <a:br>
              <a:rPr lang="es-ES" dirty="0"/>
            </a:br>
            <a:r>
              <a:rPr lang="es-ES" dirty="0"/>
              <a:t>o restringirse según el tipo de cáncer</a:t>
            </a:r>
          </a:p>
        </p:txBody>
      </p:sp>
      <p:sp>
        <p:nvSpPr>
          <p:cNvPr id="4" name="TextBox 3">
            <a:hlinkClick r:id="rId4" action="ppaction://hlinksldjump"/>
            <a:extLst>
              <a:ext uri="{FF2B5EF4-FFF2-40B4-BE49-F238E27FC236}">
                <a16:creationId xmlns:a16="http://schemas.microsoft.com/office/drawing/2014/main" id="{FBD7612C-08D4-099C-6D00-799E63823D47}"/>
              </a:ext>
            </a:extLst>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558521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664797"/>
          </a:xfrm>
        </p:spPr>
        <p:txBody>
          <a:bodyPr rtlCol="0"/>
          <a:lstStyle/>
          <a:p>
            <a:pPr marL="0" indent="0" algn="ctr" rtl="0">
              <a:buNone/>
            </a:pPr>
            <a:r>
              <a:rPr lang="es-US" sz="4800"/>
              <a:t>Prevención de infecciones</a:t>
            </a:r>
            <a:endParaRPr lang="en-US" sz="4800" dirty="0"/>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307076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0550" y="1164385"/>
            <a:ext cx="7905750" cy="461665"/>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rtl="0"/>
            <a:r>
              <a:rPr lang="es-US" sz="2400" b="1" dirty="0">
                <a:solidFill>
                  <a:schemeClr val="accent5"/>
                </a:solidFill>
              </a:rPr>
              <a:t>Lavarse las manos ayuda a prevenir infecciones.</a:t>
            </a:r>
            <a:endParaRPr lang="en-US" sz="2400" b="1" dirty="0">
              <a:solidFill>
                <a:schemeClr val="accent5"/>
              </a:solidFill>
            </a:endParaRPr>
          </a:p>
        </p:txBody>
      </p:sp>
      <p:pic>
        <p:nvPicPr>
          <p:cNvPr id="8" name="Picture 7" descr="COG.handwash.png"/>
          <p:cNvPicPr>
            <a:picLocks noChangeAspect="1"/>
          </p:cNvPicPr>
          <p:nvPr/>
        </p:nvPicPr>
        <p:blipFill rotWithShape="1">
          <a:blip r:embed="rId3" cstate="print"/>
          <a:srcRect l="5401" r="5488"/>
          <a:stretch/>
        </p:blipFill>
        <p:spPr>
          <a:xfrm>
            <a:off x="402237" y="1989532"/>
            <a:ext cx="3117617" cy="3444114"/>
          </a:xfrm>
          <a:prstGeom prst="rect">
            <a:avLst/>
          </a:prstGeom>
        </p:spPr>
      </p:pic>
      <p:sp>
        <p:nvSpPr>
          <p:cNvPr id="25" name="Title 1"/>
          <p:cNvSpPr txBox="1">
            <a:spLocks/>
          </p:cNvSpPr>
          <p:nvPr/>
        </p:nvSpPr>
        <p:spPr>
          <a:xfrm>
            <a:off x="381000" y="302324"/>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Lavado de las manos</a:t>
            </a:r>
            <a:endParaRPr lang="en-US" dirty="0">
              <a:solidFill>
                <a:schemeClr val="tx2">
                  <a:lumMod val="75000"/>
                </a:schemeClr>
              </a:solidFill>
            </a:endParaRPr>
          </a:p>
        </p:txBody>
      </p:sp>
      <p:sp>
        <p:nvSpPr>
          <p:cNvPr id="17" name="TextBox 16">
            <a:hlinkClick r:id="rId4"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4" name="Content Placeholder 3"/>
          <p:cNvSpPr>
            <a:spLocks noGrp="1"/>
          </p:cNvSpPr>
          <p:nvPr>
            <p:ph idx="1"/>
          </p:nvPr>
        </p:nvSpPr>
        <p:spPr>
          <a:xfrm>
            <a:off x="3519854" y="1989532"/>
            <a:ext cx="5433646" cy="4199196"/>
          </a:xfrm>
        </p:spPr>
        <p:txBody>
          <a:bodyPr rtlCol="0">
            <a:normAutofit fontScale="92500" lnSpcReduction="10000"/>
          </a:bodyPr>
          <a:lstStyle/>
          <a:p>
            <a:pPr rtl="0"/>
            <a:r>
              <a:rPr lang="es-US" dirty="0"/>
              <a:t>Lavarse las manos con frecuencia, con agua y jabón, </a:t>
            </a:r>
            <a:br>
              <a:rPr lang="es-US" dirty="0"/>
            </a:br>
            <a:r>
              <a:rPr lang="es-US" dirty="0"/>
              <a:t>o usar un desinfectante para las manos: </a:t>
            </a:r>
          </a:p>
          <a:p>
            <a:pPr lvl="1" rtl="0">
              <a:spcBef>
                <a:spcPts val="1200"/>
              </a:spcBef>
            </a:pPr>
            <a:r>
              <a:rPr lang="es-US" dirty="0"/>
              <a:t>Después de usar el inodoro </a:t>
            </a:r>
          </a:p>
          <a:p>
            <a:pPr lvl="1" rtl="0">
              <a:spcBef>
                <a:spcPts val="1200"/>
              </a:spcBef>
            </a:pPr>
            <a:r>
              <a:rPr lang="es-US" dirty="0"/>
              <a:t>Antes de cuidar a su hijo </a:t>
            </a:r>
          </a:p>
          <a:p>
            <a:pPr lvl="1" rtl="0">
              <a:spcBef>
                <a:spcPts val="1200"/>
              </a:spcBef>
            </a:pPr>
            <a:r>
              <a:rPr lang="es-US" dirty="0"/>
              <a:t>Antes de preparar los medicamentos de su hijo </a:t>
            </a:r>
          </a:p>
          <a:p>
            <a:pPr lvl="1" rtl="0">
              <a:spcBef>
                <a:spcPts val="1200"/>
              </a:spcBef>
            </a:pPr>
            <a:r>
              <a:rPr lang="es-US" dirty="0"/>
              <a:t>Antes de preparar la comida </a:t>
            </a:r>
            <a:br>
              <a:rPr lang="es-US" dirty="0"/>
            </a:br>
            <a:r>
              <a:rPr lang="es-US" dirty="0"/>
              <a:t>de su hijo </a:t>
            </a:r>
          </a:p>
          <a:p>
            <a:pPr lvl="1" rtl="0"/>
            <a:endParaRPr lang="en-US" dirty="0"/>
          </a:p>
        </p:txBody>
      </p:sp>
    </p:spTree>
    <p:extLst>
      <p:ext uri="{BB962C8B-B14F-4D97-AF65-F5344CB8AC3E}">
        <p14:creationId xmlns:p14="http://schemas.microsoft.com/office/powerpoint/2010/main" val="50922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3" action="ppaction://hlinksldjump"/>
          </p:cNvPr>
          <p:cNvSpPr txBox="1"/>
          <p:nvPr/>
        </p:nvSpPr>
        <p:spPr>
          <a:xfrm>
            <a:off x="548640" y="579120"/>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¿Qué es </a:t>
            </a:r>
            <a:endParaRPr lang="en-US" b="1" dirty="0">
              <a:solidFill>
                <a:schemeClr val="accent5"/>
              </a:solidFill>
            </a:endParaRPr>
          </a:p>
          <a:p>
            <a:pPr algn="ctr" rtl="0"/>
            <a:r>
              <a:rPr lang="es-US" b="1">
                <a:solidFill>
                  <a:schemeClr val="accent5"/>
                </a:solidFill>
              </a:rPr>
              <a:t>el cáncer?</a:t>
            </a:r>
            <a:endParaRPr lang="en-US" b="1" dirty="0">
              <a:solidFill>
                <a:schemeClr val="accent5"/>
              </a:solidFill>
            </a:endParaRPr>
          </a:p>
        </p:txBody>
      </p:sp>
      <p:sp>
        <p:nvSpPr>
          <p:cNvPr id="10" name="TextBox 9">
            <a:hlinkClick r:id="rId4" action="ppaction://hlinksldjump"/>
          </p:cNvPr>
          <p:cNvSpPr txBox="1"/>
          <p:nvPr/>
        </p:nvSpPr>
        <p:spPr>
          <a:xfrm>
            <a:off x="548640" y="162169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¿Cómo se trata el cáncer?</a:t>
            </a:r>
            <a:endParaRPr lang="en-US" b="1" dirty="0">
              <a:solidFill>
                <a:schemeClr val="accent5"/>
              </a:solidFill>
            </a:endParaRPr>
          </a:p>
        </p:txBody>
      </p:sp>
      <p:sp>
        <p:nvSpPr>
          <p:cNvPr id="15" name="TextBox 14">
            <a:hlinkClick r:id="rId5" action="ppaction://hlinksldjump"/>
          </p:cNvPr>
          <p:cNvSpPr txBox="1"/>
          <p:nvPr/>
        </p:nvSpPr>
        <p:spPr>
          <a:xfrm>
            <a:off x="3459726" y="579122"/>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dirty="0">
                <a:solidFill>
                  <a:schemeClr val="accent5"/>
                </a:solidFill>
              </a:rPr>
              <a:t>A quién llamar</a:t>
            </a:r>
          </a:p>
          <a:p>
            <a:pPr algn="ctr" rtl="0"/>
            <a:r>
              <a:rPr lang="es-US" b="1" dirty="0">
                <a:solidFill>
                  <a:schemeClr val="accent5"/>
                </a:solidFill>
              </a:rPr>
              <a:t>para pedir ayuda</a:t>
            </a:r>
            <a:endParaRPr lang="en-US" b="1" dirty="0">
              <a:solidFill>
                <a:schemeClr val="accent5"/>
              </a:solidFill>
            </a:endParaRPr>
          </a:p>
        </p:txBody>
      </p:sp>
      <p:sp>
        <p:nvSpPr>
          <p:cNvPr id="16" name="TextBox 15">
            <a:hlinkClick r:id="rId6" action="ppaction://hlinksldjump"/>
          </p:cNvPr>
          <p:cNvSpPr txBox="1"/>
          <p:nvPr/>
        </p:nvSpPr>
        <p:spPr>
          <a:xfrm>
            <a:off x="3459726" y="1621692"/>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dirty="0">
                <a:solidFill>
                  <a:schemeClr val="accent5"/>
                </a:solidFill>
              </a:rPr>
              <a:t>Cuándo llamar</a:t>
            </a:r>
          </a:p>
          <a:p>
            <a:pPr algn="ctr" rtl="0"/>
            <a:r>
              <a:rPr lang="es-US" b="1" dirty="0">
                <a:solidFill>
                  <a:schemeClr val="accent5"/>
                </a:solidFill>
              </a:rPr>
              <a:t>para pedir ayuda</a:t>
            </a:r>
            <a:endParaRPr lang="en-US" b="1" dirty="0">
              <a:solidFill>
                <a:schemeClr val="accent5"/>
              </a:solidFill>
            </a:endParaRPr>
          </a:p>
        </p:txBody>
      </p:sp>
      <p:sp>
        <p:nvSpPr>
          <p:cNvPr id="18" name="TextBox 17">
            <a:hlinkClick r:id="rId7" action="ppaction://hlinksldjump"/>
          </p:cNvPr>
          <p:cNvSpPr txBox="1"/>
          <p:nvPr/>
        </p:nvSpPr>
        <p:spPr>
          <a:xfrm>
            <a:off x="3459726" y="2664261"/>
            <a:ext cx="225552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600" b="1" dirty="0">
                <a:solidFill>
                  <a:schemeClr val="accent5"/>
                </a:solidFill>
              </a:rPr>
              <a:t>Visita a la </a:t>
            </a:r>
            <a:br>
              <a:rPr lang="en-US" sz="1600" b="1" dirty="0">
                <a:solidFill>
                  <a:schemeClr val="accent5"/>
                </a:solidFill>
              </a:rPr>
            </a:br>
            <a:r>
              <a:rPr lang="es-US" sz="1600" b="1" dirty="0">
                <a:solidFill>
                  <a:schemeClr val="accent5"/>
                </a:solidFill>
              </a:rPr>
              <a:t>sala de emergencias</a:t>
            </a:r>
            <a:endParaRPr lang="en-US" sz="1600" b="1" dirty="0">
              <a:solidFill>
                <a:schemeClr val="accent5"/>
              </a:solidFill>
            </a:endParaRPr>
          </a:p>
        </p:txBody>
      </p:sp>
      <p:sp>
        <p:nvSpPr>
          <p:cNvPr id="19" name="TextBox 18">
            <a:hlinkClick r:id="rId8" action="ppaction://hlinksldjump"/>
          </p:cNvPr>
          <p:cNvSpPr txBox="1"/>
          <p:nvPr/>
        </p:nvSpPr>
        <p:spPr>
          <a:xfrm>
            <a:off x="6370812" y="579120"/>
            <a:ext cx="2255520" cy="6492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rtl="0"/>
            <a:r>
              <a:rPr lang="es-US" b="1" dirty="0">
                <a:solidFill>
                  <a:schemeClr val="accent5"/>
                </a:solidFill>
              </a:rPr>
              <a:t>Fatiga</a:t>
            </a:r>
            <a:endParaRPr lang="en-US" b="1" dirty="0">
              <a:solidFill>
                <a:schemeClr val="accent5"/>
              </a:solidFill>
            </a:endParaRPr>
          </a:p>
        </p:txBody>
      </p:sp>
      <p:sp>
        <p:nvSpPr>
          <p:cNvPr id="23" name="TextBox 22">
            <a:hlinkClick r:id="rId9" action="ppaction://hlinksldjump"/>
          </p:cNvPr>
          <p:cNvSpPr txBox="1"/>
          <p:nvPr/>
        </p:nvSpPr>
        <p:spPr>
          <a:xfrm>
            <a:off x="6370812" y="370683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Administración</a:t>
            </a:r>
          </a:p>
          <a:p>
            <a:pPr algn="ctr" rtl="0"/>
            <a:r>
              <a:rPr lang="es-US" b="1">
                <a:solidFill>
                  <a:schemeClr val="accent5"/>
                </a:solidFill>
              </a:rPr>
              <a:t>de medicamentos</a:t>
            </a:r>
            <a:endParaRPr lang="en-US" b="1" dirty="0">
              <a:solidFill>
                <a:schemeClr val="accent5"/>
              </a:solidFill>
            </a:endParaRPr>
          </a:p>
        </p:txBody>
      </p:sp>
      <p:sp>
        <p:nvSpPr>
          <p:cNvPr id="24" name="TextBox 23">
            <a:hlinkClick r:id="rId10" action="ppaction://hlinksldjump"/>
          </p:cNvPr>
          <p:cNvSpPr txBox="1"/>
          <p:nvPr/>
        </p:nvSpPr>
        <p:spPr>
          <a:xfrm>
            <a:off x="6370812" y="1579094"/>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Prevención de </a:t>
            </a:r>
          </a:p>
          <a:p>
            <a:pPr algn="ctr" rtl="0"/>
            <a:r>
              <a:rPr lang="es-US" b="1">
                <a:solidFill>
                  <a:schemeClr val="accent5"/>
                </a:solidFill>
              </a:rPr>
              <a:t> las infecciones</a:t>
            </a:r>
            <a:endParaRPr lang="en-US" b="1" dirty="0">
              <a:solidFill>
                <a:schemeClr val="accent5"/>
              </a:solidFill>
            </a:endParaRPr>
          </a:p>
        </p:txBody>
      </p:sp>
      <p:sp>
        <p:nvSpPr>
          <p:cNvPr id="25" name="TextBox 24">
            <a:hlinkClick r:id="rId11" action="ppaction://hlinksldjump"/>
          </p:cNvPr>
          <p:cNvSpPr txBox="1"/>
          <p:nvPr/>
        </p:nvSpPr>
        <p:spPr>
          <a:xfrm>
            <a:off x="6370812" y="2664261"/>
            <a:ext cx="2335038"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600" b="1" dirty="0">
                <a:solidFill>
                  <a:schemeClr val="accent5"/>
                </a:solidFill>
              </a:rPr>
              <a:t>Precauciones durante el tratamiento</a:t>
            </a:r>
            <a:endParaRPr lang="en-US" sz="1600" b="1" dirty="0">
              <a:solidFill>
                <a:schemeClr val="accent5"/>
              </a:solidFill>
            </a:endParaRPr>
          </a:p>
        </p:txBody>
      </p:sp>
      <p:sp>
        <p:nvSpPr>
          <p:cNvPr id="31" name="TextBox 30">
            <a:hlinkClick r:id="rId12" action="ppaction://hlinksldjump"/>
          </p:cNvPr>
          <p:cNvSpPr txBox="1"/>
          <p:nvPr/>
        </p:nvSpPr>
        <p:spPr>
          <a:xfrm>
            <a:off x="3459726" y="4810957"/>
            <a:ext cx="2255520" cy="6492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rtl="0"/>
            <a:r>
              <a:rPr lang="es-US" sz="1700" b="1" dirty="0">
                <a:solidFill>
                  <a:schemeClr val="accent5"/>
                </a:solidFill>
              </a:rPr>
              <a:t>Precauciones por tumores cerebrales</a:t>
            </a:r>
          </a:p>
        </p:txBody>
      </p:sp>
      <p:sp>
        <p:nvSpPr>
          <p:cNvPr id="33" name="TextBox 32">
            <a:hlinkClick r:id="rId13" action="ppaction://hlinksldjump"/>
          </p:cNvPr>
          <p:cNvSpPr txBox="1"/>
          <p:nvPr/>
        </p:nvSpPr>
        <p:spPr>
          <a:xfrm>
            <a:off x="6370812" y="4810957"/>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rtl="0"/>
            <a:r>
              <a:rPr lang="es-US" b="1">
                <a:solidFill>
                  <a:schemeClr val="accent5"/>
                </a:solidFill>
              </a:rPr>
              <a:t>Cuidado de </a:t>
            </a:r>
          </a:p>
          <a:p>
            <a:pPr algn="ctr" rtl="0"/>
            <a:r>
              <a:rPr lang="es-US" b="1">
                <a:solidFill>
                  <a:schemeClr val="accent5"/>
                </a:solidFill>
              </a:rPr>
              <a:t>las heridas</a:t>
            </a:r>
          </a:p>
        </p:txBody>
      </p:sp>
      <p:sp>
        <p:nvSpPr>
          <p:cNvPr id="17" name="TextBox 16">
            <a:hlinkClick r:id="rId14" action="ppaction://hlinksldjump"/>
          </p:cNvPr>
          <p:cNvSpPr txBox="1"/>
          <p:nvPr/>
        </p:nvSpPr>
        <p:spPr>
          <a:xfrm>
            <a:off x="548640" y="2664262"/>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Vía del </a:t>
            </a:r>
          </a:p>
          <a:p>
            <a:pPr algn="ctr" rtl="0"/>
            <a:r>
              <a:rPr lang="es-US" b="1">
                <a:solidFill>
                  <a:schemeClr val="accent5"/>
                </a:solidFill>
              </a:rPr>
              <a:t>CCIP</a:t>
            </a:r>
            <a:endParaRPr lang="en-US" b="1" dirty="0">
              <a:solidFill>
                <a:schemeClr val="accent5"/>
              </a:solidFill>
            </a:endParaRPr>
          </a:p>
        </p:txBody>
      </p:sp>
      <p:sp>
        <p:nvSpPr>
          <p:cNvPr id="20" name="TextBox 19">
            <a:hlinkClick r:id="rId15" action="ppaction://hlinksldjump"/>
          </p:cNvPr>
          <p:cNvSpPr txBox="1"/>
          <p:nvPr/>
        </p:nvSpPr>
        <p:spPr>
          <a:xfrm>
            <a:off x="548640" y="3706834"/>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CVL</a:t>
            </a:r>
          </a:p>
          <a:p>
            <a:pPr algn="ctr" rtl="0"/>
            <a:r>
              <a:rPr lang="es-US" b="1">
                <a:solidFill>
                  <a:schemeClr val="accent5"/>
                </a:solidFill>
              </a:rPr>
              <a:t>externo</a:t>
            </a:r>
            <a:endParaRPr lang="en-US" b="1" dirty="0">
              <a:solidFill>
                <a:schemeClr val="accent5"/>
              </a:solidFill>
            </a:endParaRPr>
          </a:p>
        </p:txBody>
      </p:sp>
      <p:sp>
        <p:nvSpPr>
          <p:cNvPr id="21" name="TextBox 20">
            <a:hlinkClick r:id="rId16" action="ppaction://hlinksldjump"/>
          </p:cNvPr>
          <p:cNvSpPr txBox="1"/>
          <p:nvPr/>
        </p:nvSpPr>
        <p:spPr>
          <a:xfrm>
            <a:off x="548640" y="4813664"/>
            <a:ext cx="2255520" cy="6492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rtl="0">
              <a:spcBef>
                <a:spcPts val="1200"/>
              </a:spcBef>
            </a:pPr>
            <a:r>
              <a:rPr lang="es-US" b="1" dirty="0">
                <a:solidFill>
                  <a:schemeClr val="accent5"/>
                </a:solidFill>
              </a:rPr>
              <a:t>Puerto</a:t>
            </a:r>
            <a:endParaRPr lang="en-US" b="1" dirty="0">
              <a:solidFill>
                <a:schemeClr val="accent5"/>
              </a:solidFill>
            </a:endParaRPr>
          </a:p>
        </p:txBody>
      </p:sp>
      <p:sp>
        <p:nvSpPr>
          <p:cNvPr id="2" name="TextBox 1">
            <a:hlinkClick r:id="rId17" action="ppaction://hlinksldjump"/>
            <a:extLst>
              <a:ext uri="{FF2B5EF4-FFF2-40B4-BE49-F238E27FC236}">
                <a16:creationId xmlns:a16="http://schemas.microsoft.com/office/drawing/2014/main" id="{756E11FF-77CC-80AF-CD5C-A5200D3BBBBF}"/>
              </a:ext>
            </a:extLst>
          </p:cNvPr>
          <p:cNvSpPr txBox="1"/>
          <p:nvPr/>
        </p:nvSpPr>
        <p:spPr>
          <a:xfrm>
            <a:off x="3459726" y="370683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dirty="0">
                <a:solidFill>
                  <a:schemeClr val="accent5"/>
                </a:solidFill>
              </a:rPr>
              <a:t>Manejo de los</a:t>
            </a:r>
          </a:p>
          <a:p>
            <a:pPr algn="ctr" rtl="0"/>
            <a:r>
              <a:rPr lang="es-US" b="1" dirty="0">
                <a:solidFill>
                  <a:schemeClr val="accent5"/>
                </a:solidFill>
              </a:rPr>
              <a:t>síntomas</a:t>
            </a:r>
            <a:endParaRPr lang="en-US" b="1" dirty="0">
              <a:solidFill>
                <a:schemeClr val="accent5"/>
              </a:solidFill>
            </a:endParaRPr>
          </a:p>
        </p:txBody>
      </p:sp>
    </p:spTree>
    <p:extLst>
      <p:ext uri="{BB962C8B-B14F-4D97-AF65-F5344CB8AC3E}">
        <p14:creationId xmlns:p14="http://schemas.microsoft.com/office/powerpoint/2010/main" val="2696851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302324"/>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Higiene</a:t>
            </a:r>
            <a:endParaRPr lang="en-US" dirty="0">
              <a:solidFill>
                <a:schemeClr val="tx2">
                  <a:lumMod val="75000"/>
                </a:schemeClr>
              </a:solidFill>
            </a:endParaRPr>
          </a:p>
        </p:txBody>
      </p:sp>
      <p:sp>
        <p:nvSpPr>
          <p:cNvPr id="17" name="TextBox 16">
            <a:hlinkClick r:id="rId3"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4" name="Content Placeholder 3"/>
          <p:cNvSpPr>
            <a:spLocks noGrp="1"/>
          </p:cNvSpPr>
          <p:nvPr>
            <p:ph idx="1"/>
          </p:nvPr>
        </p:nvSpPr>
        <p:spPr>
          <a:xfrm>
            <a:off x="3871478" y="1389185"/>
            <a:ext cx="5082022" cy="4799543"/>
          </a:xfrm>
        </p:spPr>
        <p:txBody>
          <a:bodyPr rtlCol="0">
            <a:normAutofit/>
          </a:bodyPr>
          <a:lstStyle/>
          <a:p>
            <a:pPr rtl="0"/>
            <a:r>
              <a:rPr lang="es-US" sz="3200"/>
              <a:t>Recuérdele a su hijo: </a:t>
            </a:r>
          </a:p>
          <a:p>
            <a:pPr lvl="1" rtl="0"/>
            <a:r>
              <a:rPr lang="es-US" sz="2600"/>
              <a:t>No debe compartir con otras personas vasos, botellas de </a:t>
            </a:r>
            <a:br>
              <a:rPr lang="en-US" sz="2600" dirty="0"/>
            </a:br>
            <a:r>
              <a:rPr lang="es-US" sz="2600"/>
              <a:t>agua ni cubiertos. </a:t>
            </a:r>
          </a:p>
          <a:p>
            <a:pPr lvl="1" rtl="0">
              <a:spcBef>
                <a:spcPts val="1200"/>
              </a:spcBef>
            </a:pPr>
            <a:r>
              <a:rPr lang="es-US" sz="2600"/>
              <a:t>No debe compartir el cepillo de dientes con nadie. </a:t>
            </a:r>
          </a:p>
          <a:p>
            <a:pPr lvl="1" rtl="0">
              <a:spcBef>
                <a:spcPts val="1200"/>
              </a:spcBef>
            </a:pPr>
            <a:r>
              <a:rPr lang="es-US" sz="2600"/>
              <a:t>Debe bañarse o ducharse con regularidad, según se lo indique su equipo de atención médica.</a:t>
            </a:r>
          </a:p>
          <a:p>
            <a:pPr lvl="1" rtl="0"/>
            <a:endParaRPr lang="en-US" dirty="0"/>
          </a:p>
        </p:txBody>
      </p:sp>
      <p:sp>
        <p:nvSpPr>
          <p:cNvPr id="9" name="Rectangle 8"/>
          <p:cNvSpPr/>
          <p:nvPr/>
        </p:nvSpPr>
        <p:spPr>
          <a:xfrm>
            <a:off x="1568003" y="4204200"/>
            <a:ext cx="2867764" cy="646331"/>
          </a:xfrm>
          <a:prstGeom prst="rect">
            <a:avLst/>
          </a:prstGeom>
        </p:spPr>
        <p:txBody>
          <a:bodyPr wrap="square" rtlCol="0">
            <a:spAutoFit/>
          </a:bodyPr>
          <a:lstStyle/>
          <a:p>
            <a:pPr algn="ctr" rtl="0"/>
            <a:r>
              <a:rPr lang="es-US" b="1" dirty="0"/>
              <a:t>Bañarse o </a:t>
            </a:r>
          </a:p>
          <a:p>
            <a:pPr algn="ctr" rtl="0"/>
            <a:r>
              <a:rPr lang="es-US" b="1" dirty="0"/>
              <a:t>ducharse con regularidad</a:t>
            </a:r>
            <a:endParaRPr lang="en-US" b="1" dirty="0"/>
          </a:p>
        </p:txBody>
      </p:sp>
      <p:sp>
        <p:nvSpPr>
          <p:cNvPr id="12" name="Rectangle 11"/>
          <p:cNvSpPr/>
          <p:nvPr/>
        </p:nvSpPr>
        <p:spPr>
          <a:xfrm>
            <a:off x="530238" y="4199912"/>
            <a:ext cx="1343737" cy="1200329"/>
          </a:xfrm>
          <a:prstGeom prst="rect">
            <a:avLst/>
          </a:prstGeom>
        </p:spPr>
        <p:txBody>
          <a:bodyPr wrap="square" rtlCol="0">
            <a:spAutoFit/>
          </a:bodyPr>
          <a:lstStyle/>
          <a:p>
            <a:pPr algn="ctr" rtl="0"/>
            <a:r>
              <a:rPr lang="es-US" b="1" dirty="0">
                <a:solidFill>
                  <a:srgbClr val="FF0000"/>
                </a:solidFill>
              </a:rPr>
              <a:t>No </a:t>
            </a:r>
            <a:r>
              <a:rPr lang="es-US" b="1" dirty="0"/>
              <a:t>comparta</a:t>
            </a:r>
          </a:p>
          <a:p>
            <a:pPr algn="ctr" rtl="0"/>
            <a:r>
              <a:rPr lang="es-US" b="1" dirty="0"/>
              <a:t>vasos ni cubiertos.</a:t>
            </a:r>
            <a:endParaRPr lang="en-US" b="1" dirty="0"/>
          </a:p>
        </p:txBody>
      </p:sp>
      <p:pic>
        <p:nvPicPr>
          <p:cNvPr id="5" name="Picture 4"/>
          <p:cNvPicPr>
            <a:picLocks noChangeAspect="1"/>
          </p:cNvPicPr>
          <p:nvPr/>
        </p:nvPicPr>
        <p:blipFill>
          <a:blip r:embed="rId4"/>
          <a:stretch>
            <a:fillRect/>
          </a:stretch>
        </p:blipFill>
        <p:spPr>
          <a:xfrm>
            <a:off x="203594" y="2333314"/>
            <a:ext cx="1783989" cy="1707140"/>
          </a:xfrm>
          <a:prstGeom prst="rect">
            <a:avLst/>
          </a:prstGeom>
        </p:spPr>
      </p:pic>
      <p:pic>
        <p:nvPicPr>
          <p:cNvPr id="3" name="Picture 2"/>
          <p:cNvPicPr>
            <a:picLocks noChangeAspect="1"/>
          </p:cNvPicPr>
          <p:nvPr/>
        </p:nvPicPr>
        <p:blipFill>
          <a:blip r:embed="rId5"/>
          <a:stretch>
            <a:fillRect/>
          </a:stretch>
        </p:blipFill>
        <p:spPr>
          <a:xfrm>
            <a:off x="251552" y="2335461"/>
            <a:ext cx="1764387" cy="1866592"/>
          </a:xfrm>
          <a:prstGeom prst="rect">
            <a:avLst/>
          </a:prstGeom>
        </p:spPr>
      </p:pic>
      <p:pic>
        <p:nvPicPr>
          <p:cNvPr id="6" name="Picture 5"/>
          <p:cNvPicPr>
            <a:picLocks noChangeAspect="1"/>
          </p:cNvPicPr>
          <p:nvPr/>
        </p:nvPicPr>
        <p:blipFill>
          <a:blip r:embed="rId6"/>
          <a:stretch>
            <a:fillRect/>
          </a:stretch>
        </p:blipFill>
        <p:spPr>
          <a:xfrm>
            <a:off x="2204496" y="2361617"/>
            <a:ext cx="1977973" cy="1738564"/>
          </a:xfrm>
          <a:prstGeom prst="rect">
            <a:avLst/>
          </a:prstGeom>
        </p:spPr>
      </p:pic>
    </p:spTree>
    <p:extLst>
      <p:ext uri="{BB962C8B-B14F-4D97-AF65-F5344CB8AC3E}">
        <p14:creationId xmlns:p14="http://schemas.microsoft.com/office/powerpoint/2010/main" val="3829322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473076"/>
            <a:ext cx="8572500" cy="424722"/>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sz="2400" dirty="0">
                <a:solidFill>
                  <a:schemeClr val="tx2">
                    <a:lumMod val="75000"/>
                  </a:schemeClr>
                </a:solidFill>
              </a:rPr>
              <a:t>Controle a los visitantes para saber si están enfermos</a:t>
            </a:r>
            <a:endParaRPr lang="en-US" sz="2400" dirty="0">
              <a:solidFill>
                <a:schemeClr val="tx2">
                  <a:lumMod val="75000"/>
                </a:schemeClr>
              </a:solidFill>
            </a:endParaRPr>
          </a:p>
        </p:txBody>
      </p:sp>
      <p:sp>
        <p:nvSpPr>
          <p:cNvPr id="17" name="TextBox 16">
            <a:hlinkClick r:id="rId3"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4" name="Content Placeholder 3"/>
          <p:cNvSpPr>
            <a:spLocks noGrp="1"/>
          </p:cNvSpPr>
          <p:nvPr>
            <p:ph idx="1"/>
          </p:nvPr>
        </p:nvSpPr>
        <p:spPr>
          <a:xfrm>
            <a:off x="3871478" y="1358188"/>
            <a:ext cx="5082022" cy="5011615"/>
          </a:xfrm>
        </p:spPr>
        <p:txBody>
          <a:bodyPr rtlCol="0">
            <a:normAutofit fontScale="92500" lnSpcReduction="10000"/>
          </a:bodyPr>
          <a:lstStyle/>
          <a:p>
            <a:pPr rtl="0">
              <a:lnSpc>
                <a:spcPct val="110000"/>
              </a:lnSpc>
            </a:pPr>
            <a:r>
              <a:rPr lang="es-US" dirty="0"/>
              <a:t>Verifíquelo con amigos y visitantes antes de que lleguen.</a:t>
            </a:r>
          </a:p>
          <a:p>
            <a:pPr rtl="0">
              <a:lnSpc>
                <a:spcPct val="110000"/>
              </a:lnSpc>
            </a:pPr>
            <a:r>
              <a:rPr lang="es-US" dirty="0"/>
              <a:t>Las personas pueden visitar a su hijo </a:t>
            </a:r>
            <a:r>
              <a:rPr lang="es-US" u="sng" dirty="0"/>
              <a:t>excepto</a:t>
            </a:r>
            <a:r>
              <a:rPr lang="es-US" dirty="0"/>
              <a:t> si tienen:</a:t>
            </a:r>
          </a:p>
          <a:p>
            <a:pPr lvl="1" rtl="0">
              <a:lnSpc>
                <a:spcPct val="110000"/>
              </a:lnSpc>
            </a:pPr>
            <a:r>
              <a:rPr lang="es-US" dirty="0"/>
              <a:t>Fiebre</a:t>
            </a:r>
          </a:p>
          <a:p>
            <a:pPr lvl="1" rtl="0">
              <a:lnSpc>
                <a:spcPct val="110000"/>
              </a:lnSpc>
            </a:pPr>
            <a:r>
              <a:rPr lang="es-US" dirty="0"/>
              <a:t>Secreción nasal</a:t>
            </a:r>
          </a:p>
          <a:p>
            <a:pPr lvl="1" rtl="0">
              <a:lnSpc>
                <a:spcPct val="110000"/>
              </a:lnSpc>
            </a:pPr>
            <a:r>
              <a:rPr lang="es-US" dirty="0"/>
              <a:t>Tos</a:t>
            </a:r>
          </a:p>
          <a:p>
            <a:pPr lvl="1" rtl="0">
              <a:lnSpc>
                <a:spcPct val="110000"/>
              </a:lnSpc>
            </a:pPr>
            <a:r>
              <a:rPr lang="es-US" dirty="0"/>
              <a:t>Diarrea</a:t>
            </a:r>
          </a:p>
          <a:p>
            <a:pPr lvl="1" rtl="0">
              <a:lnSpc>
                <a:spcPct val="110000"/>
              </a:lnSpc>
            </a:pPr>
            <a:r>
              <a:rPr lang="es-US" dirty="0"/>
              <a:t>Erupción cutánea</a:t>
            </a:r>
          </a:p>
          <a:p>
            <a:pPr lvl="1" rtl="0">
              <a:lnSpc>
                <a:spcPct val="110000"/>
              </a:lnSpc>
            </a:pPr>
            <a:r>
              <a:rPr lang="es-US" dirty="0"/>
              <a:t>Otros síntomas de enfermedad</a:t>
            </a:r>
          </a:p>
          <a:p>
            <a:pPr lvl="1" rtl="0">
              <a:lnSpc>
                <a:spcPct val="110000"/>
              </a:lnSpc>
            </a:pPr>
            <a:r>
              <a:rPr lang="es-US" dirty="0"/>
              <a:t>Recientemente estuvieron expuestos a infecciones</a:t>
            </a:r>
          </a:p>
        </p:txBody>
      </p:sp>
      <p:pic>
        <p:nvPicPr>
          <p:cNvPr id="2" name="Picture 1"/>
          <p:cNvPicPr>
            <a:picLocks noChangeAspect="1"/>
          </p:cNvPicPr>
          <p:nvPr/>
        </p:nvPicPr>
        <p:blipFill>
          <a:blip r:embed="rId4"/>
          <a:stretch>
            <a:fillRect/>
          </a:stretch>
        </p:blipFill>
        <p:spPr>
          <a:xfrm>
            <a:off x="457422" y="1437101"/>
            <a:ext cx="3414056" cy="4316342"/>
          </a:xfrm>
          <a:prstGeom prst="rect">
            <a:avLst/>
          </a:prstGeom>
        </p:spPr>
      </p:pic>
    </p:spTree>
    <p:extLst>
      <p:ext uri="{BB962C8B-B14F-4D97-AF65-F5344CB8AC3E}">
        <p14:creationId xmlns:p14="http://schemas.microsoft.com/office/powerpoint/2010/main" val="327748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1516" y="2338913"/>
            <a:ext cx="3639627" cy="2060627"/>
          </a:xfrm>
          <a:prstGeom prst="rect">
            <a:avLst/>
          </a:prstGeom>
        </p:spPr>
      </p:pic>
      <p:sp>
        <p:nvSpPr>
          <p:cNvPr id="25" name="Title 1"/>
          <p:cNvSpPr txBox="1">
            <a:spLocks/>
          </p:cNvSpPr>
          <p:nvPr/>
        </p:nvSpPr>
        <p:spPr>
          <a:xfrm>
            <a:off x="381000" y="302324"/>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Cuidado de animales</a:t>
            </a:r>
            <a:endParaRPr lang="en-US" dirty="0">
              <a:solidFill>
                <a:schemeClr val="tx2">
                  <a:lumMod val="75000"/>
                </a:schemeClr>
              </a:solidFill>
            </a:endParaRPr>
          </a:p>
        </p:txBody>
      </p:sp>
      <p:sp>
        <p:nvSpPr>
          <p:cNvPr id="17" name="TextBox 16">
            <a:hlinkClick r:id="rId4"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4" name="Content Placeholder 3"/>
          <p:cNvSpPr>
            <a:spLocks noGrp="1"/>
          </p:cNvSpPr>
          <p:nvPr>
            <p:ph idx="1"/>
          </p:nvPr>
        </p:nvSpPr>
        <p:spPr>
          <a:xfrm>
            <a:off x="4107049" y="1389185"/>
            <a:ext cx="5032891" cy="4799543"/>
          </a:xfrm>
        </p:spPr>
        <p:txBody>
          <a:bodyPr rtlCol="0">
            <a:normAutofit/>
          </a:bodyPr>
          <a:lstStyle/>
          <a:p>
            <a:pPr rtl="0"/>
            <a:r>
              <a:rPr lang="es-US"/>
              <a:t>Su hijo no deberá limpiar:</a:t>
            </a:r>
          </a:p>
          <a:p>
            <a:pPr lvl="1" rtl="0">
              <a:spcBef>
                <a:spcPts val="1200"/>
              </a:spcBef>
            </a:pPr>
            <a:r>
              <a:rPr lang="es-US"/>
              <a:t>Jaulas de animales o pájaros</a:t>
            </a:r>
          </a:p>
          <a:p>
            <a:pPr lvl="1" rtl="0">
              <a:spcBef>
                <a:spcPts val="1200"/>
              </a:spcBef>
            </a:pPr>
            <a:r>
              <a:rPr lang="es-US"/>
              <a:t>Peceras</a:t>
            </a:r>
          </a:p>
          <a:p>
            <a:pPr lvl="1" rtl="0">
              <a:spcBef>
                <a:spcPts val="1200"/>
              </a:spcBef>
            </a:pPr>
            <a:r>
              <a:rPr lang="es-US"/>
              <a:t>Cajas de arena de gatos o desperdicios animales</a:t>
            </a:r>
            <a:endParaRPr lang="en-US" dirty="0"/>
          </a:p>
          <a:p>
            <a:pPr rtl="0">
              <a:spcBef>
                <a:spcPts val="1800"/>
              </a:spcBef>
            </a:pPr>
            <a:r>
              <a:rPr lang="es-US"/>
              <a:t>Si vive en una granja:</a:t>
            </a:r>
          </a:p>
          <a:p>
            <a:pPr lvl="1" rtl="0">
              <a:spcBef>
                <a:spcPts val="1200"/>
              </a:spcBef>
            </a:pPr>
            <a:r>
              <a:rPr lang="es-US"/>
              <a:t>Hable con su equipo de atención médica para recibir consejos de seguridad para </a:t>
            </a:r>
            <a:br>
              <a:rPr lang="en-US" dirty="0"/>
            </a:br>
            <a:r>
              <a:rPr lang="es-US"/>
              <a:t>su hijo.</a:t>
            </a:r>
            <a:endParaRPr lang="en-US" dirty="0"/>
          </a:p>
        </p:txBody>
      </p:sp>
      <p:grpSp>
        <p:nvGrpSpPr>
          <p:cNvPr id="9" name="Group 8"/>
          <p:cNvGrpSpPr/>
          <p:nvPr/>
        </p:nvGrpSpPr>
        <p:grpSpPr>
          <a:xfrm>
            <a:off x="579802" y="1921043"/>
            <a:ext cx="2749954" cy="3756343"/>
            <a:chOff x="7550776" y="3675466"/>
            <a:chExt cx="1357889" cy="2136688"/>
          </a:xfrm>
        </p:grpSpPr>
        <p:sp>
          <p:nvSpPr>
            <p:cNvPr id="10" name="Rectangle 9"/>
            <p:cNvSpPr/>
            <p:nvPr/>
          </p:nvSpPr>
          <p:spPr>
            <a:xfrm>
              <a:off x="7550776" y="5024339"/>
              <a:ext cx="1242792" cy="787815"/>
            </a:xfrm>
            <a:prstGeom prst="rect">
              <a:avLst/>
            </a:prstGeom>
          </p:spPr>
          <p:txBody>
            <a:bodyPr wrap="square" rtlCol="0">
              <a:spAutoFit/>
            </a:bodyPr>
            <a:lstStyle/>
            <a:p>
              <a:pPr algn="ctr" rtl="0"/>
              <a:r>
                <a:rPr lang="es-US" sz="2800" b="1" dirty="0">
                  <a:solidFill>
                    <a:srgbClr val="FF0000"/>
                  </a:solidFill>
                </a:rPr>
                <a:t>No </a:t>
              </a:r>
              <a:r>
                <a:rPr lang="es-US" sz="2800" b="1" dirty="0"/>
                <a:t>manipule</a:t>
              </a:r>
            </a:p>
            <a:p>
              <a:pPr algn="ctr" rtl="0"/>
              <a:r>
                <a:rPr lang="es-US" sz="2800" b="1" dirty="0"/>
                <a:t>desperdicios animales</a:t>
              </a:r>
              <a:endParaRPr lang="en-US" sz="2800" b="1" dirty="0"/>
            </a:p>
          </p:txBody>
        </p:sp>
        <p:pic>
          <p:nvPicPr>
            <p:cNvPr id="12" name="Picture 4"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6127" y="3675466"/>
              <a:ext cx="1262538" cy="14364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3885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1329595"/>
          </a:xfrm>
        </p:spPr>
        <p:txBody>
          <a:bodyPr rtlCol="0"/>
          <a:lstStyle/>
          <a:p>
            <a:pPr marL="0" indent="0" algn="ctr" rtl="0">
              <a:buNone/>
            </a:pPr>
            <a:r>
              <a:rPr lang="es-US" sz="4800"/>
              <a:t>Precauciones durante el tratamiento</a:t>
            </a:r>
            <a:endParaRPr lang="en-US" sz="4800" dirty="0"/>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1450527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14660" y="1212187"/>
            <a:ext cx="2755631" cy="2926334"/>
          </a:xfrm>
          <a:prstGeom prst="rect">
            <a:avLst/>
          </a:prstGeom>
        </p:spPr>
      </p:pic>
      <p:pic>
        <p:nvPicPr>
          <p:cNvPr id="17" name="Picture 16" descr="COG.toothbrush.png"/>
          <p:cNvPicPr>
            <a:picLocks noChangeAspect="1"/>
          </p:cNvPicPr>
          <p:nvPr/>
        </p:nvPicPr>
        <p:blipFill rotWithShape="1">
          <a:blip r:embed="rId4" cstate="print"/>
          <a:srcRect l="5785" t="12204" r="6612" b="4988"/>
          <a:stretch/>
        </p:blipFill>
        <p:spPr>
          <a:xfrm>
            <a:off x="675939" y="1875195"/>
            <a:ext cx="2737388" cy="2132929"/>
          </a:xfrm>
          <a:prstGeom prst="rect">
            <a:avLst/>
          </a:prstGeom>
        </p:spPr>
      </p:pic>
      <p:sp>
        <p:nvSpPr>
          <p:cNvPr id="24" name="Rectangle 23"/>
          <p:cNvSpPr/>
          <p:nvPr/>
        </p:nvSpPr>
        <p:spPr>
          <a:xfrm>
            <a:off x="448791" y="4031551"/>
            <a:ext cx="2218209" cy="1015663"/>
          </a:xfrm>
          <a:prstGeom prst="rect">
            <a:avLst/>
          </a:prstGeom>
        </p:spPr>
        <p:txBody>
          <a:bodyPr wrap="square" rtlCol="0">
            <a:spAutoFit/>
          </a:bodyPr>
          <a:lstStyle/>
          <a:p>
            <a:pPr algn="ctr" rtl="0"/>
            <a:r>
              <a:rPr lang="es-US" sz="2000" b="1" dirty="0"/>
              <a:t>Cepillarse los dientes</a:t>
            </a:r>
          </a:p>
          <a:p>
            <a:pPr algn="ctr" rtl="0"/>
            <a:r>
              <a:rPr lang="es-US" sz="2000" b="1" dirty="0"/>
              <a:t>con regularidad</a:t>
            </a:r>
            <a:endParaRPr lang="en-US" sz="2000" b="1" dirty="0"/>
          </a:p>
        </p:txBody>
      </p:sp>
      <p:sp>
        <p:nvSpPr>
          <p:cNvPr id="34" name="Rectangle 33"/>
          <p:cNvSpPr/>
          <p:nvPr/>
        </p:nvSpPr>
        <p:spPr>
          <a:xfrm>
            <a:off x="3299446" y="4031551"/>
            <a:ext cx="2218209" cy="1015663"/>
          </a:xfrm>
          <a:prstGeom prst="rect">
            <a:avLst/>
          </a:prstGeom>
        </p:spPr>
        <p:txBody>
          <a:bodyPr wrap="square" rtlCol="0">
            <a:spAutoFit/>
          </a:bodyPr>
          <a:lstStyle/>
          <a:p>
            <a:pPr algn="ctr" rtl="0"/>
            <a:r>
              <a:rPr lang="es-US" sz="2000" b="1" dirty="0"/>
              <a:t>Llame si estuvo </a:t>
            </a:r>
          </a:p>
          <a:p>
            <a:pPr algn="ctr" rtl="0"/>
            <a:r>
              <a:rPr lang="es-US" sz="2000" b="1" dirty="0"/>
              <a:t>expuesto a</a:t>
            </a:r>
          </a:p>
          <a:p>
            <a:pPr algn="ctr" rtl="0"/>
            <a:r>
              <a:rPr lang="es-US" sz="2000" b="1" dirty="0"/>
              <a:t>varicela</a:t>
            </a:r>
            <a:endParaRPr lang="es-US" sz="2800" b="1" dirty="0"/>
          </a:p>
        </p:txBody>
      </p:sp>
      <p:sp>
        <p:nvSpPr>
          <p:cNvPr id="40" name="Title 1"/>
          <p:cNvSpPr txBox="1">
            <a:spLocks/>
          </p:cNvSpPr>
          <p:nvPr/>
        </p:nvSpPr>
        <p:spPr>
          <a:xfrm>
            <a:off x="227908" y="323156"/>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Precauciones durante el tratamiento</a:t>
            </a:r>
            <a:endParaRPr lang="en-US" dirty="0">
              <a:solidFill>
                <a:schemeClr val="tx2">
                  <a:lumMod val="75000"/>
                </a:schemeClr>
              </a:solidFill>
            </a:endParaRPr>
          </a:p>
        </p:txBody>
      </p:sp>
      <p:sp>
        <p:nvSpPr>
          <p:cNvPr id="14" name="TextBox 13">
            <a:hlinkClick r:id="rId5" action="ppaction://hlinksldjump"/>
          </p:cNvPr>
          <p:cNvSpPr txBox="1"/>
          <p:nvPr/>
        </p:nvSpPr>
        <p:spPr>
          <a:xfrm>
            <a:off x="7437120" y="1115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25" name="Rectangle 24"/>
          <p:cNvSpPr/>
          <p:nvPr/>
        </p:nvSpPr>
        <p:spPr>
          <a:xfrm>
            <a:off x="6440621" y="4117863"/>
            <a:ext cx="2359788" cy="1631216"/>
          </a:xfrm>
          <a:prstGeom prst="rect">
            <a:avLst/>
          </a:prstGeom>
        </p:spPr>
        <p:txBody>
          <a:bodyPr wrap="square" rtlCol="0">
            <a:spAutoFit/>
          </a:bodyPr>
          <a:lstStyle/>
          <a:p>
            <a:pPr algn="ctr"/>
            <a:r>
              <a:rPr lang="es-ES" sz="2000" b="1" dirty="0"/>
              <a:t>Hable con su equipo de atención médica sobre las vacunas</a:t>
            </a:r>
            <a:endParaRPr lang="es-US" sz="2000" b="1" dirty="0"/>
          </a:p>
        </p:txBody>
      </p:sp>
      <p:pic>
        <p:nvPicPr>
          <p:cNvPr id="3" name="Picture 2"/>
          <p:cNvPicPr>
            <a:picLocks noChangeAspect="1"/>
          </p:cNvPicPr>
          <p:nvPr/>
        </p:nvPicPr>
        <p:blipFill>
          <a:blip r:embed="rId6"/>
          <a:stretch>
            <a:fillRect/>
          </a:stretch>
        </p:blipFill>
        <p:spPr>
          <a:xfrm>
            <a:off x="3609358" y="1076210"/>
            <a:ext cx="2056800" cy="2879519"/>
          </a:xfrm>
          <a:prstGeom prst="rect">
            <a:avLst/>
          </a:prstGeom>
        </p:spPr>
      </p:pic>
    </p:spTree>
    <p:extLst>
      <p:ext uri="{BB962C8B-B14F-4D97-AF65-F5344CB8AC3E}">
        <p14:creationId xmlns:p14="http://schemas.microsoft.com/office/powerpoint/2010/main" val="1050809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32139" y="1253379"/>
            <a:ext cx="7213022" cy="707886"/>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rtl="0"/>
            <a:r>
              <a:rPr lang="es-US" sz="2000" b="1" dirty="0">
                <a:solidFill>
                  <a:schemeClr val="accent5"/>
                </a:solidFill>
              </a:rPr>
              <a:t>Tome en cuenta estas precauciones durante las </a:t>
            </a:r>
            <a:r>
              <a:rPr lang="es-US" sz="2000" b="1" u="sng" dirty="0">
                <a:solidFill>
                  <a:schemeClr val="accent5"/>
                </a:solidFill>
              </a:rPr>
              <a:t>48 horas </a:t>
            </a:r>
          </a:p>
          <a:p>
            <a:pPr algn="ctr" rtl="0"/>
            <a:r>
              <a:rPr lang="es-US" sz="2000" b="1" dirty="0">
                <a:solidFill>
                  <a:schemeClr val="accent5"/>
                </a:solidFill>
              </a:rPr>
              <a:t>siguientes a la aplicación de la última quimioterapia:</a:t>
            </a:r>
            <a:endParaRPr lang="en-US" sz="2000" b="1" dirty="0">
              <a:solidFill>
                <a:schemeClr val="accent5"/>
              </a:solidFill>
            </a:endParaRPr>
          </a:p>
        </p:txBody>
      </p:sp>
      <p:sp>
        <p:nvSpPr>
          <p:cNvPr id="14" name="Rectangle 13"/>
          <p:cNvSpPr/>
          <p:nvPr/>
        </p:nvSpPr>
        <p:spPr>
          <a:xfrm>
            <a:off x="1107437" y="4936261"/>
            <a:ext cx="2193870" cy="646331"/>
          </a:xfrm>
          <a:prstGeom prst="rect">
            <a:avLst/>
          </a:prstGeom>
        </p:spPr>
        <p:txBody>
          <a:bodyPr wrap="none" rtlCol="0">
            <a:spAutoFit/>
          </a:bodyPr>
          <a:lstStyle/>
          <a:p>
            <a:pPr algn="ctr" rtl="0"/>
            <a:r>
              <a:rPr lang="es-US" b="1"/>
              <a:t>Use guantes cuando</a:t>
            </a:r>
          </a:p>
          <a:p>
            <a:pPr algn="ctr" rtl="0"/>
            <a:r>
              <a:rPr lang="es-US" b="1"/>
              <a:t>manipule desechos</a:t>
            </a:r>
            <a:endParaRPr lang="en-US" b="1" dirty="0"/>
          </a:p>
        </p:txBody>
      </p:sp>
      <p:sp>
        <p:nvSpPr>
          <p:cNvPr id="18" name="Rectangle 17"/>
          <p:cNvSpPr/>
          <p:nvPr/>
        </p:nvSpPr>
        <p:spPr>
          <a:xfrm>
            <a:off x="3758293" y="4936261"/>
            <a:ext cx="1799359" cy="923330"/>
          </a:xfrm>
          <a:prstGeom prst="rect">
            <a:avLst/>
          </a:prstGeom>
        </p:spPr>
        <p:txBody>
          <a:bodyPr wrap="square" rtlCol="0">
            <a:spAutoFit/>
          </a:bodyPr>
          <a:lstStyle/>
          <a:p>
            <a:pPr algn="ctr" rtl="0"/>
            <a:r>
              <a:rPr lang="es-US" b="1" dirty="0"/>
              <a:t>Cierre la tapa,</a:t>
            </a:r>
          </a:p>
          <a:p>
            <a:pPr algn="ctr" rtl="0"/>
            <a:r>
              <a:rPr lang="es-US" b="1" dirty="0"/>
              <a:t>eche agua dos veces</a:t>
            </a:r>
            <a:endParaRPr lang="en-US" b="1" dirty="0"/>
          </a:p>
        </p:txBody>
      </p:sp>
      <p:sp>
        <p:nvSpPr>
          <p:cNvPr id="20" name="Rectangle 19"/>
          <p:cNvSpPr/>
          <p:nvPr/>
        </p:nvSpPr>
        <p:spPr>
          <a:xfrm>
            <a:off x="5948685" y="4923198"/>
            <a:ext cx="2236510" cy="646331"/>
          </a:xfrm>
          <a:prstGeom prst="rect">
            <a:avLst/>
          </a:prstGeom>
        </p:spPr>
        <p:txBody>
          <a:bodyPr wrap="none" rtlCol="0">
            <a:spAutoFit/>
          </a:bodyPr>
          <a:lstStyle/>
          <a:p>
            <a:pPr algn="ctr" rtl="0"/>
            <a:r>
              <a:rPr lang="es-US" b="1"/>
              <a:t>Lave la ropa sucia </a:t>
            </a:r>
          </a:p>
          <a:p>
            <a:pPr algn="ctr" rtl="0"/>
            <a:r>
              <a:rPr lang="es-US" b="1"/>
              <a:t>por separado</a:t>
            </a:r>
            <a:endParaRPr lang="en-US" b="1" dirty="0"/>
          </a:p>
        </p:txBody>
      </p:sp>
      <p:sp>
        <p:nvSpPr>
          <p:cNvPr id="23" name="Title 1"/>
          <p:cNvSpPr txBox="1">
            <a:spLocks/>
          </p:cNvSpPr>
          <p:nvPr/>
        </p:nvSpPr>
        <p:spPr>
          <a:xfrm>
            <a:off x="227908" y="323156"/>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Precauciones durante el tratamiento</a:t>
            </a:r>
            <a:endParaRPr lang="en-US" dirty="0">
              <a:solidFill>
                <a:schemeClr val="tx2">
                  <a:lumMod val="75000"/>
                </a:schemeClr>
              </a:solidFill>
            </a:endParaRPr>
          </a:p>
        </p:txBody>
      </p:sp>
      <p:sp>
        <p:nvSpPr>
          <p:cNvPr id="15" name="TextBox 14">
            <a:hlinkClick r:id="rId3" action="ppaction://hlinksldjump"/>
          </p:cNvPr>
          <p:cNvSpPr txBox="1"/>
          <p:nvPr/>
        </p:nvSpPr>
        <p:spPr>
          <a:xfrm>
            <a:off x="7437120" y="-16146"/>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pic>
        <p:nvPicPr>
          <p:cNvPr id="2" name="Picture 1"/>
          <p:cNvPicPr>
            <a:picLocks noChangeAspect="1"/>
          </p:cNvPicPr>
          <p:nvPr/>
        </p:nvPicPr>
        <p:blipFill>
          <a:blip r:embed="rId4"/>
          <a:stretch>
            <a:fillRect/>
          </a:stretch>
        </p:blipFill>
        <p:spPr>
          <a:xfrm>
            <a:off x="594015" y="2099957"/>
            <a:ext cx="7955970" cy="2658086"/>
          </a:xfrm>
          <a:prstGeom prst="rect">
            <a:avLst/>
          </a:prstGeom>
        </p:spPr>
      </p:pic>
    </p:spTree>
    <p:extLst>
      <p:ext uri="{BB962C8B-B14F-4D97-AF65-F5344CB8AC3E}">
        <p14:creationId xmlns:p14="http://schemas.microsoft.com/office/powerpoint/2010/main" val="1371941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664797"/>
          </a:xfrm>
        </p:spPr>
        <p:txBody>
          <a:bodyPr rtlCol="0"/>
          <a:lstStyle/>
          <a:p>
            <a:pPr marL="0" indent="0" algn="ctr" rtl="0">
              <a:buNone/>
            </a:pPr>
            <a:r>
              <a:rPr lang="es-US" sz="4800" dirty="0"/>
              <a:t>Administración de medicamentos</a:t>
            </a:r>
            <a:endParaRPr lang="en-US" sz="4800" dirty="0"/>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311437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G.oral meds.png"/>
          <p:cNvPicPr>
            <a:picLocks noChangeAspect="1"/>
          </p:cNvPicPr>
          <p:nvPr/>
        </p:nvPicPr>
        <p:blipFill rotWithShape="1">
          <a:blip r:embed="rId3" cstate="print"/>
          <a:srcRect b="6603"/>
          <a:stretch/>
        </p:blipFill>
        <p:spPr>
          <a:xfrm>
            <a:off x="5029200" y="2272664"/>
            <a:ext cx="3489854" cy="3494511"/>
          </a:xfrm>
          <a:prstGeom prst="rect">
            <a:avLst/>
          </a:prstGeom>
        </p:spPr>
      </p:pic>
      <p:sp>
        <p:nvSpPr>
          <p:cNvPr id="9" name="Title 1"/>
          <p:cNvSpPr txBox="1">
            <a:spLocks/>
          </p:cNvSpPr>
          <p:nvPr/>
        </p:nvSpPr>
        <p:spPr>
          <a:xfrm>
            <a:off x="227908" y="323156"/>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Administración de medicamentos</a:t>
            </a:r>
            <a:endParaRPr lang="en-US" dirty="0">
              <a:solidFill>
                <a:schemeClr val="tx2">
                  <a:lumMod val="75000"/>
                </a:schemeClr>
              </a:solidFill>
            </a:endParaRPr>
          </a:p>
        </p:txBody>
      </p:sp>
      <p:sp>
        <p:nvSpPr>
          <p:cNvPr id="8" name="TextBox 7">
            <a:hlinkClick r:id="rId4" action="ppaction://hlinksldjump"/>
          </p:cNvPr>
          <p:cNvSpPr txBox="1"/>
          <p:nvPr/>
        </p:nvSpPr>
        <p:spPr>
          <a:xfrm>
            <a:off x="7437120" y="-408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18" name="Content Placeholder 17"/>
          <p:cNvSpPr>
            <a:spLocks noGrp="1"/>
          </p:cNvSpPr>
          <p:nvPr>
            <p:ph idx="1"/>
          </p:nvPr>
        </p:nvSpPr>
        <p:spPr>
          <a:xfrm>
            <a:off x="381000" y="1371600"/>
            <a:ext cx="8343900" cy="4642338"/>
          </a:xfrm>
        </p:spPr>
        <p:txBody>
          <a:bodyPr rtlCol="0">
            <a:normAutofit/>
          </a:bodyPr>
          <a:lstStyle/>
          <a:p>
            <a:pPr rtl="0"/>
            <a:r>
              <a:rPr lang="es-US" sz="3200"/>
              <a:t>Para cada medicamento, deberá saber lo siguiente:</a:t>
            </a:r>
          </a:p>
          <a:p>
            <a:pPr lvl="1" rtl="0">
              <a:lnSpc>
                <a:spcPct val="200000"/>
              </a:lnSpc>
            </a:pPr>
            <a:r>
              <a:rPr lang="es-US" sz="2800"/>
              <a:t>Nombre del medicamento</a:t>
            </a:r>
          </a:p>
          <a:p>
            <a:pPr lvl="1" rtl="0">
              <a:lnSpc>
                <a:spcPct val="200000"/>
              </a:lnSpc>
            </a:pPr>
            <a:r>
              <a:rPr lang="es-US" sz="2800"/>
              <a:t>Para qué sirve</a:t>
            </a:r>
          </a:p>
          <a:p>
            <a:pPr lvl="1" rtl="0">
              <a:lnSpc>
                <a:spcPct val="200000"/>
              </a:lnSpc>
            </a:pPr>
            <a:r>
              <a:rPr lang="es-US" sz="2800"/>
              <a:t>Cuándo administrarlo</a:t>
            </a:r>
          </a:p>
          <a:p>
            <a:pPr lvl="1" rtl="0">
              <a:lnSpc>
                <a:spcPct val="200000"/>
              </a:lnSpc>
            </a:pPr>
            <a:r>
              <a:rPr lang="es-US" sz="2800"/>
              <a:t>Cómo administrarlo</a:t>
            </a:r>
            <a:endParaRPr lang="en-US" sz="2800" dirty="0"/>
          </a:p>
        </p:txBody>
      </p:sp>
    </p:spTree>
    <p:extLst>
      <p:ext uri="{BB962C8B-B14F-4D97-AF65-F5344CB8AC3E}">
        <p14:creationId xmlns:p14="http://schemas.microsoft.com/office/powerpoint/2010/main" val="4164289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7908" y="323156"/>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a:solidFill>
                  <a:schemeClr val="tx2">
                    <a:lumMod val="75000"/>
                  </a:schemeClr>
                </a:solidFill>
              </a:rPr>
              <a:t>Después de irse a su casa:</a:t>
            </a:r>
            <a:endParaRPr lang="en-US" dirty="0">
              <a:solidFill>
                <a:schemeClr val="tx2">
                  <a:lumMod val="75000"/>
                </a:schemeClr>
              </a:solidFill>
            </a:endParaRPr>
          </a:p>
        </p:txBody>
      </p:sp>
      <p:sp>
        <p:nvSpPr>
          <p:cNvPr id="8" name="TextBox 7">
            <a:hlinkClick r:id="rId3" action="ppaction://hlinksldjump"/>
          </p:cNvPr>
          <p:cNvSpPr txBox="1"/>
          <p:nvPr/>
        </p:nvSpPr>
        <p:spPr>
          <a:xfrm>
            <a:off x="7437120" y="-408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13" name="TextBox 12">
            <a:hlinkClick r:id="rId4" action="ppaction://hlinksldjump"/>
          </p:cNvPr>
          <p:cNvSpPr txBox="1"/>
          <p:nvPr/>
        </p:nvSpPr>
        <p:spPr>
          <a:xfrm>
            <a:off x="7437120" y="37522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Finalizar</a:t>
            </a:r>
            <a:endParaRPr lang="en-US" sz="1400" b="1" dirty="0">
              <a:solidFill>
                <a:schemeClr val="accent5"/>
              </a:solidFill>
            </a:endParaRPr>
          </a:p>
        </p:txBody>
      </p:sp>
      <p:sp>
        <p:nvSpPr>
          <p:cNvPr id="2" name="Content Placeholder 1"/>
          <p:cNvSpPr>
            <a:spLocks noGrp="1"/>
          </p:cNvSpPr>
          <p:nvPr>
            <p:ph sz="half" idx="1"/>
          </p:nvPr>
        </p:nvSpPr>
        <p:spPr>
          <a:xfrm>
            <a:off x="227908" y="1367265"/>
            <a:ext cx="5426404" cy="4525963"/>
          </a:xfrm>
        </p:spPr>
        <p:txBody>
          <a:bodyPr rtlCol="0">
            <a:normAutofit fontScale="85000" lnSpcReduction="20000"/>
          </a:bodyPr>
          <a:lstStyle/>
          <a:p>
            <a:pPr lvl="1" rtl="0">
              <a:buClr>
                <a:schemeClr val="accent2"/>
              </a:buClr>
              <a:buSzPct val="100000"/>
              <a:buFont typeface="Wingdings" pitchFamily="2" charset="2"/>
              <a:buChar char="§"/>
            </a:pPr>
            <a:r>
              <a:rPr lang="es-US" sz="3600" dirty="0">
                <a:solidFill>
                  <a:schemeClr val="tx1"/>
                </a:solidFill>
              </a:rPr>
              <a:t>Cuando vaya a la clínica, hospital o sala de emergencias, lleve los medicamentos y la lista de medicamentos.</a:t>
            </a:r>
          </a:p>
          <a:p>
            <a:pPr lvl="1" rtl="0">
              <a:buClr>
                <a:schemeClr val="accent2"/>
              </a:buClr>
              <a:buSzPct val="100000"/>
              <a:buNone/>
            </a:pPr>
            <a:endParaRPr lang="en-US" sz="1000" dirty="0">
              <a:solidFill>
                <a:schemeClr val="tx1"/>
              </a:solidFill>
            </a:endParaRPr>
          </a:p>
          <a:p>
            <a:pPr lvl="1" rtl="0">
              <a:buClr>
                <a:schemeClr val="accent2"/>
              </a:buClr>
              <a:buSzPct val="100000"/>
              <a:buFont typeface="Wingdings" pitchFamily="2" charset="2"/>
              <a:buChar char="§"/>
            </a:pPr>
            <a:r>
              <a:rPr lang="es-US" sz="3600" dirty="0">
                <a:solidFill>
                  <a:schemeClr val="tx1"/>
                </a:solidFill>
              </a:rPr>
              <a:t>Avísenos cuando necesite </a:t>
            </a:r>
            <a:br>
              <a:rPr lang="en-US" sz="3600" dirty="0">
                <a:solidFill>
                  <a:schemeClr val="tx1"/>
                </a:solidFill>
              </a:rPr>
            </a:br>
            <a:r>
              <a:rPr lang="es-US" sz="3600" dirty="0">
                <a:solidFill>
                  <a:schemeClr val="tx1"/>
                </a:solidFill>
              </a:rPr>
              <a:t>volver a surtir medicamentos.</a:t>
            </a:r>
          </a:p>
          <a:p>
            <a:pPr lvl="1" rtl="0">
              <a:buClr>
                <a:schemeClr val="accent2"/>
              </a:buClr>
              <a:buSzPct val="100000"/>
              <a:buNone/>
            </a:pPr>
            <a:endParaRPr lang="en-US" sz="1000" dirty="0">
              <a:solidFill>
                <a:schemeClr val="tx1"/>
              </a:solidFill>
            </a:endParaRPr>
          </a:p>
          <a:p>
            <a:pPr lvl="1" rtl="0">
              <a:buClr>
                <a:schemeClr val="accent2"/>
              </a:buClr>
              <a:buSzPct val="100000"/>
              <a:buFont typeface="Wingdings" pitchFamily="2" charset="2"/>
              <a:buChar char="§"/>
            </a:pPr>
            <a:r>
              <a:rPr lang="es-US" sz="3600" dirty="0">
                <a:solidFill>
                  <a:schemeClr val="tx1"/>
                </a:solidFill>
              </a:rPr>
              <a:t>Guarde los medicamentos en un lugar seguro y con llave.</a:t>
            </a:r>
          </a:p>
        </p:txBody>
      </p:sp>
      <p:pic>
        <p:nvPicPr>
          <p:cNvPr id="3" name="Picture 2"/>
          <p:cNvPicPr>
            <a:picLocks noChangeAspect="1"/>
          </p:cNvPicPr>
          <p:nvPr/>
        </p:nvPicPr>
        <p:blipFill>
          <a:blip r:embed="rId5"/>
          <a:stretch>
            <a:fillRect/>
          </a:stretch>
        </p:blipFill>
        <p:spPr>
          <a:xfrm>
            <a:off x="5654312" y="1367265"/>
            <a:ext cx="3231160" cy="4188315"/>
          </a:xfrm>
          <a:prstGeom prst="rect">
            <a:avLst/>
          </a:prstGeom>
        </p:spPr>
      </p:pic>
    </p:spTree>
    <p:extLst>
      <p:ext uri="{BB962C8B-B14F-4D97-AF65-F5344CB8AC3E}">
        <p14:creationId xmlns:p14="http://schemas.microsoft.com/office/powerpoint/2010/main" val="553305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84A844-394D-7E44-9B4B-247DF5FE66C9}"/>
              </a:ext>
            </a:extLst>
          </p:cNvPr>
          <p:cNvSpPr/>
          <p:nvPr/>
        </p:nvSpPr>
        <p:spPr>
          <a:xfrm>
            <a:off x="715617" y="1813747"/>
            <a:ext cx="7712766" cy="2308324"/>
          </a:xfrm>
          <a:prstGeom prst="rect">
            <a:avLst/>
          </a:prstGeom>
        </p:spPr>
        <p:txBody>
          <a:bodyPr wrap="square">
            <a:spAutoFit/>
          </a:bodyPr>
          <a:lstStyle/>
          <a:p>
            <a:pPr algn="ctr"/>
            <a:r>
              <a:rPr lang="en-US" sz="4800" b="1" dirty="0" err="1"/>
              <a:t>Precauciones</a:t>
            </a:r>
            <a:r>
              <a:rPr lang="en-US" sz="4800" b="1" dirty="0"/>
              <a:t> para los </a:t>
            </a:r>
            <a:r>
              <a:rPr lang="en-US" sz="4800" b="1" dirty="0" err="1"/>
              <a:t>pacientes</a:t>
            </a:r>
            <a:r>
              <a:rPr lang="en-US" sz="4800" b="1" dirty="0"/>
              <a:t> con </a:t>
            </a:r>
            <a:r>
              <a:rPr lang="en-US" sz="4800" b="1" dirty="0" err="1"/>
              <a:t>tumores</a:t>
            </a:r>
            <a:r>
              <a:rPr lang="en-US" sz="4800" b="1" dirty="0"/>
              <a:t> </a:t>
            </a:r>
            <a:r>
              <a:rPr lang="en-US" sz="4800" b="1" dirty="0" err="1"/>
              <a:t>cerebrales</a:t>
            </a:r>
            <a:r>
              <a:rPr lang="en-US" sz="4800" b="1" dirty="0"/>
              <a:t> y </a:t>
            </a:r>
            <a:r>
              <a:rPr lang="en-US" sz="4800" b="1" dirty="0" err="1"/>
              <a:t>derivaciones</a:t>
            </a:r>
            <a:endParaRPr lang="en-US" sz="4800" b="1" dirty="0"/>
          </a:p>
        </p:txBody>
      </p:sp>
      <p:sp>
        <p:nvSpPr>
          <p:cNvPr id="3" name="TextBox 2">
            <a:hlinkClick r:id="rId3" action="ppaction://hlinksldjump"/>
          </p:cNvPr>
          <p:cNvSpPr txBox="1"/>
          <p:nvPr/>
        </p:nvSpPr>
        <p:spPr>
          <a:xfrm>
            <a:off x="7437120" y="1115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417100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620C74-D1D7-9247-9900-3334BD17A016}"/>
              </a:ext>
            </a:extLst>
          </p:cNvPr>
          <p:cNvSpPr>
            <a:spLocks noGrp="1"/>
          </p:cNvSpPr>
          <p:nvPr>
            <p:ph type="body" sz="quarter" idx="11"/>
          </p:nvPr>
        </p:nvSpPr>
        <p:spPr>
          <a:xfrm>
            <a:off x="1119187" y="2099405"/>
            <a:ext cx="6905625" cy="1329595"/>
          </a:xfrm>
        </p:spPr>
        <p:txBody>
          <a:bodyPr/>
          <a:lstStyle/>
          <a:p>
            <a:pPr marL="0" indent="0" algn="ctr">
              <a:buNone/>
            </a:pPr>
            <a:r>
              <a:rPr lang="en-US" sz="4800" dirty="0" err="1"/>
              <a:t>Acerca</a:t>
            </a:r>
            <a:r>
              <a:rPr lang="en-US" sz="4800" dirty="0"/>
              <a:t> del </a:t>
            </a:r>
            <a:r>
              <a:rPr lang="en-US" sz="4800" dirty="0" err="1"/>
              <a:t>cáncer</a:t>
            </a:r>
            <a:r>
              <a:rPr lang="en-US" sz="4800" dirty="0"/>
              <a:t> y </a:t>
            </a:r>
            <a:r>
              <a:rPr lang="en-US" sz="4800" dirty="0" err="1"/>
              <a:t>su</a:t>
            </a:r>
            <a:r>
              <a:rPr lang="en-US" sz="4800" dirty="0"/>
              <a:t> </a:t>
            </a:r>
            <a:r>
              <a:rPr lang="en-US" sz="4800" dirty="0" err="1"/>
              <a:t>tratamiento</a:t>
            </a:r>
            <a:endParaRPr lang="en-US" sz="4800" dirty="0"/>
          </a:p>
        </p:txBody>
      </p:sp>
      <p:sp>
        <p:nvSpPr>
          <p:cNvPr id="4" name="TextBox 3">
            <a:hlinkClick r:id="rId3" action="ppaction://hlinksldjump"/>
          </p:cNvPr>
          <p:cNvSpPr txBox="1"/>
          <p:nvPr/>
        </p:nvSpPr>
        <p:spPr>
          <a:xfrm>
            <a:off x="7437120" y="1115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3607186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8716" y="3251982"/>
            <a:ext cx="8485531" cy="2908327"/>
          </a:xfrm>
        </p:spPr>
        <p:txBody>
          <a:bodyPr rtlCol="0">
            <a:normAutofit fontScale="92500" lnSpcReduction="10000"/>
          </a:bodyPr>
          <a:lstStyle/>
          <a:p>
            <a:pPr rtl="0">
              <a:buSzPct val="120000"/>
              <a:buNone/>
            </a:pPr>
            <a:r>
              <a:rPr lang="es-US" sz="3100" b="1" dirty="0">
                <a:latin typeface="Calibri" pitchFamily="34" charset="0"/>
              </a:rPr>
              <a:t>Llame </a:t>
            </a:r>
            <a:r>
              <a:rPr lang="es-US" sz="3100" b="1" dirty="0">
                <a:solidFill>
                  <a:srgbClr val="FF0000"/>
                </a:solidFill>
                <a:latin typeface="Calibri" pitchFamily="34" charset="0"/>
              </a:rPr>
              <a:t>inmediatamente </a:t>
            </a:r>
            <a:r>
              <a:rPr lang="es-US" sz="3100" b="1" dirty="0">
                <a:latin typeface="Calibri" pitchFamily="34" charset="0"/>
              </a:rPr>
              <a:t>si su hijo tiene:</a:t>
            </a:r>
          </a:p>
          <a:p>
            <a:pPr lvl="1" rtl="0">
              <a:buClr>
                <a:schemeClr val="accent2"/>
              </a:buClr>
              <a:buSzPct val="120000"/>
              <a:buFont typeface="Wingdings" pitchFamily="2" charset="2"/>
              <a:buChar char="§"/>
            </a:pPr>
            <a:r>
              <a:rPr lang="es-US" sz="2600" dirty="0"/>
              <a:t>dolores de cabeza graves o repetidos;</a:t>
            </a:r>
            <a:endParaRPr lang="en-US" sz="600" dirty="0"/>
          </a:p>
          <a:p>
            <a:pPr lvl="1" rtl="0">
              <a:buClr>
                <a:schemeClr val="accent2"/>
              </a:buClr>
              <a:buSzPct val="120000"/>
              <a:buFont typeface="Wingdings" pitchFamily="2" charset="2"/>
              <a:buChar char="§"/>
            </a:pPr>
            <a:r>
              <a:rPr lang="es-US" sz="2600" dirty="0"/>
              <a:t>vómitos repetidos; </a:t>
            </a:r>
            <a:endParaRPr lang="en-US" sz="600" dirty="0"/>
          </a:p>
          <a:p>
            <a:pPr lvl="1" rtl="0">
              <a:buClr>
                <a:schemeClr val="accent2"/>
              </a:buClr>
              <a:buSzPct val="120000"/>
              <a:buFont typeface="Wingdings" pitchFamily="2" charset="2"/>
              <a:buChar char="§"/>
            </a:pPr>
            <a:r>
              <a:rPr lang="es-US" sz="2600" dirty="0"/>
              <a:t>soñolencia extrema; </a:t>
            </a:r>
            <a:endParaRPr lang="en-US" sz="600" dirty="0"/>
          </a:p>
          <a:p>
            <a:pPr lvl="1" rtl="0">
              <a:buClr>
                <a:schemeClr val="accent2"/>
              </a:buClr>
              <a:buSzPct val="120000"/>
              <a:buFont typeface="Wingdings" pitchFamily="2" charset="2"/>
              <a:buChar char="§"/>
            </a:pPr>
            <a:r>
              <a:rPr lang="es-US" sz="2600" dirty="0"/>
              <a:t>irritabilidad; </a:t>
            </a:r>
            <a:endParaRPr lang="en-US" sz="600" dirty="0"/>
          </a:p>
          <a:p>
            <a:pPr lvl="1" rtl="0">
              <a:buClr>
                <a:schemeClr val="accent2"/>
              </a:buClr>
              <a:buSzPct val="120000"/>
              <a:buFont typeface="Wingdings" pitchFamily="2" charset="2"/>
              <a:buChar char="§"/>
            </a:pPr>
            <a:r>
              <a:rPr lang="es-US" sz="2600" dirty="0"/>
              <a:t>confusión; </a:t>
            </a:r>
            <a:endParaRPr lang="en-US" sz="600" dirty="0"/>
          </a:p>
          <a:p>
            <a:pPr lvl="1" rtl="0">
              <a:buClr>
                <a:schemeClr val="accent2"/>
              </a:buClr>
              <a:buSzPct val="120000"/>
              <a:buFont typeface="Wingdings" pitchFamily="2" charset="2"/>
              <a:buChar char="§"/>
            </a:pPr>
            <a:r>
              <a:rPr lang="es-US" sz="2600" dirty="0"/>
              <a:t>hinchazón o enrojecimiento a lo largo del tracto de la vía. </a:t>
            </a:r>
          </a:p>
          <a:p>
            <a:pPr lvl="1" rtl="0"/>
            <a:endParaRPr lang="en-US" b="1" dirty="0"/>
          </a:p>
          <a:p>
            <a:pPr marL="0" indent="0" rtl="0">
              <a:buNone/>
            </a:pPr>
            <a:endParaRPr lang="en-US" dirty="0"/>
          </a:p>
        </p:txBody>
      </p:sp>
      <p:sp>
        <p:nvSpPr>
          <p:cNvPr id="9" name="Title 1"/>
          <p:cNvSpPr txBox="1">
            <a:spLocks/>
          </p:cNvSpPr>
          <p:nvPr/>
        </p:nvSpPr>
        <p:spPr>
          <a:xfrm>
            <a:off x="351878" y="142510"/>
            <a:ext cx="6784499" cy="867920"/>
          </a:xfrm>
          <a:prstGeom prst="rect">
            <a:avLst/>
          </a:prstGeom>
        </p:spPr>
        <p:txBody>
          <a:bodyPr vert="horz" wrap="square"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s-ES" sz="2800" dirty="0">
                <a:solidFill>
                  <a:schemeClr val="tx2">
                    <a:lumMod val="75000"/>
                  </a:schemeClr>
                </a:solidFill>
              </a:rPr>
              <a:t>Precauciones para los pacientes con tumores cerebrales y derivaciones</a:t>
            </a:r>
            <a:endParaRPr lang="en-US" sz="2800" dirty="0">
              <a:solidFill>
                <a:schemeClr val="tx2">
                  <a:lumMod val="75000"/>
                </a:schemeClr>
              </a:solidFill>
            </a:endParaRPr>
          </a:p>
        </p:txBody>
      </p:sp>
      <p:sp>
        <p:nvSpPr>
          <p:cNvPr id="5" name="TextBox 4">
            <a:hlinkClick r:id="rId3" action="ppaction://hlinksldjump"/>
          </p:cNvPr>
          <p:cNvSpPr txBox="1"/>
          <p:nvPr/>
        </p:nvSpPr>
        <p:spPr>
          <a:xfrm>
            <a:off x="7418070" y="3123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pic>
        <p:nvPicPr>
          <p:cNvPr id="6" name="Picture 5" descr="FX13_phone1.png"/>
          <p:cNvPicPr>
            <a:picLocks noChangeAspect="1"/>
          </p:cNvPicPr>
          <p:nvPr/>
        </p:nvPicPr>
        <p:blipFill>
          <a:blip r:embed="rId4" cstate="print"/>
          <a:stretch>
            <a:fillRect/>
          </a:stretch>
        </p:blipFill>
        <p:spPr>
          <a:xfrm rot="20967758">
            <a:off x="7314906" y="3202069"/>
            <a:ext cx="1091850" cy="2053130"/>
          </a:xfrm>
          <a:prstGeom prst="rect">
            <a:avLst/>
          </a:prstGeom>
        </p:spPr>
      </p:pic>
      <p:sp>
        <p:nvSpPr>
          <p:cNvPr id="8" name="TextBox 7"/>
          <p:cNvSpPr txBox="1"/>
          <p:nvPr/>
        </p:nvSpPr>
        <p:spPr>
          <a:xfrm rot="20967758">
            <a:off x="7258287" y="3775470"/>
            <a:ext cx="1148125" cy="738664"/>
          </a:xfrm>
          <a:prstGeom prst="rect">
            <a:avLst/>
          </a:prstGeom>
          <a:noFill/>
        </p:spPr>
        <p:txBody>
          <a:bodyPr wrap="square" rtlCol="0">
            <a:spAutoFit/>
          </a:bodyPr>
          <a:lstStyle/>
          <a:p>
            <a:pPr algn="ctr" rtl="0"/>
            <a:r>
              <a:rPr lang="es-US" sz="1400" b="1" i="1" dirty="0">
                <a:solidFill>
                  <a:srgbClr val="FF0000"/>
                </a:solidFill>
              </a:rPr>
              <a:t>¡Llame </a:t>
            </a:r>
          </a:p>
          <a:p>
            <a:pPr algn="ctr" rtl="0"/>
            <a:r>
              <a:rPr lang="es-US" sz="1400" b="1" i="1" dirty="0">
                <a:solidFill>
                  <a:srgbClr val="FF0000"/>
                </a:solidFill>
              </a:rPr>
              <a:t>de inmediato!</a:t>
            </a:r>
            <a:endParaRPr lang="en-US" sz="1400" b="1" i="1" dirty="0">
              <a:solidFill>
                <a:srgbClr val="FF0000"/>
              </a:solidFill>
            </a:endParaRPr>
          </a:p>
        </p:txBody>
      </p:sp>
      <p:sp>
        <p:nvSpPr>
          <p:cNvPr id="10" name="TextBox 9">
            <a:hlinkClick r:id="rId5" action="ppaction://hlinksldjump"/>
          </p:cNvPr>
          <p:cNvSpPr txBox="1"/>
          <p:nvPr/>
        </p:nvSpPr>
        <p:spPr>
          <a:xfrm>
            <a:off x="7437120" y="37522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Finalizar</a:t>
            </a:r>
            <a:endParaRPr lang="en-US" sz="1400" b="1" dirty="0">
              <a:solidFill>
                <a:schemeClr val="accent5"/>
              </a:solidFill>
            </a:endParaRPr>
          </a:p>
        </p:txBody>
      </p:sp>
      <p:sp>
        <p:nvSpPr>
          <p:cNvPr id="2" name="Rectangle 1"/>
          <p:cNvSpPr/>
          <p:nvPr/>
        </p:nvSpPr>
        <p:spPr>
          <a:xfrm>
            <a:off x="464932" y="1108232"/>
            <a:ext cx="8374268" cy="830997"/>
          </a:xfrm>
          <a:prstGeom prst="rect">
            <a:avLst/>
          </a:prstGeom>
        </p:spPr>
        <p:txBody>
          <a:bodyPr wrap="square" rtlCol="0">
            <a:spAutoFit/>
          </a:bodyPr>
          <a:lstStyle/>
          <a:p>
            <a:pPr rtl="0">
              <a:buSzPct val="120000"/>
              <a:buNone/>
            </a:pPr>
            <a:r>
              <a:rPr lang="es-US" sz="2400" b="1" dirty="0"/>
              <a:t>Llame al </a:t>
            </a:r>
            <a:r>
              <a:rPr lang="es-US" sz="2400" b="1" dirty="0">
                <a:solidFill>
                  <a:srgbClr val="FF0000"/>
                </a:solidFill>
                <a:effectLst>
                  <a:outerShdw blurRad="38100" dist="38100" dir="2700000" algn="tl">
                    <a:srgbClr val="000000">
                      <a:alpha val="43137"/>
                    </a:srgbClr>
                  </a:outerShdw>
                </a:effectLst>
              </a:rPr>
              <a:t>911</a:t>
            </a:r>
            <a:r>
              <a:rPr lang="es-US" sz="2400" b="1" dirty="0">
                <a:effectLst>
                  <a:outerShdw blurRad="38100" dist="38100" dir="2700000" algn="tl">
                    <a:srgbClr val="000000">
                      <a:alpha val="43137"/>
                    </a:srgbClr>
                  </a:outerShdw>
                </a:effectLst>
              </a:rPr>
              <a:t> </a:t>
            </a:r>
            <a:r>
              <a:rPr lang="es-US" sz="2400" b="1" dirty="0"/>
              <a:t>inmediatamente si su hijo tiene:</a:t>
            </a:r>
            <a:endParaRPr lang="en-US" sz="2400" b="1" dirty="0"/>
          </a:p>
          <a:p>
            <a:pPr lvl="1" rtl="0">
              <a:buClr>
                <a:schemeClr val="accent2"/>
              </a:buClr>
              <a:buSzPct val="120000"/>
              <a:buFont typeface="Wingdings" pitchFamily="2" charset="2"/>
              <a:buChar char="§"/>
            </a:pPr>
            <a:r>
              <a:rPr lang="es-US" sz="2400" dirty="0">
                <a:solidFill>
                  <a:schemeClr val="accent6"/>
                </a:solidFill>
              </a:rPr>
              <a:t>Convulsiones </a:t>
            </a:r>
            <a:r>
              <a:rPr lang="es-US" sz="2000" i="1" dirty="0">
                <a:solidFill>
                  <a:schemeClr val="accent6"/>
                </a:solidFill>
              </a:rPr>
              <a:t>(y NO le han enseñado qué debe hacer en casa)</a:t>
            </a:r>
          </a:p>
        </p:txBody>
      </p:sp>
      <p:sp>
        <p:nvSpPr>
          <p:cNvPr id="11" name="Rectangle 10"/>
          <p:cNvSpPr/>
          <p:nvPr/>
        </p:nvSpPr>
        <p:spPr>
          <a:xfrm>
            <a:off x="-19050" y="2196052"/>
            <a:ext cx="9144000" cy="830997"/>
          </a:xfrm>
          <a:prstGeom prst="rect">
            <a:avLst/>
          </a:prstGeom>
          <a:solidFill>
            <a:schemeClr val="bg2"/>
          </a:solidFill>
        </p:spPr>
        <p:txBody>
          <a:bodyPr wrap="square" rtlCol="0">
            <a:spAutoFit/>
          </a:bodyPr>
          <a:lstStyle/>
          <a:p>
            <a:pPr algn="ctr" rtl="0"/>
            <a:r>
              <a:rPr lang="es-US" sz="2400" b="1" i="1">
                <a:solidFill>
                  <a:schemeClr val="accent6"/>
                </a:solidFill>
              </a:rPr>
              <a:t>Introduzca los números de teléfono </a:t>
            </a:r>
          </a:p>
          <a:p>
            <a:pPr algn="ctr" rtl="0"/>
            <a:r>
              <a:rPr lang="es-US" sz="2400" b="1" i="1">
                <a:solidFill>
                  <a:schemeClr val="accent6"/>
                </a:solidFill>
              </a:rPr>
              <a:t>de su hospital/clínica aquí:</a:t>
            </a:r>
            <a:endParaRPr lang="en-US" sz="2400" b="1" i="1" dirty="0">
              <a:solidFill>
                <a:schemeClr val="accent6"/>
              </a:solidFill>
            </a:endParaRPr>
          </a:p>
        </p:txBody>
      </p:sp>
      <p:sp>
        <p:nvSpPr>
          <p:cNvPr id="3" name="Rectangle 2">
            <a:extLst>
              <a:ext uri="{FF2B5EF4-FFF2-40B4-BE49-F238E27FC236}">
                <a16:creationId xmlns:a16="http://schemas.microsoft.com/office/drawing/2014/main" id="{1E94FD3D-4640-C441-97E4-DE77F93C446F}"/>
              </a:ext>
            </a:extLst>
          </p:cNvPr>
          <p:cNvSpPr/>
          <p:nvPr/>
        </p:nvSpPr>
        <p:spPr>
          <a:xfrm>
            <a:off x="2286000" y="3105835"/>
            <a:ext cx="4572000" cy="646331"/>
          </a:xfrm>
          <a:prstGeom prst="rect">
            <a:avLst/>
          </a:prstGeom>
        </p:spPr>
        <p:txBody>
          <a:bodyPr>
            <a:spAutoFit/>
          </a:bodyPr>
          <a:lstStyle/>
          <a:p>
            <a:pPr algn="ctr"/>
            <a:r>
              <a:rPr lang="es-US" b="1" dirty="0">
                <a:solidFill>
                  <a:schemeClr val="accent5"/>
                </a:solidFill>
              </a:rPr>
              <a:t>Cuándo llamar</a:t>
            </a:r>
          </a:p>
          <a:p>
            <a:pPr algn="ctr"/>
            <a:r>
              <a:rPr lang="es-US" b="1" dirty="0">
                <a:solidFill>
                  <a:schemeClr val="accent5"/>
                </a:solidFill>
              </a:rPr>
              <a:t>para pedir ayuda</a:t>
            </a:r>
            <a:endParaRPr lang="en-US" b="1" dirty="0">
              <a:solidFill>
                <a:schemeClr val="accent5"/>
              </a:solidFill>
            </a:endParaRPr>
          </a:p>
        </p:txBody>
      </p:sp>
    </p:spTree>
    <p:extLst>
      <p:ext uri="{BB962C8B-B14F-4D97-AF65-F5344CB8AC3E}">
        <p14:creationId xmlns:p14="http://schemas.microsoft.com/office/powerpoint/2010/main" val="2843338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84A844-394D-7E44-9B4B-247DF5FE66C9}"/>
              </a:ext>
            </a:extLst>
          </p:cNvPr>
          <p:cNvSpPr/>
          <p:nvPr/>
        </p:nvSpPr>
        <p:spPr>
          <a:xfrm>
            <a:off x="715617" y="2598003"/>
            <a:ext cx="7712766" cy="830997"/>
          </a:xfrm>
          <a:prstGeom prst="rect">
            <a:avLst/>
          </a:prstGeom>
        </p:spPr>
        <p:txBody>
          <a:bodyPr wrap="square">
            <a:spAutoFit/>
          </a:bodyPr>
          <a:lstStyle/>
          <a:p>
            <a:pPr algn="ctr"/>
            <a:r>
              <a:rPr lang="en-US" sz="4800" b="1" dirty="0" err="1"/>
              <a:t>Cuidado</a:t>
            </a:r>
            <a:r>
              <a:rPr lang="en-US" sz="4800" b="1" dirty="0"/>
              <a:t> de la </a:t>
            </a:r>
            <a:r>
              <a:rPr lang="en-US" sz="4800" b="1" dirty="0" err="1"/>
              <a:t>herida</a:t>
            </a:r>
            <a:endParaRPr lang="en-US" sz="4800" b="1" dirty="0"/>
          </a:p>
        </p:txBody>
      </p:sp>
    </p:spTree>
    <p:extLst>
      <p:ext uri="{BB962C8B-B14F-4D97-AF65-F5344CB8AC3E}">
        <p14:creationId xmlns:p14="http://schemas.microsoft.com/office/powerpoint/2010/main" val="3558344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7909" y="1508555"/>
            <a:ext cx="4112444" cy="3561954"/>
          </a:xfrm>
        </p:spPr>
        <p:txBody>
          <a:bodyPr rtlCol="0">
            <a:normAutofit fontScale="92500" lnSpcReduction="10000"/>
          </a:bodyPr>
          <a:lstStyle/>
          <a:p>
            <a:pPr rtl="0">
              <a:buSzPct val="115000"/>
            </a:pPr>
            <a:r>
              <a:rPr lang="es-US" dirty="0"/>
              <a:t>Su enfermero puede mostrarle cómo cuidar la herida y cambiar el vendaje si es necesario.</a:t>
            </a:r>
          </a:p>
          <a:p>
            <a:pPr rtl="0">
              <a:buSzPct val="115000"/>
              <a:buNone/>
            </a:pPr>
            <a:endParaRPr lang="en-US" sz="1400" dirty="0"/>
          </a:p>
          <a:p>
            <a:pPr rtl="0">
              <a:buSzPct val="115000"/>
            </a:pPr>
            <a:r>
              <a:rPr lang="es-US" dirty="0"/>
              <a:t>Mantenga el área limpia y seca.</a:t>
            </a:r>
          </a:p>
          <a:p>
            <a:pPr rtl="0">
              <a:buSzPct val="115000"/>
            </a:pPr>
            <a:endParaRPr lang="en-US" sz="1400" dirty="0"/>
          </a:p>
          <a:p>
            <a:pPr rtl="0">
              <a:buSzPct val="115000"/>
            </a:pPr>
            <a:r>
              <a:rPr lang="es-US" dirty="0"/>
              <a:t>Proteja la herida hasta que sane por completo.</a:t>
            </a:r>
            <a:endParaRPr lang="en-US" dirty="0"/>
          </a:p>
        </p:txBody>
      </p:sp>
      <p:sp>
        <p:nvSpPr>
          <p:cNvPr id="10" name="Title 1"/>
          <p:cNvSpPr txBox="1">
            <a:spLocks/>
          </p:cNvSpPr>
          <p:nvPr/>
        </p:nvSpPr>
        <p:spPr>
          <a:xfrm>
            <a:off x="227908" y="323156"/>
            <a:ext cx="8572500" cy="590921"/>
          </a:xfrm>
          <a:prstGeom prst="rect">
            <a:avLst/>
          </a:prstGeom>
        </p:spPr>
        <p:txBody>
          <a:bodyPr vert="horz" lIns="91430" tIns="45715" rIns="91430" bIns="45715" rtlCol="0">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pPr rtl="0"/>
            <a:r>
              <a:rPr lang="es-US" dirty="0">
                <a:solidFill>
                  <a:schemeClr val="tx2">
                    <a:lumMod val="75000"/>
                  </a:schemeClr>
                </a:solidFill>
              </a:rPr>
              <a:t>Cuidado de la herida</a:t>
            </a:r>
            <a:endParaRPr lang="en-US" dirty="0">
              <a:solidFill>
                <a:schemeClr val="tx2">
                  <a:lumMod val="75000"/>
                </a:schemeClr>
              </a:solidFill>
            </a:endParaRPr>
          </a:p>
        </p:txBody>
      </p:sp>
      <p:sp>
        <p:nvSpPr>
          <p:cNvPr id="6" name="TextBox 5">
            <a:hlinkClick r:id="rId3" action="ppaction://hlinksldjump"/>
          </p:cNvPr>
          <p:cNvSpPr txBox="1"/>
          <p:nvPr/>
        </p:nvSpPr>
        <p:spPr>
          <a:xfrm>
            <a:off x="7437120" y="1115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
        <p:nvSpPr>
          <p:cNvPr id="7" name="TextBox 6">
            <a:hlinkClick r:id="rId4" action="ppaction://hlinksldjump"/>
          </p:cNvPr>
          <p:cNvSpPr txBox="1"/>
          <p:nvPr/>
        </p:nvSpPr>
        <p:spPr>
          <a:xfrm>
            <a:off x="7437120" y="37522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Finalizar</a:t>
            </a:r>
            <a:endParaRPr lang="en-US" sz="1400" b="1" dirty="0">
              <a:solidFill>
                <a:schemeClr val="accent5"/>
              </a:solidFill>
            </a:endParaRPr>
          </a:p>
        </p:txBody>
      </p:sp>
      <p:pic>
        <p:nvPicPr>
          <p:cNvPr id="2" name="Picture 1"/>
          <p:cNvPicPr>
            <a:picLocks noChangeAspect="1"/>
          </p:cNvPicPr>
          <p:nvPr/>
        </p:nvPicPr>
        <p:blipFill>
          <a:blip r:embed="rId5"/>
          <a:stretch>
            <a:fillRect/>
          </a:stretch>
        </p:blipFill>
        <p:spPr>
          <a:xfrm>
            <a:off x="5001491" y="1577198"/>
            <a:ext cx="3475021" cy="3493311"/>
          </a:xfrm>
          <a:prstGeom prst="rect">
            <a:avLst/>
          </a:prstGeom>
        </p:spPr>
      </p:pic>
    </p:spTree>
    <p:extLst>
      <p:ext uri="{BB962C8B-B14F-4D97-AF65-F5344CB8AC3E}">
        <p14:creationId xmlns:p14="http://schemas.microsoft.com/office/powerpoint/2010/main" val="1959567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84A844-394D-7E44-9B4B-247DF5FE66C9}"/>
              </a:ext>
            </a:extLst>
          </p:cNvPr>
          <p:cNvSpPr/>
          <p:nvPr/>
        </p:nvSpPr>
        <p:spPr>
          <a:xfrm>
            <a:off x="715617" y="2598003"/>
            <a:ext cx="7712766" cy="830997"/>
          </a:xfrm>
          <a:prstGeom prst="rect">
            <a:avLst/>
          </a:prstGeom>
        </p:spPr>
        <p:txBody>
          <a:bodyPr wrap="square">
            <a:spAutoFit/>
          </a:bodyPr>
          <a:lstStyle/>
          <a:p>
            <a:pPr algn="ctr"/>
            <a:r>
              <a:rPr lang="en-US" sz="4800" b="1" dirty="0" err="1"/>
              <a:t>Revisión</a:t>
            </a:r>
            <a:endParaRPr lang="en-US" sz="4800" b="1" dirty="0"/>
          </a:p>
        </p:txBody>
      </p:sp>
      <p:sp>
        <p:nvSpPr>
          <p:cNvPr id="3" name="TextBox 2">
            <a:hlinkClick r:id="rId3" action="ppaction://hlinksldjump"/>
          </p:cNvPr>
          <p:cNvSpPr txBox="1"/>
          <p:nvPr/>
        </p:nvSpPr>
        <p:spPr>
          <a:xfrm>
            <a:off x="7437120" y="1115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792497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es-US" dirty="0">
                <a:solidFill>
                  <a:schemeClr val="tx2">
                    <a:lumMod val="75000"/>
                  </a:schemeClr>
                </a:solidFill>
              </a:rPr>
              <a:t>Revisión</a:t>
            </a:r>
            <a:endParaRPr lang="en-US" dirty="0">
              <a:solidFill>
                <a:schemeClr val="tx2">
                  <a:lumMod val="75000"/>
                </a:schemeClr>
              </a:solidFill>
            </a:endParaRPr>
          </a:p>
        </p:txBody>
      </p:sp>
      <p:sp>
        <p:nvSpPr>
          <p:cNvPr id="6" name="Content Placeholder 5"/>
          <p:cNvSpPr>
            <a:spLocks noGrp="1"/>
          </p:cNvSpPr>
          <p:nvPr>
            <p:ph idx="1"/>
          </p:nvPr>
        </p:nvSpPr>
        <p:spPr/>
        <p:txBody>
          <a:bodyPr rtlCol="0"/>
          <a:lstStyle/>
          <a:p>
            <a:pPr rtl="0"/>
            <a:r>
              <a:rPr lang="es-US"/>
              <a:t>Revisemos a quién llamar:</a:t>
            </a:r>
          </a:p>
          <a:p>
            <a:pPr rtl="0"/>
            <a:endParaRPr lang="en-US" dirty="0"/>
          </a:p>
          <a:p>
            <a:pPr rtl="0"/>
            <a:endParaRPr lang="en-US" dirty="0"/>
          </a:p>
          <a:p>
            <a:pPr rtl="0"/>
            <a:endParaRPr lang="en-US" dirty="0"/>
          </a:p>
          <a:p>
            <a:pPr rtl="0"/>
            <a:endParaRPr lang="en-US" dirty="0"/>
          </a:p>
          <a:p>
            <a:pPr rtl="0"/>
            <a:endParaRPr lang="en-US" dirty="0"/>
          </a:p>
          <a:p>
            <a:pPr marL="0" indent="0" rtl="0">
              <a:buNone/>
            </a:pPr>
            <a:endParaRPr lang="en-US" dirty="0"/>
          </a:p>
        </p:txBody>
      </p:sp>
      <p:sp>
        <p:nvSpPr>
          <p:cNvPr id="4" name="Content Placeholder 5"/>
          <p:cNvSpPr txBox="1">
            <a:spLocks/>
          </p:cNvSpPr>
          <p:nvPr/>
        </p:nvSpPr>
        <p:spPr>
          <a:xfrm>
            <a:off x="542192" y="2113085"/>
            <a:ext cx="8021516" cy="3489433"/>
          </a:xfrm>
          <a:prstGeom prst="rect">
            <a:avLst/>
          </a:prstGeom>
          <a:solidFill>
            <a:schemeClr val="bg2"/>
          </a:solidFill>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n-US" dirty="0"/>
          </a:p>
          <a:p>
            <a:pPr rtl="0">
              <a:buFont typeface="Wingdings" panose="05000000000000000000" pitchFamily="2" charset="2"/>
              <a:buNone/>
            </a:pPr>
            <a:r>
              <a:rPr lang="es-US" sz="3200" b="1" dirty="0">
                <a:latin typeface="Calibri" pitchFamily="34" charset="0"/>
              </a:rPr>
              <a:t>Durante el día:</a:t>
            </a:r>
            <a:r>
              <a:rPr lang="es-US" sz="3200" dirty="0">
                <a:latin typeface="Calibri" pitchFamily="34" charset="0"/>
              </a:rPr>
              <a:t> _______________________________</a:t>
            </a:r>
          </a:p>
          <a:p>
            <a:pPr marL="0" indent="0" rtl="0">
              <a:buFont typeface="Wingdings" panose="05000000000000000000" pitchFamily="2" charset="2"/>
              <a:buNone/>
            </a:pPr>
            <a:endParaRPr lang="en-US" sz="3200" dirty="0">
              <a:latin typeface="Calibri" pitchFamily="34" charset="0"/>
            </a:endParaRPr>
          </a:p>
          <a:p>
            <a:pPr>
              <a:buNone/>
            </a:pPr>
            <a:r>
              <a:rPr lang="es-US" sz="3200" b="1" dirty="0">
                <a:latin typeface="Calibri" pitchFamily="34" charset="0"/>
              </a:rPr>
              <a:t>Después del horario habitual de trabajo:</a:t>
            </a:r>
            <a:r>
              <a:rPr lang="es-US" sz="3200" dirty="0">
                <a:latin typeface="Calibri" pitchFamily="34" charset="0"/>
              </a:rPr>
              <a:t> ____________________________________________</a:t>
            </a:r>
          </a:p>
          <a:p>
            <a:pPr rtl="0"/>
            <a:endParaRPr lang="en-US" sz="3200" dirty="0">
              <a:latin typeface="Calibri" pitchFamily="34" charset="0"/>
            </a:endParaRPr>
          </a:p>
          <a:p>
            <a:pPr>
              <a:buNone/>
            </a:pPr>
            <a:r>
              <a:rPr lang="es-US" sz="3200" b="1" dirty="0">
                <a:latin typeface="Calibri" pitchFamily="34" charset="0"/>
              </a:rPr>
              <a:t>Otro: </a:t>
            </a:r>
            <a:r>
              <a:rPr lang="es-US" sz="3200" dirty="0">
                <a:latin typeface="Calibri" pitchFamily="34" charset="0"/>
              </a:rPr>
              <a:t>________________________________________</a:t>
            </a:r>
            <a:endParaRPr lang="en-US" sz="3200" dirty="0">
              <a:latin typeface="Calibri" pitchFamily="34" charset="0"/>
            </a:endParaRPr>
          </a:p>
        </p:txBody>
      </p:sp>
    </p:spTree>
    <p:extLst>
      <p:ext uri="{BB962C8B-B14F-4D97-AF65-F5344CB8AC3E}">
        <p14:creationId xmlns:p14="http://schemas.microsoft.com/office/powerpoint/2010/main" val="591676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es-US">
                <a:solidFill>
                  <a:schemeClr val="tx2">
                    <a:lumMod val="75000"/>
                  </a:schemeClr>
                </a:solidFill>
              </a:rPr>
              <a:t>Revisión</a:t>
            </a:r>
            <a:endParaRPr lang="en-US" dirty="0">
              <a:solidFill>
                <a:schemeClr val="tx2">
                  <a:lumMod val="75000"/>
                </a:schemeClr>
              </a:solidFill>
            </a:endParaRPr>
          </a:p>
        </p:txBody>
      </p:sp>
      <p:sp>
        <p:nvSpPr>
          <p:cNvPr id="6" name="Content Placeholder 5"/>
          <p:cNvSpPr>
            <a:spLocks noGrp="1"/>
          </p:cNvSpPr>
          <p:nvPr>
            <p:ph idx="1"/>
          </p:nvPr>
        </p:nvSpPr>
        <p:spPr/>
        <p:txBody>
          <a:bodyPr rtlCol="0"/>
          <a:lstStyle/>
          <a:p>
            <a:pPr rtl="0"/>
            <a:r>
              <a:rPr lang="es-US"/>
              <a:t>Revisemos qué hacer con la fiebre:</a:t>
            </a:r>
          </a:p>
          <a:p>
            <a:pPr rtl="0"/>
            <a:endParaRPr lang="en-US" dirty="0"/>
          </a:p>
          <a:p>
            <a:pPr rtl="0"/>
            <a:endParaRPr lang="en-US" dirty="0"/>
          </a:p>
          <a:p>
            <a:pPr rtl="0"/>
            <a:endParaRPr lang="en-US" dirty="0"/>
          </a:p>
          <a:p>
            <a:pPr rtl="0"/>
            <a:endParaRPr lang="en-US" dirty="0"/>
          </a:p>
          <a:p>
            <a:pPr rtl="0"/>
            <a:endParaRPr lang="en-US" dirty="0"/>
          </a:p>
          <a:p>
            <a:pPr marL="0" indent="0" rtl="0">
              <a:buNone/>
            </a:pPr>
            <a:endParaRPr lang="en-US" dirty="0"/>
          </a:p>
        </p:txBody>
      </p:sp>
      <p:sp>
        <p:nvSpPr>
          <p:cNvPr id="8" name="TextBox 7"/>
          <p:cNvSpPr txBox="1"/>
          <p:nvPr/>
        </p:nvSpPr>
        <p:spPr>
          <a:xfrm>
            <a:off x="614311" y="1967208"/>
            <a:ext cx="7931812" cy="1661993"/>
          </a:xfrm>
          <a:prstGeom prst="rect">
            <a:avLst/>
          </a:prstGeom>
          <a:solidFill>
            <a:schemeClr val="bg2"/>
          </a:solidFill>
        </p:spPr>
        <p:txBody>
          <a:bodyPr wrap="square" rtlCol="0">
            <a:spAutoFit/>
          </a:bodyPr>
          <a:lstStyle/>
          <a:p>
            <a:pPr algn="ctr" rtl="0">
              <a:buClr>
                <a:schemeClr val="accent2"/>
              </a:buClr>
            </a:pPr>
            <a:endParaRPr lang="en-US" sz="2800" dirty="0">
              <a:solidFill>
                <a:schemeClr val="accent6"/>
              </a:solidFill>
              <a:latin typeface="Calibri" pitchFamily="34" charset="0"/>
            </a:endParaRPr>
          </a:p>
          <a:p>
            <a:pPr algn="ctr" rtl="0">
              <a:buClr>
                <a:schemeClr val="accent2"/>
              </a:buClr>
            </a:pPr>
            <a:r>
              <a:rPr lang="es-US" sz="2800" b="1" i="1">
                <a:solidFill>
                  <a:schemeClr val="accent6"/>
                </a:solidFill>
                <a:latin typeface="Calibri" pitchFamily="34" charset="0"/>
              </a:rPr>
              <a:t>Introduzca las pautas para tratar la fiebre </a:t>
            </a:r>
          </a:p>
          <a:p>
            <a:pPr algn="ctr" rtl="0">
              <a:buClr>
                <a:schemeClr val="accent2"/>
              </a:buClr>
            </a:pPr>
            <a:r>
              <a:rPr lang="es-US" sz="2800" b="1" i="1">
                <a:solidFill>
                  <a:schemeClr val="accent6"/>
                </a:solidFill>
                <a:latin typeface="Calibri" pitchFamily="34" charset="0"/>
              </a:rPr>
              <a:t>de su hospital/clínica aquí:</a:t>
            </a:r>
            <a:endParaRPr lang="en-US" sz="2800" dirty="0">
              <a:solidFill>
                <a:schemeClr val="accent6"/>
              </a:solidFill>
              <a:latin typeface="Calibri" pitchFamily="34" charset="0"/>
            </a:endParaRPr>
          </a:p>
          <a:p>
            <a:pPr algn="ctr" rtl="0">
              <a:buClr>
                <a:schemeClr val="accent2">
                  <a:lumMod val="75000"/>
                </a:schemeClr>
              </a:buClr>
              <a:buFont typeface="Wingdings" pitchFamily="2" charset="2"/>
              <a:buChar char="§"/>
            </a:pPr>
            <a:endParaRPr lang="en-US" dirty="0">
              <a:latin typeface="Calibri" pitchFamily="34" charset="0"/>
            </a:endParaRPr>
          </a:p>
        </p:txBody>
      </p:sp>
    </p:spTree>
    <p:extLst>
      <p:ext uri="{BB962C8B-B14F-4D97-AF65-F5344CB8AC3E}">
        <p14:creationId xmlns:p14="http://schemas.microsoft.com/office/powerpoint/2010/main" val="3950480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es-US">
                <a:solidFill>
                  <a:schemeClr val="tx2">
                    <a:lumMod val="75000"/>
                  </a:schemeClr>
                </a:solidFill>
              </a:rPr>
              <a:t>Preguntas</a:t>
            </a:r>
            <a:endParaRPr lang="en-US" dirty="0">
              <a:solidFill>
                <a:schemeClr val="tx2">
                  <a:lumMod val="75000"/>
                </a:schemeClr>
              </a:solidFill>
            </a:endParaRPr>
          </a:p>
        </p:txBody>
      </p:sp>
      <p:sp>
        <p:nvSpPr>
          <p:cNvPr id="4" name="Rectangle 3"/>
          <p:cNvSpPr/>
          <p:nvPr/>
        </p:nvSpPr>
        <p:spPr>
          <a:xfrm>
            <a:off x="1321712" y="1258503"/>
            <a:ext cx="8724900" cy="4508927"/>
          </a:xfrm>
          <a:prstGeom prst="rect">
            <a:avLst/>
          </a:prstGeom>
        </p:spPr>
        <p:txBody>
          <a:bodyPr wrap="square">
            <a:spAutoFit/>
          </a:bodyPr>
          <a:lstStyle/>
          <a:p>
            <a:r>
              <a:rPr lang="en-US" sz="28700" b="1" dirty="0">
                <a:ln w="76200">
                  <a:solidFill>
                    <a:srgbClr val="73AD56"/>
                  </a:solidFill>
                  <a:prstDash val="solid"/>
                </a:ln>
                <a:solidFill>
                  <a:srgbClr val="73AD56">
                    <a:lumMod val="40000"/>
                    <a:lumOff val="60000"/>
                  </a:srgbClr>
                </a:solidFill>
                <a:latin typeface="Arial Rounded MT Bold" panose="020F0704030504030204" pitchFamily="34" charset="0"/>
              </a:rPr>
              <a:t>???</a:t>
            </a:r>
            <a:endParaRPr lang="en-US" dirty="0"/>
          </a:p>
        </p:txBody>
      </p:sp>
    </p:spTree>
    <p:extLst>
      <p:ext uri="{BB962C8B-B14F-4D97-AF65-F5344CB8AC3E}">
        <p14:creationId xmlns:p14="http://schemas.microsoft.com/office/powerpoint/2010/main" val="632601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40165" y="385874"/>
            <a:ext cx="7441630" cy="1828193"/>
          </a:xfrm>
        </p:spPr>
        <p:txBody>
          <a:bodyPr rtlCol="0"/>
          <a:lstStyle/>
          <a:p>
            <a:pPr marL="0" indent="0" algn="ctr" rtl="0">
              <a:buNone/>
            </a:pPr>
            <a:r>
              <a:rPr lang="es-US" sz="6600" dirty="0">
                <a:latin typeface="Calibri" panose="020F0502020204030204" pitchFamily="34" charset="0"/>
              </a:rPr>
              <a:t>Estamos aquí para ayudarle.</a:t>
            </a:r>
            <a:endParaRPr lang="en-US" sz="6600" dirty="0">
              <a:latin typeface="Calibri" panose="020F0502020204030204" pitchFamily="34" charset="0"/>
            </a:endParaRPr>
          </a:p>
        </p:txBody>
      </p:sp>
      <p:sp>
        <p:nvSpPr>
          <p:cNvPr id="6" name="Text Placeholder 2"/>
          <p:cNvSpPr>
            <a:spLocks noGrp="1"/>
          </p:cNvSpPr>
          <p:nvPr>
            <p:ph type="body" sz="quarter" idx="11"/>
          </p:nvPr>
        </p:nvSpPr>
        <p:spPr>
          <a:xfrm>
            <a:off x="1115291" y="2289524"/>
            <a:ext cx="3445689" cy="1125436"/>
          </a:xfrm>
        </p:spPr>
        <p:txBody>
          <a:bodyPr rtlCol="0"/>
          <a:lstStyle/>
          <a:p>
            <a:pPr marL="0" indent="0" algn="ctr" rtl="0">
              <a:buNone/>
            </a:pPr>
            <a:r>
              <a:rPr lang="es-US" sz="2400" b="0" dirty="0">
                <a:latin typeface="Calibri" panose="020F0502020204030204" pitchFamily="34" charset="0"/>
              </a:rPr>
              <a:t>Para obtener más información, consulte el </a:t>
            </a:r>
          </a:p>
          <a:p>
            <a:pPr marL="0" indent="0" algn="ctr">
              <a:buNone/>
            </a:pPr>
            <a:r>
              <a:rPr lang="es-US" sz="2400" dirty="0">
                <a:latin typeface="Calibri" panose="020F0502020204030204" pitchFamily="34" charset="0"/>
              </a:rPr>
              <a:t>Guía Familiar de COG</a:t>
            </a:r>
          </a:p>
        </p:txBody>
      </p:sp>
      <p:sp>
        <p:nvSpPr>
          <p:cNvPr id="4" name="Rectangle 3"/>
          <p:cNvSpPr/>
          <p:nvPr/>
        </p:nvSpPr>
        <p:spPr>
          <a:xfrm>
            <a:off x="447342" y="3615842"/>
            <a:ext cx="4781585" cy="646331"/>
          </a:xfrm>
          <a:prstGeom prst="rect">
            <a:avLst/>
          </a:prstGeom>
        </p:spPr>
        <p:txBody>
          <a:bodyPr wrap="square" rtlCol="0">
            <a:spAutoFit/>
          </a:bodyPr>
          <a:lstStyle/>
          <a:p>
            <a:pPr algn="ctr" rtl="0"/>
            <a:r>
              <a:rPr lang="es-US" b="1" dirty="0">
                <a:hlinkClick r:id="rId3"/>
              </a:rPr>
              <a:t>https://www.childrensoncologygroup.org/</a:t>
            </a:r>
          </a:p>
          <a:p>
            <a:pPr algn="ctr" rtl="0"/>
            <a:r>
              <a:rPr lang="es-US" b="1" dirty="0">
                <a:hlinkClick r:id="rId3"/>
              </a:rPr>
              <a:t>index.php/cog-family-handbook</a:t>
            </a:r>
            <a:r>
              <a:rPr lang="es-US" b="1" dirty="0">
                <a:latin typeface="Calibri" panose="020F0502020204030204" pitchFamily="34" charset="0"/>
              </a:rPr>
              <a:t> </a:t>
            </a:r>
            <a:endParaRPr lang="en-US" b="1" dirty="0">
              <a:latin typeface="Calibri" panose="020F0502020204030204" pitchFamily="34" charset="0"/>
            </a:endParaRPr>
          </a:p>
        </p:txBody>
      </p:sp>
      <p:pic>
        <p:nvPicPr>
          <p:cNvPr id="5" name="Picture 4"/>
          <p:cNvPicPr>
            <a:picLocks noChangeAspect="1"/>
          </p:cNvPicPr>
          <p:nvPr/>
        </p:nvPicPr>
        <p:blipFill>
          <a:blip r:embed="rId4"/>
          <a:stretch>
            <a:fillRect/>
          </a:stretch>
        </p:blipFill>
        <p:spPr>
          <a:xfrm>
            <a:off x="5813669" y="2214067"/>
            <a:ext cx="2468126" cy="3192379"/>
          </a:xfrm>
          <a:prstGeom prst="rect">
            <a:avLst/>
          </a:prstGeom>
        </p:spPr>
      </p:pic>
    </p:spTree>
    <p:extLst>
      <p:ext uri="{BB962C8B-B14F-4D97-AF65-F5344CB8AC3E}">
        <p14:creationId xmlns:p14="http://schemas.microsoft.com/office/powerpoint/2010/main" val="3522720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2907" y="552757"/>
            <a:ext cx="7905281" cy="4910062"/>
          </a:xfrm>
        </p:spPr>
        <p:txBody>
          <a:bodyPr rtlCol="0">
            <a:normAutofit fontScale="92500" lnSpcReduction="10000"/>
          </a:bodyPr>
          <a:lstStyle/>
          <a:p>
            <a:pPr marL="0" indent="0" rtl="0">
              <a:buNone/>
            </a:pPr>
            <a:r>
              <a:rPr lang="es-US" sz="2600" dirty="0">
                <a:latin typeface="Calibri" panose="020F0502020204030204" pitchFamily="34" charset="0"/>
              </a:rPr>
              <a:t>EXENCIÓN DE RESPONSABILIDAD Y AVISO SOBRE LOS DERECHOS DE AUTOR</a:t>
            </a:r>
          </a:p>
          <a:p>
            <a:pPr marL="0" indent="0">
              <a:lnSpc>
                <a:spcPct val="100000"/>
              </a:lnSpc>
              <a:buNone/>
            </a:pPr>
            <a:r>
              <a:rPr lang="es-ES" sz="1800" b="0" dirty="0">
                <a:latin typeface="Calibri" panose="020F0502020204030204" pitchFamily="34" charset="0"/>
              </a:rPr>
              <a:t>La información y el contenido que se proporciona en estas diapositivas del </a:t>
            </a:r>
            <a:r>
              <a:rPr lang="es-ES" sz="1800" i="1" dirty="0">
                <a:latin typeface="Calibri" panose="020F0502020204030204" pitchFamily="34" charset="0"/>
              </a:rPr>
              <a:t>Manual Para Personas Recientemente Diagnosticadas: Como Cuidar a Su Hijo en Casa</a:t>
            </a:r>
            <a:r>
              <a:rPr lang="es-ES" sz="1800" b="0" dirty="0">
                <a:latin typeface="Calibri" panose="020F0502020204030204" pitchFamily="34" charset="0"/>
              </a:rPr>
              <a:t>, está disponible con fines informativos solo para los niños y las familias afectadas por el cáncer. </a:t>
            </a:r>
            <a:r>
              <a:rPr lang="es-US" sz="1800" b="0" dirty="0">
                <a:latin typeface="Calibri" panose="020F0502020204030204" pitchFamily="34" charset="0"/>
              </a:rPr>
              <a:t>Si bien </a:t>
            </a:r>
            <a:r>
              <a:rPr lang="es-US" sz="1800" b="0" dirty="0" err="1">
                <a:latin typeface="Calibri" panose="020F0502020204030204" pitchFamily="34" charset="0"/>
              </a:rPr>
              <a:t>Children's</a:t>
            </a:r>
            <a:r>
              <a:rPr lang="es-US" sz="1800" b="0" dirty="0">
                <a:latin typeface="Calibri" panose="020F0502020204030204" pitchFamily="34" charset="0"/>
              </a:rPr>
              <a:t> </a:t>
            </a:r>
            <a:r>
              <a:rPr lang="es-US" sz="1800" b="0" dirty="0" err="1">
                <a:latin typeface="Calibri" panose="020F0502020204030204" pitchFamily="34" charset="0"/>
              </a:rPr>
              <a:t>Oncology</a:t>
            </a:r>
            <a:r>
              <a:rPr lang="es-US" sz="1800" b="0" dirty="0">
                <a:latin typeface="Calibri" panose="020F0502020204030204" pitchFamily="34" charset="0"/>
              </a:rPr>
              <a:t> </a:t>
            </a:r>
            <a:r>
              <a:rPr lang="es-US" sz="1800" b="0" dirty="0" err="1">
                <a:latin typeface="Calibri" panose="020F0502020204030204" pitchFamily="34" charset="0"/>
              </a:rPr>
              <a:t>Group</a:t>
            </a:r>
            <a:r>
              <a:rPr lang="es-US" sz="1800" b="0" dirty="0">
                <a:latin typeface="Calibri" panose="020F0502020204030204" pitchFamily="34" charset="0"/>
              </a:rPr>
              <a:t> se esfuerza por brindar información precisa y actualizada, esta puede estar obsoleta o incompleta en ciertos aspectos. Si tiene preguntas sobre una afección, enfermedad, diagnóstico o síntoma específicos, no confíe solo en esta información; busque la atención de un profesional médico calificado. La información y el contenido que se presentan aquí no tienen la intención de reemplazar el criterio clínico independiente, el consejo médico, las pruebas de detección, el asesoramiento de salud u otra intervención de su proveedor de atención médica (o el de su hijo). Comuníquese con el 911 o sus servicios de emergencia si se trata de una emergencia de salud. </a:t>
            </a:r>
            <a:r>
              <a:rPr lang="es-ES" sz="1800" b="0" dirty="0">
                <a:latin typeface="Calibri" panose="020F0502020204030204" pitchFamily="34" charset="0"/>
              </a:rPr>
              <a:t>La presente no afirma la seguridad, pertinencia ni eficacia de ningún examen, producto o procedimiento</a:t>
            </a:r>
            <a:r>
              <a:rPr lang="es-US" sz="1800" b="0" dirty="0">
                <a:latin typeface="Calibri" panose="020F0502020204030204" pitchFamily="34" charset="0"/>
              </a:rPr>
              <a:t>.</a:t>
            </a:r>
          </a:p>
          <a:p>
            <a:pPr marL="0" indent="0">
              <a:buNone/>
            </a:pPr>
            <a:r>
              <a:rPr lang="es-ES" sz="1600" i="1" dirty="0">
                <a:latin typeface="Calibri" panose="020F0502020204030204" pitchFamily="34" charset="0"/>
              </a:rPr>
              <a:t>Estas diapositivas del Manual Para Personas Recientemente Diagnosticadas: Cómo </a:t>
            </a:r>
          </a:p>
          <a:p>
            <a:pPr marL="0" indent="0">
              <a:buNone/>
            </a:pPr>
            <a:r>
              <a:rPr lang="es-ES" sz="1600" i="1" dirty="0">
                <a:latin typeface="Calibri" panose="020F0502020204030204" pitchFamily="34" charset="0"/>
              </a:rPr>
              <a:t>Cuidar a Su Hijo en Casa es propiedad de </a:t>
            </a:r>
            <a:r>
              <a:rPr lang="es-ES" sz="1600" i="1" dirty="0" err="1">
                <a:latin typeface="Calibri" panose="020F0502020204030204" pitchFamily="34" charset="0"/>
              </a:rPr>
              <a:t>Children’s</a:t>
            </a:r>
            <a:r>
              <a:rPr lang="es-ES" sz="1600" i="1" dirty="0">
                <a:latin typeface="Calibri" panose="020F0502020204030204" pitchFamily="34" charset="0"/>
              </a:rPr>
              <a:t> </a:t>
            </a:r>
            <a:r>
              <a:rPr lang="es-ES" sz="1600" i="1" dirty="0" err="1">
                <a:latin typeface="Calibri" panose="020F0502020204030204" pitchFamily="34" charset="0"/>
              </a:rPr>
              <a:t>Oncology</a:t>
            </a:r>
            <a:r>
              <a:rPr lang="es-ES" sz="1600" i="1" dirty="0">
                <a:latin typeface="Calibri" panose="020F0502020204030204" pitchFamily="34" charset="0"/>
              </a:rPr>
              <a:t> </a:t>
            </a:r>
            <a:r>
              <a:rPr lang="es-ES" sz="1600" i="1" dirty="0" err="1">
                <a:latin typeface="Calibri" panose="020F0502020204030204" pitchFamily="34" charset="0"/>
              </a:rPr>
              <a:t>Group</a:t>
            </a:r>
            <a:r>
              <a:rPr lang="es-ES" sz="1600" i="1" dirty="0">
                <a:latin typeface="Calibri" panose="020F0502020204030204" pitchFamily="34" charset="0"/>
              </a:rPr>
              <a:t> (©2019)</a:t>
            </a:r>
            <a:endParaRPr lang="es-US" sz="1600" i="1" dirty="0">
              <a:latin typeface="Calibri" panose="020F0502020204030204" pitchFamily="34" charset="0"/>
            </a:endParaRPr>
          </a:p>
        </p:txBody>
      </p:sp>
    </p:spTree>
    <p:extLst>
      <p:ext uri="{BB962C8B-B14F-4D97-AF65-F5344CB8AC3E}">
        <p14:creationId xmlns:p14="http://schemas.microsoft.com/office/powerpoint/2010/main" val="766992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6260" y="1206081"/>
            <a:ext cx="8383979" cy="4465376"/>
          </a:xfrm>
        </p:spPr>
        <p:txBody>
          <a:bodyPr rtlCol="0">
            <a:normAutofit lnSpcReduction="10000"/>
          </a:bodyPr>
          <a:lstStyle/>
          <a:p>
            <a:r>
              <a:rPr lang="es-ES" sz="2600" dirty="0">
                <a:latin typeface="Calibri" panose="020F0502020204030204" pitchFamily="34" charset="0"/>
              </a:rPr>
              <a:t>Gracias a los enfermeros de COG que contribuyeron a este conjunto de diapositivas: </a:t>
            </a:r>
            <a:endParaRPr lang="en-US" sz="1600" dirty="0">
              <a:latin typeface="Calibri" panose="020F0502020204030204" pitchFamily="34" charset="0"/>
            </a:endParaRPr>
          </a:p>
          <a:p>
            <a:pPr marL="0" indent="0" algn="ctr" rtl="0">
              <a:buNone/>
            </a:pPr>
            <a:endParaRPr lang="en-US" sz="1600" dirty="0">
              <a:latin typeface="Calibri" panose="020F0502020204030204" pitchFamily="34" charset="0"/>
            </a:endParaRPr>
          </a:p>
          <a:p>
            <a:pPr marL="0" indent="0" rtl="0">
              <a:buNone/>
            </a:pPr>
            <a:r>
              <a:rPr lang="es-US" sz="2600" dirty="0" err="1">
                <a:latin typeface="Calibri" panose="020F0502020204030204" pitchFamily="34" charset="0"/>
              </a:rPr>
              <a:t>Jeneane</a:t>
            </a:r>
            <a:r>
              <a:rPr lang="es-US" sz="2600" dirty="0">
                <a:latin typeface="Calibri" panose="020F0502020204030204" pitchFamily="34" charset="0"/>
              </a:rPr>
              <a:t> Sullivan,</a:t>
            </a:r>
            <a:r>
              <a:rPr lang="es-US" sz="2600" i="1" dirty="0">
                <a:latin typeface="Calibri" panose="020F0502020204030204" pitchFamily="34" charset="0"/>
              </a:rPr>
              <a:t> editora</a:t>
            </a:r>
          </a:p>
          <a:p>
            <a:pPr rtl="0"/>
            <a:r>
              <a:rPr lang="es-US" sz="2600" dirty="0">
                <a:latin typeface="Calibri" panose="020F0502020204030204" pitchFamily="34" charset="0"/>
              </a:rPr>
              <a:t>Elizabeth Duffy, </a:t>
            </a:r>
            <a:r>
              <a:rPr lang="es-US" sz="2600" i="1" dirty="0">
                <a:latin typeface="Calibri" panose="020F0502020204030204" pitchFamily="34" charset="0"/>
              </a:rPr>
              <a:t>colaboradora</a:t>
            </a:r>
            <a:endParaRPr lang="en-US" sz="2600" i="1" dirty="0">
              <a:latin typeface="Calibri" panose="020F0502020204030204" pitchFamily="34" charset="0"/>
            </a:endParaRPr>
          </a:p>
          <a:p>
            <a:pPr rtl="0"/>
            <a:r>
              <a:rPr lang="es-US" sz="2600" dirty="0">
                <a:latin typeface="Calibri" panose="020F0502020204030204" pitchFamily="34" charset="0"/>
              </a:rPr>
              <a:t>Teresa </a:t>
            </a:r>
            <a:r>
              <a:rPr lang="es-US" sz="2600" dirty="0" err="1">
                <a:latin typeface="Calibri" panose="020F0502020204030204" pitchFamily="34" charset="0"/>
              </a:rPr>
              <a:t>Herriage</a:t>
            </a:r>
            <a:r>
              <a:rPr lang="es-US" sz="2600" dirty="0">
                <a:latin typeface="Calibri" panose="020F0502020204030204" pitchFamily="34" charset="0"/>
              </a:rPr>
              <a:t>, </a:t>
            </a:r>
            <a:r>
              <a:rPr lang="es-US" sz="2600" i="1" dirty="0">
                <a:latin typeface="Calibri" panose="020F0502020204030204" pitchFamily="34" charset="0"/>
              </a:rPr>
              <a:t>colaboradora</a:t>
            </a:r>
          </a:p>
          <a:p>
            <a:pPr rtl="0"/>
            <a:r>
              <a:rPr lang="es-US" sz="2600" dirty="0">
                <a:latin typeface="Calibri" panose="020F0502020204030204" pitchFamily="34" charset="0"/>
              </a:rPr>
              <a:t>Lori </a:t>
            </a:r>
            <a:r>
              <a:rPr lang="es-US" sz="2600" dirty="0" err="1">
                <a:latin typeface="Calibri" panose="020F0502020204030204" pitchFamily="34" charset="0"/>
              </a:rPr>
              <a:t>Ranney</a:t>
            </a:r>
            <a:r>
              <a:rPr lang="es-US" sz="2600" dirty="0">
                <a:latin typeface="Calibri" panose="020F0502020204030204" pitchFamily="34" charset="0"/>
              </a:rPr>
              <a:t>, </a:t>
            </a:r>
            <a:r>
              <a:rPr lang="es-US" sz="2600" i="1" dirty="0">
                <a:latin typeface="Calibri" panose="020F0502020204030204" pitchFamily="34" charset="0"/>
              </a:rPr>
              <a:t>colaboradora</a:t>
            </a:r>
          </a:p>
          <a:p>
            <a:pPr rtl="0"/>
            <a:r>
              <a:rPr lang="es-US" sz="2600" dirty="0">
                <a:latin typeface="Calibri" panose="020F0502020204030204" pitchFamily="34" charset="0"/>
              </a:rPr>
              <a:t>Nancy Tena, </a:t>
            </a:r>
            <a:r>
              <a:rPr lang="es-US" sz="2600" i="1" dirty="0">
                <a:latin typeface="Calibri" panose="020F0502020204030204" pitchFamily="34" charset="0"/>
              </a:rPr>
              <a:t>colaboradora</a:t>
            </a:r>
          </a:p>
          <a:p>
            <a:r>
              <a:rPr lang="en-US" sz="2600" dirty="0">
                <a:latin typeface="Calibri" panose="020F0502020204030204" pitchFamily="34" charset="0"/>
              </a:rPr>
              <a:t>Stephanie Gil, </a:t>
            </a:r>
            <a:r>
              <a:rPr lang="es-US" sz="2600" i="1" dirty="0">
                <a:latin typeface="Calibri" panose="020F0502020204030204" pitchFamily="34" charset="0"/>
              </a:rPr>
              <a:t>colaboradora</a:t>
            </a:r>
          </a:p>
          <a:p>
            <a:endParaRPr lang="en-US" sz="2600" i="1" dirty="0">
              <a:latin typeface="Calibri" panose="020F0502020204030204" pitchFamily="34" charset="0"/>
            </a:endParaRPr>
          </a:p>
          <a:p>
            <a:pPr rtl="0"/>
            <a:r>
              <a:rPr lang="es-US" sz="2600" dirty="0">
                <a:latin typeface="Calibri" panose="020F0502020204030204" pitchFamily="34" charset="0"/>
              </a:rPr>
              <a:t>Marie-Hélène </a:t>
            </a:r>
            <a:r>
              <a:rPr lang="es-US" sz="2600" dirty="0" err="1">
                <a:latin typeface="Calibri" panose="020F0502020204030204" pitchFamily="34" charset="0"/>
              </a:rPr>
              <a:t>Colpron</a:t>
            </a:r>
            <a:r>
              <a:rPr lang="es-US" sz="2600" dirty="0">
                <a:latin typeface="Calibri" panose="020F0502020204030204" pitchFamily="34" charset="0"/>
              </a:rPr>
              <a:t>, </a:t>
            </a:r>
            <a:r>
              <a:rPr lang="es-US" sz="2600" i="1" dirty="0">
                <a:latin typeface="Calibri" panose="020F0502020204030204" pitchFamily="34" charset="0"/>
              </a:rPr>
              <a:t>revisora - traducción al idioma francés</a:t>
            </a:r>
          </a:p>
          <a:p>
            <a:pPr rtl="0"/>
            <a:r>
              <a:rPr lang="es-US" sz="2600" dirty="0" err="1">
                <a:latin typeface="Calibri" panose="020F0502020204030204" pitchFamily="34" charset="0"/>
              </a:rPr>
              <a:t>Lanipua</a:t>
            </a:r>
            <a:r>
              <a:rPr lang="es-US" sz="2600" dirty="0">
                <a:latin typeface="Calibri" panose="020F0502020204030204" pitchFamily="34" charset="0"/>
              </a:rPr>
              <a:t> </a:t>
            </a:r>
            <a:r>
              <a:rPr lang="es-US" sz="2600" dirty="0" err="1">
                <a:latin typeface="Calibri" panose="020F0502020204030204" pitchFamily="34" charset="0"/>
              </a:rPr>
              <a:t>Yeh-Nayre</a:t>
            </a:r>
            <a:r>
              <a:rPr lang="es-US" sz="2600" dirty="0">
                <a:latin typeface="Calibri" panose="020F0502020204030204" pitchFamily="34" charset="0"/>
              </a:rPr>
              <a:t>, </a:t>
            </a:r>
            <a:r>
              <a:rPr lang="es-US" sz="2600" i="1" dirty="0">
                <a:latin typeface="Calibri" panose="020F0502020204030204" pitchFamily="34" charset="0"/>
              </a:rPr>
              <a:t>revisora - traducción al idioma español</a:t>
            </a:r>
            <a:endParaRPr lang="en-US" sz="2600" dirty="0">
              <a:latin typeface="Calibri" panose="020F0502020204030204" pitchFamily="34" charset="0"/>
            </a:endParaRPr>
          </a:p>
        </p:txBody>
      </p:sp>
      <p:sp>
        <p:nvSpPr>
          <p:cNvPr id="2" name="Text Placeholder 1"/>
          <p:cNvSpPr>
            <a:spLocks noGrp="1"/>
          </p:cNvSpPr>
          <p:nvPr>
            <p:ph type="body" sz="quarter" idx="11"/>
          </p:nvPr>
        </p:nvSpPr>
        <p:spPr>
          <a:xfrm>
            <a:off x="568656" y="336238"/>
            <a:ext cx="7924800" cy="749141"/>
          </a:xfrm>
        </p:spPr>
        <p:txBody>
          <a:bodyPr rtlCol="0"/>
          <a:lstStyle/>
          <a:p>
            <a:pPr rtl="0"/>
            <a:r>
              <a:rPr lang="es-US" b="1" dirty="0"/>
              <a:t>Créditos</a:t>
            </a:r>
            <a:endParaRPr lang="en-US" b="1" dirty="0"/>
          </a:p>
        </p:txBody>
      </p:sp>
    </p:spTree>
    <p:extLst>
      <p:ext uri="{BB962C8B-B14F-4D97-AF65-F5344CB8AC3E}">
        <p14:creationId xmlns:p14="http://schemas.microsoft.com/office/powerpoint/2010/main" val="66799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4695825" y="2436959"/>
            <a:ext cx="4317275" cy="2290985"/>
          </a:xfrm>
          <a:prstGeom prst="rect">
            <a:avLst/>
          </a:prstGeom>
        </p:spPr>
      </p:pic>
      <p:sp>
        <p:nvSpPr>
          <p:cNvPr id="3" name="Content Placeholder 2"/>
          <p:cNvSpPr>
            <a:spLocks noGrp="1"/>
          </p:cNvSpPr>
          <p:nvPr>
            <p:ph sz="half" idx="1"/>
          </p:nvPr>
        </p:nvSpPr>
        <p:spPr>
          <a:xfrm>
            <a:off x="332509" y="2200378"/>
            <a:ext cx="5487266" cy="3597750"/>
          </a:xfrm>
        </p:spPr>
        <p:txBody>
          <a:bodyPr rtlCol="0">
            <a:normAutofit fontScale="92500"/>
          </a:bodyPr>
          <a:lstStyle/>
          <a:p>
            <a:pPr rtl="0">
              <a:buNone/>
            </a:pPr>
            <a:r>
              <a:rPr lang="es-US" sz="3200" b="1" dirty="0">
                <a:solidFill>
                  <a:schemeClr val="tx2">
                    <a:lumMod val="75000"/>
                  </a:schemeClr>
                </a:solidFill>
              </a:rPr>
              <a:t>Leucemias</a:t>
            </a:r>
            <a:r>
              <a:rPr lang="es-US" sz="3200" b="1" dirty="0">
                <a:solidFill>
                  <a:srgbClr val="00B0F0"/>
                </a:solidFill>
              </a:rPr>
              <a:t> </a:t>
            </a:r>
            <a:r>
              <a:rPr lang="es-US" dirty="0">
                <a:solidFill>
                  <a:schemeClr val="tx1"/>
                </a:solidFill>
                <a:cs typeface="Arial" pitchFamily="34" charset="0"/>
              </a:rPr>
              <a:t>son cánceres de las células que forman la sangre. </a:t>
            </a:r>
            <a:endParaRPr lang="en-US" sz="3200" dirty="0">
              <a:solidFill>
                <a:schemeClr val="tx1"/>
              </a:solidFill>
              <a:cs typeface="Arial" pitchFamily="34" charset="0"/>
            </a:endParaRPr>
          </a:p>
          <a:p>
            <a:pPr rtl="0"/>
            <a:endParaRPr lang="en-US" sz="900" dirty="0"/>
          </a:p>
          <a:p>
            <a:pPr rtl="0">
              <a:buNone/>
            </a:pPr>
            <a:r>
              <a:rPr lang="es-US" sz="3200" b="1" dirty="0">
                <a:solidFill>
                  <a:schemeClr val="tx2">
                    <a:lumMod val="75000"/>
                  </a:schemeClr>
                </a:solidFill>
              </a:rPr>
              <a:t>Linfomas</a:t>
            </a:r>
            <a:r>
              <a:rPr lang="es-US" sz="3200" dirty="0">
                <a:solidFill>
                  <a:srgbClr val="00B0F0"/>
                </a:solidFill>
              </a:rPr>
              <a:t> </a:t>
            </a:r>
            <a:r>
              <a:rPr lang="es-US" dirty="0">
                <a:solidFill>
                  <a:schemeClr val="tx1"/>
                </a:solidFill>
              </a:rPr>
              <a:t>son cánceres del sistema inmunitario. </a:t>
            </a:r>
            <a:endParaRPr lang="en-US" sz="3200" dirty="0">
              <a:solidFill>
                <a:schemeClr val="tx1"/>
              </a:solidFill>
            </a:endParaRPr>
          </a:p>
          <a:p>
            <a:pPr rtl="0"/>
            <a:endParaRPr lang="en-US" sz="900" dirty="0"/>
          </a:p>
          <a:p>
            <a:pPr rtl="0">
              <a:buNone/>
            </a:pPr>
            <a:r>
              <a:rPr lang="es-US" sz="3200" b="1" dirty="0">
                <a:solidFill>
                  <a:schemeClr val="tx2">
                    <a:lumMod val="75000"/>
                  </a:schemeClr>
                </a:solidFill>
              </a:rPr>
              <a:t>Tumores sólidos</a:t>
            </a:r>
            <a:r>
              <a:rPr lang="es-US" dirty="0">
                <a:solidFill>
                  <a:schemeClr val="tx1"/>
                </a:solidFill>
              </a:rPr>
              <a:t> son cánceres del cerebro, huesos, músculos, órganos u otros tejidos del cuerpo. </a:t>
            </a:r>
            <a:endParaRPr lang="en-US" dirty="0">
              <a:solidFill>
                <a:schemeClr val="tx1"/>
              </a:solidFill>
            </a:endParaRPr>
          </a:p>
          <a:p>
            <a:pPr rtl="0"/>
            <a:endParaRPr lang="en-US" dirty="0"/>
          </a:p>
        </p:txBody>
      </p:sp>
      <p:sp>
        <p:nvSpPr>
          <p:cNvPr id="2" name="Title 1"/>
          <p:cNvSpPr>
            <a:spLocks noGrp="1"/>
          </p:cNvSpPr>
          <p:nvPr>
            <p:ph type="title"/>
          </p:nvPr>
        </p:nvSpPr>
        <p:spPr/>
        <p:txBody>
          <a:bodyPr rtlCol="0"/>
          <a:lstStyle/>
          <a:p>
            <a:pPr rtl="0"/>
            <a:r>
              <a:rPr lang="es-US">
                <a:solidFill>
                  <a:schemeClr val="tx2">
                    <a:lumMod val="75000"/>
                  </a:schemeClr>
                </a:solidFill>
              </a:rPr>
              <a:t>¿Qué es el cáncer?</a:t>
            </a:r>
            <a:endParaRPr lang="en-US" dirty="0">
              <a:solidFill>
                <a:schemeClr val="tx2">
                  <a:lumMod val="75000"/>
                </a:schemeClr>
              </a:solidFill>
            </a:endParaRPr>
          </a:p>
        </p:txBody>
      </p:sp>
      <p:sp>
        <p:nvSpPr>
          <p:cNvPr id="6" name="Rectangle 5"/>
          <p:cNvSpPr/>
          <p:nvPr/>
        </p:nvSpPr>
        <p:spPr>
          <a:xfrm>
            <a:off x="228600" y="1267427"/>
            <a:ext cx="8496300" cy="523220"/>
          </a:xfrm>
          <a:prstGeom prst="rect">
            <a:avLst/>
          </a:prstGeom>
        </p:spPr>
        <p:txBody>
          <a:bodyPr wrap="square" rtlCol="0">
            <a:spAutoFit/>
          </a:bodyPr>
          <a:lstStyle/>
          <a:p>
            <a:pPr rtl="0">
              <a:buNone/>
            </a:pPr>
            <a:r>
              <a:rPr lang="es-US" sz="2800"/>
              <a:t>El cáncer en los niños se divide en tres grupos:</a:t>
            </a:r>
          </a:p>
        </p:txBody>
      </p:sp>
      <p:sp>
        <p:nvSpPr>
          <p:cNvPr id="7" name="TextBox 6">
            <a:hlinkClick r:id="rId4" action="ppaction://hlinksldjump"/>
          </p:cNvPr>
          <p:cNvSpPr txBox="1"/>
          <p:nvPr/>
        </p:nvSpPr>
        <p:spPr>
          <a:xfrm>
            <a:off x="7437120" y="88"/>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3094265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5944" y="1219725"/>
            <a:ext cx="8650224" cy="4985980"/>
          </a:xfrm>
        </p:spPr>
        <p:txBody>
          <a:bodyPr/>
          <a:lstStyle/>
          <a:p>
            <a:r>
              <a:rPr lang="en-US" sz="3200" dirty="0"/>
              <a:t>Vector Illustrations</a:t>
            </a:r>
          </a:p>
          <a:p>
            <a:r>
              <a:rPr lang="en-US" sz="3200" dirty="0" err="1"/>
              <a:t>Propiedad</a:t>
            </a:r>
            <a:r>
              <a:rPr lang="en-US" sz="3200" dirty="0"/>
              <a:t> de Eric </a:t>
            </a:r>
            <a:r>
              <a:rPr lang="en-US" sz="3200" dirty="0" err="1"/>
              <a:t>Uchalik</a:t>
            </a:r>
            <a:endParaRPr lang="en-US" sz="3200" dirty="0"/>
          </a:p>
          <a:p>
            <a:r>
              <a:rPr lang="en-US" sz="3200" dirty="0" err="1"/>
              <a:t>Usado</a:t>
            </a:r>
            <a:r>
              <a:rPr lang="en-US" sz="3200" dirty="0"/>
              <a:t> con </a:t>
            </a:r>
            <a:r>
              <a:rPr lang="en-US" sz="3200" dirty="0" err="1"/>
              <a:t>permiso</a:t>
            </a:r>
            <a:endParaRPr lang="en-US" sz="3200" dirty="0"/>
          </a:p>
          <a:p>
            <a:r>
              <a:rPr lang="en-US" sz="2800" dirty="0"/>
              <a:t>(</a:t>
            </a:r>
            <a:r>
              <a:rPr lang="en-US" sz="2800" dirty="0" err="1"/>
              <a:t>Diapositivas</a:t>
            </a:r>
            <a:r>
              <a:rPr lang="en-US" sz="2800" dirty="0"/>
              <a:t> </a:t>
            </a:r>
            <a:r>
              <a:rPr lang="en-US" sz="2800" dirty="0">
                <a:latin typeface="Calibri" panose="020F0502020204030204" pitchFamily="34" charset="0"/>
              </a:rPr>
              <a:t>6, 7, 11, 12, 33, 38, 41</a:t>
            </a:r>
            <a:r>
              <a:rPr lang="en-US" sz="2800" dirty="0"/>
              <a:t>)</a:t>
            </a:r>
          </a:p>
          <a:p>
            <a:r>
              <a:rPr lang="en-US" sz="3200" dirty="0"/>
              <a:t> </a:t>
            </a:r>
          </a:p>
          <a:p>
            <a:r>
              <a:rPr lang="en-US" sz="3200" dirty="0" err="1"/>
              <a:t>Ilustraciones</a:t>
            </a:r>
            <a:r>
              <a:rPr lang="en-US" sz="3200" dirty="0"/>
              <a:t> </a:t>
            </a:r>
            <a:r>
              <a:rPr lang="en-US" sz="3200" dirty="0" err="1"/>
              <a:t>médicas</a:t>
            </a:r>
            <a:r>
              <a:rPr lang="en-US" sz="3200" dirty="0"/>
              <a:t> </a:t>
            </a:r>
          </a:p>
          <a:p>
            <a:r>
              <a:rPr lang="en-US" sz="3200" dirty="0"/>
              <a:t>©2011 </a:t>
            </a:r>
            <a:r>
              <a:rPr lang="en-US" sz="3200" dirty="0" err="1"/>
              <a:t>por</a:t>
            </a:r>
            <a:r>
              <a:rPr lang="en-US" sz="3200" dirty="0"/>
              <a:t> </a:t>
            </a:r>
            <a:r>
              <a:rPr lang="en-US" sz="3200" dirty="0" err="1"/>
              <a:t>Terese</a:t>
            </a:r>
            <a:r>
              <a:rPr lang="en-US" sz="3200" dirty="0"/>
              <a:t> Winslow, LLC</a:t>
            </a:r>
          </a:p>
          <a:p>
            <a:r>
              <a:rPr lang="en-US" sz="3200" dirty="0" err="1"/>
              <a:t>Usado</a:t>
            </a:r>
            <a:r>
              <a:rPr lang="en-US" sz="3200" dirty="0"/>
              <a:t> con </a:t>
            </a:r>
            <a:r>
              <a:rPr lang="en-US" sz="3200" dirty="0" err="1"/>
              <a:t>permiso</a:t>
            </a:r>
            <a:endParaRPr lang="en-US" sz="3200" dirty="0"/>
          </a:p>
          <a:p>
            <a:r>
              <a:rPr lang="en-US" sz="2800" dirty="0"/>
              <a:t>(</a:t>
            </a:r>
            <a:r>
              <a:rPr lang="en-US" sz="2800" dirty="0" err="1"/>
              <a:t>Diapositivas</a:t>
            </a:r>
            <a:r>
              <a:rPr lang="en-US" sz="2800" dirty="0"/>
              <a:t> </a:t>
            </a:r>
            <a:r>
              <a:rPr lang="en-US" sz="2800" dirty="0">
                <a:latin typeface="Calibri" panose="020F0502020204030204" pitchFamily="34" charset="0"/>
              </a:rPr>
              <a:t>8,9, 10</a:t>
            </a:r>
            <a:r>
              <a:rPr lang="en-US" sz="2800" dirty="0"/>
              <a:t>)</a:t>
            </a:r>
          </a:p>
          <a:p>
            <a:endParaRPr lang="en-US" dirty="0"/>
          </a:p>
        </p:txBody>
      </p:sp>
      <p:sp>
        <p:nvSpPr>
          <p:cNvPr id="5" name="Text Placeholder 1"/>
          <p:cNvSpPr>
            <a:spLocks noGrp="1"/>
          </p:cNvSpPr>
          <p:nvPr>
            <p:ph type="body" sz="quarter" idx="11"/>
          </p:nvPr>
        </p:nvSpPr>
        <p:spPr>
          <a:xfrm>
            <a:off x="568656" y="336238"/>
            <a:ext cx="7924800" cy="749141"/>
          </a:xfrm>
        </p:spPr>
        <p:txBody>
          <a:bodyPr rtlCol="0"/>
          <a:lstStyle/>
          <a:p>
            <a:pPr rtl="0"/>
            <a:r>
              <a:rPr lang="es-US" b="1" dirty="0"/>
              <a:t>Créditos</a:t>
            </a:r>
            <a:endParaRPr lang="en-US" b="1" dirty="0"/>
          </a:p>
        </p:txBody>
      </p:sp>
      <p:cxnSp>
        <p:nvCxnSpPr>
          <p:cNvPr id="6" name="Straight Connector 5"/>
          <p:cNvCxnSpPr/>
          <p:nvPr/>
        </p:nvCxnSpPr>
        <p:spPr>
          <a:xfrm>
            <a:off x="407509" y="3294416"/>
            <a:ext cx="8085947"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17393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solidFill>
                  <a:schemeClr val="tx2">
                    <a:lumMod val="75000"/>
                  </a:schemeClr>
                </a:solidFill>
              </a:rPr>
              <a:t>¡Muchas gracias!</a:t>
            </a:r>
            <a:endParaRPr lang="en-US" dirty="0">
              <a:solidFill>
                <a:srgbClr val="00B0F0"/>
              </a:solidFill>
            </a:endParaRPr>
          </a:p>
        </p:txBody>
      </p:sp>
      <p:sp>
        <p:nvSpPr>
          <p:cNvPr id="3" name="Content Placeholder 2"/>
          <p:cNvSpPr>
            <a:spLocks noGrp="1"/>
          </p:cNvSpPr>
          <p:nvPr>
            <p:ph idx="1"/>
          </p:nvPr>
        </p:nvSpPr>
        <p:spPr/>
        <p:txBody>
          <a:bodyPr rtlCol="0"/>
          <a:lstStyle/>
          <a:p>
            <a:pPr marL="0" indent="0" algn="ctr" rtl="0">
              <a:buNone/>
            </a:pPr>
            <a:r>
              <a:rPr lang="es-US">
                <a:solidFill>
                  <a:schemeClr val="tx1"/>
                </a:solidFill>
              </a:rPr>
              <a:t>El financiamiento para la traducción al idioma francés y al idioma español de este conjunto de diapositivas fue posible gracias a la generosidad de la </a:t>
            </a:r>
            <a:r>
              <a:rPr lang="es-US" b="1">
                <a:solidFill>
                  <a:schemeClr val="accent2"/>
                </a:solidFill>
              </a:rPr>
              <a:t>Fundación Andrew McDonough B+.</a:t>
            </a:r>
            <a:endParaRPr lang="en-US" b="1" dirty="0">
              <a:solidFill>
                <a:schemeClr val="accent2"/>
              </a:solidFill>
            </a:endParaRPr>
          </a:p>
          <a:p>
            <a:pPr rtl="0"/>
            <a:endParaRPr lang="en-US" dirty="0">
              <a:solidFill>
                <a:schemeClr val="tx1"/>
              </a:solidFill>
            </a:endParaRPr>
          </a:p>
        </p:txBody>
      </p:sp>
      <p:pic>
        <p:nvPicPr>
          <p:cNvPr id="5" name="Picture 4"/>
          <p:cNvPicPr>
            <a:picLocks noChangeAspect="1"/>
          </p:cNvPicPr>
          <p:nvPr/>
        </p:nvPicPr>
        <p:blipFill>
          <a:blip r:embed="rId3"/>
          <a:stretch>
            <a:fillRect/>
          </a:stretch>
        </p:blipFill>
        <p:spPr>
          <a:xfrm>
            <a:off x="3023520" y="3237147"/>
            <a:ext cx="3058859" cy="3058859"/>
          </a:xfrm>
          <a:prstGeom prst="rect">
            <a:avLst/>
          </a:prstGeom>
        </p:spPr>
      </p:pic>
    </p:spTree>
    <p:extLst>
      <p:ext uri="{BB962C8B-B14F-4D97-AF65-F5344CB8AC3E}">
        <p14:creationId xmlns:p14="http://schemas.microsoft.com/office/powerpoint/2010/main" val="344081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06002"/>
            <a:ext cx="9144000" cy="583597"/>
          </a:xfrm>
        </p:spPr>
        <p:txBody>
          <a:bodyPr rtlCol="0">
            <a:normAutofit fontScale="85000" lnSpcReduction="10000"/>
          </a:bodyPr>
          <a:lstStyle/>
          <a:p>
            <a:pPr indent="0" rtl="0">
              <a:buNone/>
            </a:pPr>
            <a:r>
              <a:rPr lang="es-US" sz="3200">
                <a:solidFill>
                  <a:schemeClr val="tx1"/>
                </a:solidFill>
              </a:rPr>
              <a:t>Cada tipo de cáncer infantil se trata de manera diferente</a:t>
            </a:r>
            <a:r>
              <a:rPr lang="es-US">
                <a:solidFill>
                  <a:schemeClr val="tx1"/>
                </a:solidFill>
              </a:rPr>
              <a:t>. </a:t>
            </a:r>
            <a:endParaRPr lang="en-US" dirty="0">
              <a:solidFill>
                <a:schemeClr val="tx1"/>
              </a:solidFill>
            </a:endParaRPr>
          </a:p>
          <a:p>
            <a:pPr marL="0" indent="0" rtl="0">
              <a:buNone/>
            </a:pPr>
            <a:endParaRPr lang="en-US" dirty="0"/>
          </a:p>
        </p:txBody>
      </p:sp>
      <p:sp>
        <p:nvSpPr>
          <p:cNvPr id="7" name="TextBox 6"/>
          <p:cNvSpPr txBox="1"/>
          <p:nvPr/>
        </p:nvSpPr>
        <p:spPr>
          <a:xfrm>
            <a:off x="566928" y="5185266"/>
            <a:ext cx="2209800" cy="707886"/>
          </a:xfrm>
          <a:prstGeom prst="rect">
            <a:avLst/>
          </a:prstGeom>
          <a:noFill/>
        </p:spPr>
        <p:txBody>
          <a:bodyPr wrap="square" rtlCol="0">
            <a:spAutoFit/>
          </a:bodyPr>
          <a:lstStyle/>
          <a:p>
            <a:pPr algn="ctr" rtl="0"/>
            <a:r>
              <a:rPr lang="es-US" sz="2000" b="1">
                <a:latin typeface="Calibri" pitchFamily="34" charset="0"/>
              </a:rPr>
              <a:t>Quimioterapia</a:t>
            </a:r>
            <a:endParaRPr lang="en-US" sz="2800" b="1" dirty="0">
              <a:latin typeface="Calibri" pitchFamily="34" charset="0"/>
            </a:endParaRPr>
          </a:p>
          <a:p>
            <a:pPr algn="ctr" rtl="0"/>
            <a:r>
              <a:rPr lang="es-US" sz="2000" b="1">
                <a:latin typeface="Calibri" pitchFamily="34" charset="0"/>
              </a:rPr>
              <a:t>Inmunoterapia</a:t>
            </a:r>
            <a:endParaRPr lang="en-US" sz="2400" b="1" dirty="0">
              <a:latin typeface="Calibri" pitchFamily="34" charset="0"/>
            </a:endParaRPr>
          </a:p>
        </p:txBody>
      </p:sp>
      <p:sp>
        <p:nvSpPr>
          <p:cNvPr id="8" name="TextBox 7"/>
          <p:cNvSpPr txBox="1"/>
          <p:nvPr/>
        </p:nvSpPr>
        <p:spPr>
          <a:xfrm>
            <a:off x="3774948" y="5283641"/>
            <a:ext cx="1447800" cy="400110"/>
          </a:xfrm>
          <a:prstGeom prst="rect">
            <a:avLst/>
          </a:prstGeom>
          <a:noFill/>
        </p:spPr>
        <p:txBody>
          <a:bodyPr wrap="square" rtlCol="0">
            <a:spAutoFit/>
          </a:bodyPr>
          <a:lstStyle/>
          <a:p>
            <a:pPr algn="ctr" rtl="0"/>
            <a:r>
              <a:rPr lang="es-US" sz="2000" b="1">
                <a:latin typeface="Calibri" pitchFamily="34" charset="0"/>
              </a:rPr>
              <a:t> Cirugía</a:t>
            </a:r>
            <a:endParaRPr lang="en-US" sz="2000" b="1" dirty="0">
              <a:latin typeface="Calibri" pitchFamily="34" charset="0"/>
            </a:endParaRPr>
          </a:p>
        </p:txBody>
      </p:sp>
      <p:sp>
        <p:nvSpPr>
          <p:cNvPr id="9" name="TextBox 8"/>
          <p:cNvSpPr txBox="1"/>
          <p:nvPr/>
        </p:nvSpPr>
        <p:spPr>
          <a:xfrm>
            <a:off x="7089648" y="5283641"/>
            <a:ext cx="1447800" cy="400110"/>
          </a:xfrm>
          <a:prstGeom prst="rect">
            <a:avLst/>
          </a:prstGeom>
          <a:noFill/>
        </p:spPr>
        <p:txBody>
          <a:bodyPr wrap="square" rtlCol="0">
            <a:spAutoFit/>
          </a:bodyPr>
          <a:lstStyle/>
          <a:p>
            <a:pPr algn="ctr" rtl="0"/>
            <a:r>
              <a:rPr lang="es-US" sz="2000" b="1">
                <a:latin typeface="Calibri" pitchFamily="34" charset="0"/>
              </a:rPr>
              <a:t>Radiación</a:t>
            </a:r>
            <a:endParaRPr lang="en-US" b="1" dirty="0">
              <a:latin typeface="Calibri" pitchFamily="34" charset="0"/>
            </a:endParaRPr>
          </a:p>
        </p:txBody>
      </p:sp>
      <p:pic>
        <p:nvPicPr>
          <p:cNvPr id="10" name="Picture 9" descr="COG.chemo.png"/>
          <p:cNvPicPr>
            <a:picLocks noChangeAspect="1"/>
          </p:cNvPicPr>
          <p:nvPr/>
        </p:nvPicPr>
        <p:blipFill>
          <a:blip r:embed="rId3" cstate="print"/>
          <a:stretch>
            <a:fillRect/>
          </a:stretch>
        </p:blipFill>
        <p:spPr>
          <a:xfrm>
            <a:off x="490728" y="2942844"/>
            <a:ext cx="2362200" cy="2249356"/>
          </a:xfrm>
          <a:prstGeom prst="rect">
            <a:avLst/>
          </a:prstGeom>
        </p:spPr>
      </p:pic>
      <p:pic>
        <p:nvPicPr>
          <p:cNvPr id="11" name="Picture 10" descr="COG.surgery.png"/>
          <p:cNvPicPr>
            <a:picLocks noChangeAspect="1"/>
          </p:cNvPicPr>
          <p:nvPr/>
        </p:nvPicPr>
        <p:blipFill>
          <a:blip r:embed="rId4" cstate="print"/>
          <a:stretch>
            <a:fillRect/>
          </a:stretch>
        </p:blipFill>
        <p:spPr>
          <a:xfrm>
            <a:off x="3400808" y="3014015"/>
            <a:ext cx="2357626" cy="2171251"/>
          </a:xfrm>
          <a:prstGeom prst="rect">
            <a:avLst/>
          </a:prstGeom>
        </p:spPr>
      </p:pic>
      <p:pic>
        <p:nvPicPr>
          <p:cNvPr id="12" name="Picture 11" descr="COG.radiation.png"/>
          <p:cNvPicPr>
            <a:picLocks noChangeAspect="1"/>
          </p:cNvPicPr>
          <p:nvPr/>
        </p:nvPicPr>
        <p:blipFill>
          <a:blip r:embed="rId5" cstate="print"/>
          <a:stretch>
            <a:fillRect/>
          </a:stretch>
        </p:blipFill>
        <p:spPr>
          <a:xfrm flipH="1">
            <a:off x="6294120" y="3014015"/>
            <a:ext cx="2357627" cy="2271994"/>
          </a:xfrm>
          <a:prstGeom prst="rect">
            <a:avLst/>
          </a:prstGeom>
        </p:spPr>
      </p:pic>
      <p:sp>
        <p:nvSpPr>
          <p:cNvPr id="5" name="Title 4"/>
          <p:cNvSpPr>
            <a:spLocks noGrp="1"/>
          </p:cNvSpPr>
          <p:nvPr>
            <p:ph type="title"/>
          </p:nvPr>
        </p:nvSpPr>
        <p:spPr/>
        <p:txBody>
          <a:bodyPr rtlCol="0"/>
          <a:lstStyle/>
          <a:p>
            <a:pPr rtl="0"/>
            <a:r>
              <a:rPr lang="es-US">
                <a:solidFill>
                  <a:schemeClr val="tx2">
                    <a:lumMod val="75000"/>
                  </a:schemeClr>
                </a:solidFill>
              </a:rPr>
              <a:t>¿Cómo se trata el cáncer?</a:t>
            </a:r>
            <a:endParaRPr lang="en-US" dirty="0">
              <a:solidFill>
                <a:schemeClr val="tx2">
                  <a:lumMod val="75000"/>
                </a:schemeClr>
              </a:solidFill>
            </a:endParaRPr>
          </a:p>
        </p:txBody>
      </p:sp>
      <p:sp>
        <p:nvSpPr>
          <p:cNvPr id="6" name="Rectangle 5"/>
          <p:cNvSpPr/>
          <p:nvPr/>
        </p:nvSpPr>
        <p:spPr>
          <a:xfrm>
            <a:off x="664672" y="1714952"/>
            <a:ext cx="8060228" cy="954107"/>
          </a:xfrm>
          <a:prstGeom prst="rect">
            <a:avLst/>
          </a:prstGeom>
        </p:spPr>
        <p:txBody>
          <a:bodyPr wrap="square" rtlCol="0">
            <a:spAutoFit/>
          </a:bodyPr>
          <a:lstStyle/>
          <a:p>
            <a:pPr indent="0" rtl="0">
              <a:buNone/>
            </a:pPr>
            <a:r>
              <a:rPr lang="es-US" sz="2800" dirty="0">
                <a:solidFill>
                  <a:schemeClr val="accent2"/>
                </a:solidFill>
              </a:rPr>
              <a:t>El tratamiento de su hijo puede incluir una terapia o una combinación de las siguientes terapias:</a:t>
            </a:r>
          </a:p>
        </p:txBody>
      </p:sp>
      <p:sp>
        <p:nvSpPr>
          <p:cNvPr id="18" name="TextBox 17">
            <a:hlinkClick r:id="rId6"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13" name="TextBox 12">
            <a:hlinkClick r:id="rId7" action="ppaction://hlinksldjump"/>
          </p:cNvPr>
          <p:cNvSpPr txBox="1"/>
          <p:nvPr/>
        </p:nvSpPr>
        <p:spPr>
          <a:xfrm>
            <a:off x="4780788" y="6214377"/>
            <a:ext cx="893064"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CCIP</a:t>
            </a:r>
            <a:endParaRPr lang="en-US" b="1" dirty="0">
              <a:solidFill>
                <a:schemeClr val="accent5"/>
              </a:solidFill>
            </a:endParaRPr>
          </a:p>
        </p:txBody>
      </p:sp>
      <p:sp>
        <p:nvSpPr>
          <p:cNvPr id="14" name="TextBox 13">
            <a:hlinkClick r:id="rId8" action="ppaction://hlinksldjump"/>
          </p:cNvPr>
          <p:cNvSpPr txBox="1"/>
          <p:nvPr/>
        </p:nvSpPr>
        <p:spPr>
          <a:xfrm>
            <a:off x="5836941" y="6214377"/>
            <a:ext cx="1167765"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CVL Ext.</a:t>
            </a:r>
            <a:endParaRPr lang="en-US" b="1" dirty="0">
              <a:solidFill>
                <a:schemeClr val="accent5"/>
              </a:solidFill>
            </a:endParaRPr>
          </a:p>
        </p:txBody>
      </p:sp>
      <p:sp>
        <p:nvSpPr>
          <p:cNvPr id="15" name="TextBox 14">
            <a:hlinkClick r:id="rId9" action="ppaction://hlinksldjump"/>
          </p:cNvPr>
          <p:cNvSpPr txBox="1"/>
          <p:nvPr/>
        </p:nvSpPr>
        <p:spPr>
          <a:xfrm>
            <a:off x="7089648" y="6214377"/>
            <a:ext cx="1025652"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Puerto</a:t>
            </a:r>
            <a:endParaRPr lang="en-US" b="1" dirty="0">
              <a:solidFill>
                <a:schemeClr val="accent5"/>
              </a:solidFill>
            </a:endParaRPr>
          </a:p>
        </p:txBody>
      </p:sp>
    </p:spTree>
    <p:extLst>
      <p:ext uri="{BB962C8B-B14F-4D97-AF65-F5344CB8AC3E}">
        <p14:creationId xmlns:p14="http://schemas.microsoft.com/office/powerpoint/2010/main" val="242221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es-US">
                <a:solidFill>
                  <a:schemeClr val="tx2">
                    <a:lumMod val="75000"/>
                  </a:schemeClr>
                </a:solidFill>
              </a:rPr>
              <a:t>Vías venosas centrales (CVL): CCIP</a:t>
            </a:r>
            <a:endParaRPr lang="en-US" dirty="0">
              <a:solidFill>
                <a:schemeClr val="tx2">
                  <a:lumMod val="75000"/>
                </a:schemeClr>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p:blipFill>
        <p:spPr>
          <a:xfrm>
            <a:off x="2209590" y="1262743"/>
            <a:ext cx="5317046" cy="4831080"/>
          </a:xfrm>
          <a:prstGeom prst="rect">
            <a:avLst/>
          </a:prstGeom>
        </p:spPr>
      </p:pic>
      <p:sp>
        <p:nvSpPr>
          <p:cNvPr id="4" name="TextBox 3">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405872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es-US">
                <a:solidFill>
                  <a:schemeClr val="tx2">
                    <a:lumMod val="75000"/>
                  </a:schemeClr>
                </a:solidFill>
              </a:rPr>
              <a:t>Vías venosas centrales (CVL): Externa</a:t>
            </a:r>
            <a:endParaRPr lang="en-US" dirty="0">
              <a:solidFill>
                <a:schemeClr val="tx2">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2235873" y="1197428"/>
            <a:ext cx="5355920" cy="4717403"/>
          </a:xfrm>
          <a:prstGeom prst="rect">
            <a:avLst/>
          </a:prstGeom>
        </p:spPr>
      </p:pic>
      <p:sp>
        <p:nvSpPr>
          <p:cNvPr id="6" name="TextBox 5">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682005349"/>
      </p:ext>
    </p:extLst>
  </p:cSld>
  <p:clrMapOvr>
    <a:masterClrMapping/>
  </p:clrMapOvr>
</p:sld>
</file>

<file path=ppt/theme/theme1.xml><?xml version="1.0" encoding="utf-8"?>
<a:theme xmlns:a="http://schemas.openxmlformats.org/drawingml/2006/main" name="Office Theme">
  <a:themeElements>
    <a:clrScheme name="Custom 13">
      <a:dk1>
        <a:srgbClr val="006579"/>
      </a:dk1>
      <a:lt1>
        <a:srgbClr val="D6D6D6"/>
      </a:lt1>
      <a:dk2>
        <a:srgbClr val="81CCDD"/>
      </a:dk2>
      <a:lt2>
        <a:srgbClr val="ECDE29"/>
      </a:lt2>
      <a:accent1>
        <a:srgbClr val="BDBDBD"/>
      </a:accent1>
      <a:accent2>
        <a:srgbClr val="73AD56"/>
      </a:accent2>
      <a:accent3>
        <a:srgbClr val="262626"/>
      </a:accent3>
      <a:accent4>
        <a:srgbClr val="006579"/>
      </a:accent4>
      <a:accent5>
        <a:srgbClr val="FFFFFF"/>
      </a:accent5>
      <a:accent6>
        <a:srgbClr val="000000"/>
      </a:accent6>
      <a:hlink>
        <a:srgbClr val="FFFFFF"/>
      </a:hlink>
      <a:folHlink>
        <a:srgbClr val="006579"/>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15125</TotalTime>
  <Words>7470</Words>
  <Application>Microsoft Office PowerPoint</Application>
  <PresentationFormat>On-screen Show (4:3)</PresentationFormat>
  <Paragraphs>841</Paragraphs>
  <Slides>61</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Arial Rounded MT Bold</vt:lpstr>
      <vt:lpstr>Bookman Old Style</vt:lpstr>
      <vt:lpstr>Calibri</vt:lpstr>
      <vt:lpstr>Wingdings</vt:lpstr>
      <vt:lpstr>WordVisi_MSFontService</vt:lpstr>
      <vt:lpstr>Office Theme</vt:lpstr>
      <vt:lpstr>PowerPoint Presentation</vt:lpstr>
      <vt:lpstr>PowerPoint Presentation</vt:lpstr>
      <vt:lpstr>PowerPoint Presentation</vt:lpstr>
      <vt:lpstr>PowerPoint Presentation</vt:lpstr>
      <vt:lpstr>PowerPoint Presentation</vt:lpstr>
      <vt:lpstr>¿Qué es el cáncer?</vt:lpstr>
      <vt:lpstr>¿Cómo se trata el cáncer?</vt:lpstr>
      <vt:lpstr>Vías venosas centrales (CVL): CCIP</vt:lpstr>
      <vt:lpstr>Vías venosas centrales (CVL): Externa</vt:lpstr>
      <vt:lpstr>Vías venosas centrales: Puerto</vt:lpstr>
      <vt:lpstr>Cómo hablar con su hijo sobre el cáncer</vt:lpstr>
      <vt:lpstr>Ensayos clínicos</vt:lpstr>
      <vt:lpstr>Generalidades Sobre el Tratamiento</vt:lpstr>
      <vt:lpstr>PowerPoint Presentation</vt:lpstr>
      <vt:lpstr>Cómo contactar con su equipo                de atención médica</vt:lpstr>
      <vt:lpstr>PowerPoint Presentation</vt:lpstr>
      <vt:lpstr>Ayuda de emergencia</vt:lpstr>
      <vt:lpstr>PowerPoint Presentation</vt:lpstr>
      <vt:lpstr>Tomarle la temperatura a su hijo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Fatiga</vt:lpstr>
      <vt:lpstr>Cómo controlar la fatiga</vt:lpstr>
      <vt:lpstr>Cómo controlar la fatiga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Revisión</vt:lpstr>
      <vt:lpstr>Revisión</vt:lpstr>
      <vt:lpstr>Preguntas</vt:lpstr>
      <vt:lpstr>PowerPoint Presentation</vt:lpstr>
      <vt:lpstr>PowerPoint Presentation</vt:lpstr>
      <vt:lpstr>PowerPoint Presentation</vt:lpstr>
      <vt:lpstr>PowerPoint Presentation</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Jeneane Sullivan</dc:creator>
  <cp:lastModifiedBy>Danny Campos Gonzalez</cp:lastModifiedBy>
  <cp:revision>297</cp:revision>
  <dcterms:created xsi:type="dcterms:W3CDTF">2013-03-07T06:57:49Z</dcterms:created>
  <dcterms:modified xsi:type="dcterms:W3CDTF">2024-07-24T04:17:27Z</dcterms:modified>
</cp:coreProperties>
</file>